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73" r:id="rId4"/>
    <p:sldMasterId id="2147483685" r:id="rId5"/>
  </p:sldMasterIdLst>
  <p:notesMasterIdLst>
    <p:notesMasterId r:id="rId89"/>
  </p:notesMasterIdLst>
  <p:handoutMasterIdLst>
    <p:handoutMasterId r:id="rId90"/>
  </p:handoutMasterIdLst>
  <p:sldIdLst>
    <p:sldId id="713" r:id="rId6"/>
    <p:sldId id="714" r:id="rId7"/>
    <p:sldId id="715" r:id="rId8"/>
    <p:sldId id="476" r:id="rId9"/>
    <p:sldId id="721" r:id="rId10"/>
    <p:sldId id="483" r:id="rId11"/>
    <p:sldId id="430" r:id="rId12"/>
    <p:sldId id="433" r:id="rId13"/>
    <p:sldId id="657" r:id="rId14"/>
    <p:sldId id="722" r:id="rId15"/>
    <p:sldId id="725" r:id="rId16"/>
    <p:sldId id="639" r:id="rId17"/>
    <p:sldId id="726" r:id="rId18"/>
    <p:sldId id="727" r:id="rId19"/>
    <p:sldId id="732" r:id="rId20"/>
    <p:sldId id="734" r:id="rId21"/>
    <p:sldId id="646" r:id="rId22"/>
    <p:sldId id="729" r:id="rId23"/>
    <p:sldId id="742" r:id="rId24"/>
    <p:sldId id="730" r:id="rId25"/>
    <p:sldId id="731" r:id="rId26"/>
    <p:sldId id="647" r:id="rId27"/>
    <p:sldId id="738" r:id="rId28"/>
    <p:sldId id="743" r:id="rId29"/>
    <p:sldId id="744" r:id="rId30"/>
    <p:sldId id="740" r:id="rId31"/>
    <p:sldId id="717" r:id="rId32"/>
    <p:sldId id="652" r:id="rId33"/>
    <p:sldId id="741" r:id="rId34"/>
    <p:sldId id="654" r:id="rId35"/>
    <p:sldId id="745" r:id="rId36"/>
    <p:sldId id="746" r:id="rId37"/>
    <p:sldId id="747" r:id="rId38"/>
    <p:sldId id="748" r:id="rId39"/>
    <p:sldId id="749" r:id="rId40"/>
    <p:sldId id="719" r:id="rId41"/>
    <p:sldId id="663" r:id="rId42"/>
    <p:sldId id="664" r:id="rId43"/>
    <p:sldId id="665" r:id="rId44"/>
    <p:sldId id="666" r:id="rId45"/>
    <p:sldId id="667" r:id="rId46"/>
    <p:sldId id="668" r:id="rId47"/>
    <p:sldId id="669" r:id="rId48"/>
    <p:sldId id="670" r:id="rId49"/>
    <p:sldId id="671" r:id="rId50"/>
    <p:sldId id="672" r:id="rId51"/>
    <p:sldId id="673" r:id="rId52"/>
    <p:sldId id="674" r:id="rId53"/>
    <p:sldId id="675" r:id="rId54"/>
    <p:sldId id="676" r:id="rId55"/>
    <p:sldId id="677" r:id="rId56"/>
    <p:sldId id="678" r:id="rId57"/>
    <p:sldId id="679" r:id="rId58"/>
    <p:sldId id="680" r:id="rId59"/>
    <p:sldId id="681" r:id="rId60"/>
    <p:sldId id="684" r:id="rId61"/>
    <p:sldId id="685" r:id="rId62"/>
    <p:sldId id="686" r:id="rId63"/>
    <p:sldId id="688" r:id="rId64"/>
    <p:sldId id="689" r:id="rId65"/>
    <p:sldId id="690" r:id="rId66"/>
    <p:sldId id="691" r:id="rId67"/>
    <p:sldId id="692" r:id="rId68"/>
    <p:sldId id="693" r:id="rId69"/>
    <p:sldId id="694" r:id="rId70"/>
    <p:sldId id="720" r:id="rId71"/>
    <p:sldId id="696" r:id="rId72"/>
    <p:sldId id="697" r:id="rId73"/>
    <p:sldId id="698" r:id="rId74"/>
    <p:sldId id="699" r:id="rId75"/>
    <p:sldId id="700" r:id="rId76"/>
    <p:sldId id="701" r:id="rId77"/>
    <p:sldId id="702" r:id="rId78"/>
    <p:sldId id="703" r:id="rId79"/>
    <p:sldId id="704" r:id="rId80"/>
    <p:sldId id="705" r:id="rId81"/>
    <p:sldId id="706" r:id="rId82"/>
    <p:sldId id="709" r:id="rId83"/>
    <p:sldId id="710" r:id="rId84"/>
    <p:sldId id="711" r:id="rId85"/>
    <p:sldId id="712" r:id="rId86"/>
    <p:sldId id="737" r:id="rId87"/>
    <p:sldId id="656" r:id="rId88"/>
  </p:sldIdLst>
  <p:sldSz cx="9144000" cy="6858000" type="letter"/>
  <p:notesSz cx="6858000" cy="9144000"/>
  <p:kinsoku lang="ja-JP" invalStChars="、。，．・：；？！゛゜ヽヾゝゞ々ー’”）〕］｝〉》」』】°‰′″℃￠％ぁぃぅぇぉっゃゅょゎァィゥェォッャュョヮヵヶ!%),.:;?]}｡｣､･ｧｨｩｪｫｬｭｮｯｰﾞﾟ" invalEndChars="‘“（〔［｛〈《「『【￥＄$([\{｢￡"/>
  <p:defaultTextStyle>
    <a:defPPr>
      <a:defRPr lang="en-US"/>
    </a:defPPr>
    <a:lvl1pPr algn="ctr" rtl="0" eaLnBrk="0" fontAlgn="base" hangingPunct="0">
      <a:spcBef>
        <a:spcPct val="0"/>
      </a:spcBef>
      <a:spcAft>
        <a:spcPct val="0"/>
      </a:spcAft>
      <a:defRPr sz="2800" kern="1200">
        <a:solidFill>
          <a:schemeClr val="tx1"/>
        </a:solidFill>
        <a:latin typeface="Times" pitchFamily="18" charset="0"/>
        <a:ea typeface="+mn-ea"/>
        <a:cs typeface="+mn-cs"/>
      </a:defRPr>
    </a:lvl1pPr>
    <a:lvl2pPr marL="457200" algn="ctr" rtl="0" eaLnBrk="0" fontAlgn="base" hangingPunct="0">
      <a:spcBef>
        <a:spcPct val="0"/>
      </a:spcBef>
      <a:spcAft>
        <a:spcPct val="0"/>
      </a:spcAft>
      <a:defRPr sz="2800" kern="1200">
        <a:solidFill>
          <a:schemeClr val="tx1"/>
        </a:solidFill>
        <a:latin typeface="Times" pitchFamily="18" charset="0"/>
        <a:ea typeface="+mn-ea"/>
        <a:cs typeface="+mn-cs"/>
      </a:defRPr>
    </a:lvl2pPr>
    <a:lvl3pPr marL="914400" algn="ctr" rtl="0" eaLnBrk="0" fontAlgn="base" hangingPunct="0">
      <a:spcBef>
        <a:spcPct val="0"/>
      </a:spcBef>
      <a:spcAft>
        <a:spcPct val="0"/>
      </a:spcAft>
      <a:defRPr sz="2800" kern="1200">
        <a:solidFill>
          <a:schemeClr val="tx1"/>
        </a:solidFill>
        <a:latin typeface="Times" pitchFamily="18" charset="0"/>
        <a:ea typeface="+mn-ea"/>
        <a:cs typeface="+mn-cs"/>
      </a:defRPr>
    </a:lvl3pPr>
    <a:lvl4pPr marL="1371600" algn="ctr" rtl="0" eaLnBrk="0" fontAlgn="base" hangingPunct="0">
      <a:spcBef>
        <a:spcPct val="0"/>
      </a:spcBef>
      <a:spcAft>
        <a:spcPct val="0"/>
      </a:spcAft>
      <a:defRPr sz="2800" kern="1200">
        <a:solidFill>
          <a:schemeClr val="tx1"/>
        </a:solidFill>
        <a:latin typeface="Times" pitchFamily="18" charset="0"/>
        <a:ea typeface="+mn-ea"/>
        <a:cs typeface="+mn-cs"/>
      </a:defRPr>
    </a:lvl4pPr>
    <a:lvl5pPr marL="1828800" algn="ctr" rtl="0" eaLnBrk="0" fontAlgn="base" hangingPunct="0">
      <a:spcBef>
        <a:spcPct val="0"/>
      </a:spcBef>
      <a:spcAft>
        <a:spcPct val="0"/>
      </a:spcAft>
      <a:defRPr sz="2800" kern="1200">
        <a:solidFill>
          <a:schemeClr val="tx1"/>
        </a:solidFill>
        <a:latin typeface="Times" pitchFamily="18" charset="0"/>
        <a:ea typeface="+mn-ea"/>
        <a:cs typeface="+mn-cs"/>
      </a:defRPr>
    </a:lvl5pPr>
    <a:lvl6pPr marL="2286000" algn="l" defTabSz="914400" rtl="0" eaLnBrk="1" latinLnBrk="0" hangingPunct="1">
      <a:defRPr sz="2800" kern="1200">
        <a:solidFill>
          <a:schemeClr val="tx1"/>
        </a:solidFill>
        <a:latin typeface="Times" pitchFamily="18" charset="0"/>
        <a:ea typeface="+mn-ea"/>
        <a:cs typeface="+mn-cs"/>
      </a:defRPr>
    </a:lvl6pPr>
    <a:lvl7pPr marL="2743200" algn="l" defTabSz="914400" rtl="0" eaLnBrk="1" latinLnBrk="0" hangingPunct="1">
      <a:defRPr sz="2800" kern="1200">
        <a:solidFill>
          <a:schemeClr val="tx1"/>
        </a:solidFill>
        <a:latin typeface="Times" pitchFamily="18" charset="0"/>
        <a:ea typeface="+mn-ea"/>
        <a:cs typeface="+mn-cs"/>
      </a:defRPr>
    </a:lvl7pPr>
    <a:lvl8pPr marL="3200400" algn="l" defTabSz="914400" rtl="0" eaLnBrk="1" latinLnBrk="0" hangingPunct="1">
      <a:defRPr sz="2800" kern="1200">
        <a:solidFill>
          <a:schemeClr val="tx1"/>
        </a:solidFill>
        <a:latin typeface="Times" pitchFamily="18" charset="0"/>
        <a:ea typeface="+mn-ea"/>
        <a:cs typeface="+mn-cs"/>
      </a:defRPr>
    </a:lvl8pPr>
    <a:lvl9pPr marL="3657600" algn="l" defTabSz="914400" rtl="0" eaLnBrk="1" latinLnBrk="0" hangingPunct="1">
      <a:defRPr sz="2800" kern="1200">
        <a:solidFill>
          <a:schemeClr val="tx1"/>
        </a:solidFill>
        <a:latin typeface="Times"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CC"/>
    <a:srgbClr val="BC3700"/>
    <a:srgbClr val="000099"/>
    <a:srgbClr val="CDC491"/>
    <a:srgbClr val="779AE7"/>
    <a:srgbClr val="618FFD"/>
    <a:srgbClr val="FF99CC"/>
    <a:srgbClr val="FFA27D"/>
    <a:srgbClr val="F64600"/>
    <a:srgbClr val="008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11" autoAdjust="0"/>
    <p:restoredTop sz="82871" autoAdjust="0"/>
  </p:normalViewPr>
  <p:slideViewPr>
    <p:cSldViewPr>
      <p:cViewPr>
        <p:scale>
          <a:sx n="70" d="100"/>
          <a:sy n="70" d="100"/>
        </p:scale>
        <p:origin x="-1070" y="-134"/>
      </p:cViewPr>
      <p:guideLst>
        <p:guide orient="horz" pos="2160"/>
        <p:guide pos="2880"/>
      </p:guideLst>
    </p:cSldViewPr>
  </p:slideViewPr>
  <p:notesTextViewPr>
    <p:cViewPr>
      <p:scale>
        <a:sx n="1" d="1"/>
        <a:sy n="1" d="1"/>
      </p:scale>
      <p:origin x="0" y="0"/>
    </p:cViewPr>
  </p:notesTextViewPr>
  <p:sorterViewPr>
    <p:cViewPr>
      <p:scale>
        <a:sx n="100" d="100"/>
        <a:sy n="100" d="100"/>
      </p:scale>
      <p:origin x="0" y="1805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slide" Target="slides/slide79.xml"/><Relationship Id="rId89"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handoutMaster" Target="handoutMasters/handoutMaster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s>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diagrams/_rels/data5.xml.rels><?xml version="1.0" encoding="UTF-8" standalone="yes"?>
<Relationships xmlns="http://schemas.openxmlformats.org/package/2006/relationships"><Relationship Id="rId1" Type="http://schemas.openxmlformats.org/officeDocument/2006/relationships/image" Target="../media/image3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diagrams/_rels/drawing5.xml.rels><?xml version="1.0" encoding="UTF-8" standalone="yes"?>
<Relationships xmlns="http://schemas.openxmlformats.org/package/2006/relationships"><Relationship Id="rId1" Type="http://schemas.openxmlformats.org/officeDocument/2006/relationships/image" Target="../media/image31.png"/></Relationships>
</file>

<file path=ppt/diagrams/colors1.xml><?xml version="1.0" encoding="utf-8"?>
<dgm:colorsDef xmlns:dgm="http://schemas.openxmlformats.org/drawingml/2006/diagram" xmlns:a="http://schemas.openxmlformats.org/drawingml/2006/main" uniqueId="urn:microsoft.com/office/officeart/2005/8/colors/colorful1#9">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FC6386-732F-8943-B10F-2F54F429AA5F}" type="doc">
      <dgm:prSet loTypeId="urn:microsoft.com/office/officeart/2008/layout/VerticalCurvedList" loCatId="list" qsTypeId="urn:microsoft.com/office/officeart/2005/8/quickstyle/simple4" qsCatId="simple" csTypeId="urn:microsoft.com/office/officeart/2005/8/colors/colorful1#9" csCatId="colorful" phldr="1"/>
      <dgm:spPr/>
      <dgm:t>
        <a:bodyPr/>
        <a:lstStyle/>
        <a:p>
          <a:endParaRPr lang="en-US"/>
        </a:p>
      </dgm:t>
    </dgm:pt>
    <dgm:pt modelId="{FCD0450B-52B9-5544-BC21-F3530217AB28}">
      <dgm:prSet phldrT="[Text]" custT="1"/>
      <dgm:spPr/>
      <dgm:t>
        <a:bodyPr/>
        <a:lstStyle/>
        <a:p>
          <a:r>
            <a:rPr lang="en-US" sz="2800" b="1" i="1" dirty="0" smtClean="0"/>
            <a:t>Data Oasis (PFS) </a:t>
          </a:r>
          <a:endParaRPr lang="en-US" sz="2400" b="1" dirty="0"/>
        </a:p>
      </dgm:t>
    </dgm:pt>
    <dgm:pt modelId="{25647EB8-43FC-2A43-8A5A-DB32625E2D70}" type="parTrans" cxnId="{18389B8D-509C-AA40-A8BB-94B6317F633E}">
      <dgm:prSet/>
      <dgm:spPr/>
      <dgm:t>
        <a:bodyPr/>
        <a:lstStyle/>
        <a:p>
          <a:endParaRPr lang="en-US"/>
        </a:p>
      </dgm:t>
    </dgm:pt>
    <dgm:pt modelId="{EC17F625-9DEF-0B45-A949-FE0C75089DBE}" type="sibTrans" cxnId="{18389B8D-509C-AA40-A8BB-94B6317F633E}">
      <dgm:prSet/>
      <dgm:spPr/>
      <dgm:t>
        <a:bodyPr/>
        <a:lstStyle/>
        <a:p>
          <a:endParaRPr lang="en-US"/>
        </a:p>
      </dgm:t>
    </dgm:pt>
    <dgm:pt modelId="{572977CD-9376-E64F-A7D2-9C1192157BBA}">
      <dgm:prSet phldrT="[Text]" custT="1"/>
      <dgm:spPr/>
      <dgm:t>
        <a:bodyPr/>
        <a:lstStyle/>
        <a:p>
          <a:r>
            <a:rPr lang="en-US" sz="1800" dirty="0" smtClean="0"/>
            <a:t>Purpose: Typical Project / Home Directory / User File Server Storage Needs</a:t>
          </a:r>
          <a:endParaRPr lang="en-US" sz="1800" dirty="0"/>
        </a:p>
      </dgm:t>
    </dgm:pt>
    <dgm:pt modelId="{E1AE968C-5425-D34A-A6DE-A3293B9144E1}">
      <dgm:prSet phldrT="[Text]" custT="1"/>
      <dgm:spPr/>
      <dgm:t>
        <a:bodyPr/>
        <a:lstStyle/>
        <a:p>
          <a:r>
            <a:rPr lang="en-US" sz="2800" b="1" i="1" dirty="0" smtClean="0"/>
            <a:t>Project Storage </a:t>
          </a:r>
        </a:p>
      </dgm:t>
    </dgm:pt>
    <dgm:pt modelId="{878D48FB-5012-4D4B-B7D6-E369F5458006}" type="sibTrans" cxnId="{E9AE101C-A6BB-D540-8CC1-4514D7AA7728}">
      <dgm:prSet/>
      <dgm:spPr/>
      <dgm:t>
        <a:bodyPr/>
        <a:lstStyle/>
        <a:p>
          <a:endParaRPr lang="en-US"/>
        </a:p>
      </dgm:t>
    </dgm:pt>
    <dgm:pt modelId="{753B91C7-4BB4-D645-A89B-F225350AFA54}" type="parTrans" cxnId="{E9AE101C-A6BB-D540-8CC1-4514D7AA7728}">
      <dgm:prSet/>
      <dgm:spPr/>
      <dgm:t>
        <a:bodyPr/>
        <a:lstStyle/>
        <a:p>
          <a:endParaRPr lang="en-US"/>
        </a:p>
      </dgm:t>
    </dgm:pt>
    <dgm:pt modelId="{E2B246A9-EA73-1645-A2C4-FDE62ACDBBD1}" type="sibTrans" cxnId="{099801DD-ACCA-094A-ADA8-2430874F1970}">
      <dgm:prSet/>
      <dgm:spPr/>
      <dgm:t>
        <a:bodyPr/>
        <a:lstStyle/>
        <a:p>
          <a:endParaRPr lang="en-US"/>
        </a:p>
      </dgm:t>
    </dgm:pt>
    <dgm:pt modelId="{EC14FFED-4FC4-7C46-85CA-64E02EC1DAE7}" type="parTrans" cxnId="{099801DD-ACCA-094A-ADA8-2430874F1970}">
      <dgm:prSet/>
      <dgm:spPr/>
      <dgm:t>
        <a:bodyPr/>
        <a:lstStyle/>
        <a:p>
          <a:endParaRPr lang="en-US"/>
        </a:p>
      </dgm:t>
    </dgm:pt>
    <dgm:pt modelId="{1448C046-3058-574D-A3DB-B459D7A3EA92}">
      <dgm:prSet phldrT="[Text]" custT="1"/>
      <dgm:spPr/>
      <dgm:t>
        <a:bodyPr/>
        <a:lstStyle/>
        <a:p>
          <a:r>
            <a:rPr lang="en-US" sz="1800" dirty="0" smtClean="0"/>
            <a:t>Access: Multi-platform web interface, S3-type interfaces, backup SW</a:t>
          </a:r>
          <a:endParaRPr lang="en-US" sz="1800" dirty="0"/>
        </a:p>
      </dgm:t>
    </dgm:pt>
    <dgm:pt modelId="{1A5C3932-0B9B-5C4D-B9EA-9B2F719CDA2C}">
      <dgm:prSet phldrT="[Text]" custT="1"/>
      <dgm:spPr/>
      <dgm:t>
        <a:bodyPr/>
        <a:lstStyle/>
        <a:p>
          <a:r>
            <a:rPr lang="en-US" sz="2800" b="1" i="1" dirty="0" smtClean="0"/>
            <a:t>SDSC Cloud</a:t>
          </a:r>
          <a:endParaRPr lang="en-US" sz="2800" b="1" i="1" dirty="0"/>
        </a:p>
      </dgm:t>
    </dgm:pt>
    <dgm:pt modelId="{B5E109CF-7187-C947-88AD-DA298F17D9AA}" type="sibTrans" cxnId="{96A63620-393C-0644-9816-753B683681ED}">
      <dgm:prSet/>
      <dgm:spPr/>
      <dgm:t>
        <a:bodyPr/>
        <a:lstStyle/>
        <a:p>
          <a:endParaRPr lang="en-US"/>
        </a:p>
      </dgm:t>
    </dgm:pt>
    <dgm:pt modelId="{5FCECE86-C2A0-A94A-AC05-4C331CC2FE3A}" type="parTrans" cxnId="{96A63620-393C-0644-9816-753B683681ED}">
      <dgm:prSet/>
      <dgm:spPr/>
      <dgm:t>
        <a:bodyPr/>
        <a:lstStyle/>
        <a:p>
          <a:endParaRPr lang="en-US"/>
        </a:p>
      </dgm:t>
    </dgm:pt>
    <dgm:pt modelId="{33EF6D93-8549-A047-A022-0A55861085C2}" type="sibTrans" cxnId="{452CE602-930A-0B41-B561-D466ACED6E13}">
      <dgm:prSet/>
      <dgm:spPr/>
      <dgm:t>
        <a:bodyPr/>
        <a:lstStyle/>
        <a:p>
          <a:endParaRPr lang="en-US"/>
        </a:p>
      </dgm:t>
    </dgm:pt>
    <dgm:pt modelId="{DEF48395-A776-E444-8854-F4882E4F7832}" type="parTrans" cxnId="{452CE602-930A-0B41-B561-D466ACED6E13}">
      <dgm:prSet/>
      <dgm:spPr/>
      <dgm:t>
        <a:bodyPr/>
        <a:lstStyle/>
        <a:p>
          <a:endParaRPr lang="en-US"/>
        </a:p>
      </dgm:t>
    </dgm:pt>
    <dgm:pt modelId="{36C7F498-EF63-4ABF-9250-17821C1F6AE7}">
      <dgm:prSet phldrT="[Text]" custT="1"/>
      <dgm:spPr/>
      <dgm:t>
        <a:bodyPr/>
        <a:lstStyle/>
        <a:p>
          <a:r>
            <a:rPr lang="en-US" sz="1800" dirty="0" smtClean="0"/>
            <a:t>Access: NFS/CIFS, </a:t>
          </a:r>
          <a:r>
            <a:rPr lang="en-US" sz="1800" dirty="0" err="1" smtClean="0"/>
            <a:t>iSCI</a:t>
          </a:r>
          <a:endParaRPr lang="en-US" sz="1800" dirty="0"/>
        </a:p>
      </dgm:t>
    </dgm:pt>
    <dgm:pt modelId="{129163B9-3EBA-494A-AAB4-31F7899EB637}" type="parTrans" cxnId="{6EF48B54-3194-4B3F-9994-7509AE115583}">
      <dgm:prSet/>
      <dgm:spPr/>
      <dgm:t>
        <a:bodyPr/>
        <a:lstStyle/>
        <a:p>
          <a:endParaRPr lang="en-US"/>
        </a:p>
      </dgm:t>
    </dgm:pt>
    <dgm:pt modelId="{2A16D0F5-AF07-447F-A4AA-E7244A9B531E}" type="sibTrans" cxnId="{6EF48B54-3194-4B3F-9994-7509AE115583}">
      <dgm:prSet/>
      <dgm:spPr/>
      <dgm:t>
        <a:bodyPr/>
        <a:lstStyle/>
        <a:p>
          <a:endParaRPr lang="en-US"/>
        </a:p>
      </dgm:t>
    </dgm:pt>
    <dgm:pt modelId="{1A609532-5739-2140-AFB7-A1E147090EEB}">
      <dgm:prSet phldrT="[Text]" custT="1"/>
      <dgm:spPr/>
      <dgm:t>
        <a:bodyPr/>
        <a:lstStyle/>
        <a:p>
          <a:r>
            <a:rPr lang="en-US" sz="1800" dirty="0" smtClean="0"/>
            <a:t>Storage of Digital Data for Ubiquitous Access and High-Durability</a:t>
          </a:r>
          <a:endParaRPr lang="en-US" sz="1800" dirty="0"/>
        </a:p>
      </dgm:t>
    </dgm:pt>
    <dgm:pt modelId="{0652964A-1A55-6F4E-8D01-4DB991601E52}" type="sibTrans" cxnId="{3E421BCA-FD0C-FF41-B7EA-9DCDB5CF7F39}">
      <dgm:prSet/>
      <dgm:spPr/>
      <dgm:t>
        <a:bodyPr/>
        <a:lstStyle/>
        <a:p>
          <a:endParaRPr lang="en-US"/>
        </a:p>
      </dgm:t>
    </dgm:pt>
    <dgm:pt modelId="{A04D238A-D81F-E248-8577-A048FF19E174}" type="parTrans" cxnId="{3E421BCA-FD0C-FF41-B7EA-9DCDB5CF7F39}">
      <dgm:prSet/>
      <dgm:spPr/>
      <dgm:t>
        <a:bodyPr/>
        <a:lstStyle/>
        <a:p>
          <a:endParaRPr lang="en-US"/>
        </a:p>
      </dgm:t>
    </dgm:pt>
    <dgm:pt modelId="{48504FF0-14B0-BA42-87A2-2274C4459B0A}">
      <dgm:prSet phldrT="[Text]" custT="1"/>
      <dgm:spPr/>
      <dgm:t>
        <a:bodyPr/>
        <a:lstStyle/>
        <a:p>
          <a:r>
            <a:rPr lang="en-US" sz="1800" dirty="0" smtClean="0"/>
            <a:t>High-Performance Parallel File System for HPC Systems; Partitioned for Scratch and Medium-Term Parking Space</a:t>
          </a:r>
          <a:endParaRPr lang="en-US" sz="1800" dirty="0"/>
        </a:p>
      </dgm:t>
    </dgm:pt>
    <dgm:pt modelId="{86EDF3CB-31D0-D34F-9632-A293992EEC72}" type="sibTrans" cxnId="{69F8CB13-B65B-444E-9B03-893E454C6302}">
      <dgm:prSet/>
      <dgm:spPr/>
      <dgm:t>
        <a:bodyPr/>
        <a:lstStyle/>
        <a:p>
          <a:endParaRPr lang="en-US"/>
        </a:p>
      </dgm:t>
    </dgm:pt>
    <dgm:pt modelId="{493B3755-CF16-FA40-9BA2-2D0928E4724A}" type="parTrans" cxnId="{69F8CB13-B65B-444E-9B03-893E454C6302}">
      <dgm:prSet/>
      <dgm:spPr/>
      <dgm:t>
        <a:bodyPr/>
        <a:lstStyle/>
        <a:p>
          <a:endParaRPr lang="en-US"/>
        </a:p>
      </dgm:t>
    </dgm:pt>
    <dgm:pt modelId="{6981669A-DE9E-4584-981D-F9B2A816D390}">
      <dgm:prSet phldrT="[Text]" custT="1"/>
      <dgm:spPr/>
      <dgm:t>
        <a:bodyPr/>
        <a:lstStyle/>
        <a:p>
          <a:r>
            <a:rPr lang="en-US" sz="1800" dirty="0" smtClean="0"/>
            <a:t>Access: Lustre on HPC Systems (Gordon, Trestles, Triton)</a:t>
          </a:r>
          <a:endParaRPr lang="en-US" sz="1800" dirty="0"/>
        </a:p>
      </dgm:t>
    </dgm:pt>
    <dgm:pt modelId="{F9B83E2B-11D6-4E22-AACC-3E33F793EE3B}" type="parTrans" cxnId="{13DC787A-ECD1-4B98-9DAB-A52424F37DEF}">
      <dgm:prSet/>
      <dgm:spPr/>
      <dgm:t>
        <a:bodyPr/>
        <a:lstStyle/>
        <a:p>
          <a:endParaRPr lang="en-US"/>
        </a:p>
      </dgm:t>
    </dgm:pt>
    <dgm:pt modelId="{B470AAA1-B8F8-40DF-AC48-E06224307431}" type="sibTrans" cxnId="{13DC787A-ECD1-4B98-9DAB-A52424F37DEF}">
      <dgm:prSet/>
      <dgm:spPr/>
      <dgm:t>
        <a:bodyPr/>
        <a:lstStyle/>
        <a:p>
          <a:endParaRPr lang="en-US"/>
        </a:p>
      </dgm:t>
    </dgm:pt>
    <dgm:pt modelId="{F7AE8754-41B3-47EC-8198-D924F3212C9F}" type="pres">
      <dgm:prSet presAssocID="{71FC6386-732F-8943-B10F-2F54F429AA5F}" presName="Name0" presStyleCnt="0">
        <dgm:presLayoutVars>
          <dgm:chMax val="7"/>
          <dgm:chPref val="7"/>
          <dgm:dir/>
        </dgm:presLayoutVars>
      </dgm:prSet>
      <dgm:spPr/>
      <dgm:t>
        <a:bodyPr/>
        <a:lstStyle/>
        <a:p>
          <a:endParaRPr lang="en-US"/>
        </a:p>
      </dgm:t>
    </dgm:pt>
    <dgm:pt modelId="{7FE9F21F-1F01-4A94-8C76-7DFA1E57787B}" type="pres">
      <dgm:prSet presAssocID="{71FC6386-732F-8943-B10F-2F54F429AA5F}" presName="Name1" presStyleCnt="0"/>
      <dgm:spPr/>
    </dgm:pt>
    <dgm:pt modelId="{71A7DC3B-E5E3-459D-9BB1-E58FFE245022}" type="pres">
      <dgm:prSet presAssocID="{71FC6386-732F-8943-B10F-2F54F429AA5F}" presName="cycle" presStyleCnt="0"/>
      <dgm:spPr/>
    </dgm:pt>
    <dgm:pt modelId="{13BC18AB-902D-4ACE-935D-095EBA393D8A}" type="pres">
      <dgm:prSet presAssocID="{71FC6386-732F-8943-B10F-2F54F429AA5F}" presName="srcNode" presStyleLbl="node1" presStyleIdx="0" presStyleCnt="3"/>
      <dgm:spPr/>
    </dgm:pt>
    <dgm:pt modelId="{1DCDF782-19CF-435A-9500-6DEF52367A45}" type="pres">
      <dgm:prSet presAssocID="{71FC6386-732F-8943-B10F-2F54F429AA5F}" presName="conn" presStyleLbl="parChTrans1D2" presStyleIdx="0" presStyleCnt="1"/>
      <dgm:spPr/>
      <dgm:t>
        <a:bodyPr/>
        <a:lstStyle/>
        <a:p>
          <a:endParaRPr lang="en-US"/>
        </a:p>
      </dgm:t>
    </dgm:pt>
    <dgm:pt modelId="{63AC7707-3640-437F-A273-FDFF84D027BE}" type="pres">
      <dgm:prSet presAssocID="{71FC6386-732F-8943-B10F-2F54F429AA5F}" presName="extraNode" presStyleLbl="node1" presStyleIdx="0" presStyleCnt="3"/>
      <dgm:spPr/>
    </dgm:pt>
    <dgm:pt modelId="{4265FD0B-B3CD-4BD7-A93F-BC9037844127}" type="pres">
      <dgm:prSet presAssocID="{71FC6386-732F-8943-B10F-2F54F429AA5F}" presName="dstNode" presStyleLbl="node1" presStyleIdx="0" presStyleCnt="3"/>
      <dgm:spPr/>
    </dgm:pt>
    <dgm:pt modelId="{49A1A635-2306-8747-93BE-4F6A879CAF79}" type="pres">
      <dgm:prSet presAssocID="{1A5C3932-0B9B-5C4D-B9EA-9B2F719CDA2C}" presName="text_1" presStyleLbl="node1" presStyleIdx="0" presStyleCnt="3" custScaleY="128358" custLinFactY="130376" custLinFactNeighborX="2991" custLinFactNeighborY="200000">
        <dgm:presLayoutVars>
          <dgm:bulletEnabled val="1"/>
        </dgm:presLayoutVars>
      </dgm:prSet>
      <dgm:spPr/>
      <dgm:t>
        <a:bodyPr/>
        <a:lstStyle/>
        <a:p>
          <a:endParaRPr lang="en-US"/>
        </a:p>
      </dgm:t>
    </dgm:pt>
    <dgm:pt modelId="{B4A75582-5886-F441-9695-FF65A8D96865}" type="pres">
      <dgm:prSet presAssocID="{1A5C3932-0B9B-5C4D-B9EA-9B2F719CDA2C}" presName="accent_1" presStyleCnt="0"/>
      <dgm:spPr/>
    </dgm:pt>
    <dgm:pt modelId="{6E7199B2-AF01-452D-AA2F-FFF2285478E8}" type="pres">
      <dgm:prSet presAssocID="{1A5C3932-0B9B-5C4D-B9EA-9B2F719CDA2C}" presName="accentRepeatNode" presStyleLbl="solidFgAcc1" presStyleIdx="0" presStyleCnt="3" custLinFactY="100000" custLinFactNeighborX="5748" custLinFactNeighborY="162958"/>
      <dgm:spPr>
        <a:blipFill rotWithShape="0">
          <a:blip xmlns:r="http://schemas.openxmlformats.org/officeDocument/2006/relationships" r:embed="rId1"/>
          <a:stretch>
            <a:fillRect/>
          </a:stretch>
        </a:blipFill>
      </dgm:spPr>
      <dgm:t>
        <a:bodyPr/>
        <a:lstStyle/>
        <a:p>
          <a:endParaRPr lang="en-US"/>
        </a:p>
      </dgm:t>
    </dgm:pt>
    <dgm:pt modelId="{C5381BB4-8B27-6942-BA41-39D827618967}" type="pres">
      <dgm:prSet presAssocID="{FCD0450B-52B9-5544-BC21-F3530217AB28}" presName="text_2" presStyleLbl="node1" presStyleIdx="1" presStyleCnt="3" custScaleY="123880" custLinFactY="-49968" custLinFactNeighborX="-4020" custLinFactNeighborY="-100000">
        <dgm:presLayoutVars>
          <dgm:bulletEnabled val="1"/>
        </dgm:presLayoutVars>
      </dgm:prSet>
      <dgm:spPr/>
      <dgm:t>
        <a:bodyPr/>
        <a:lstStyle/>
        <a:p>
          <a:endParaRPr lang="en-US"/>
        </a:p>
      </dgm:t>
    </dgm:pt>
    <dgm:pt modelId="{120B2731-55C6-014F-8E20-7C976BA53D31}" type="pres">
      <dgm:prSet presAssocID="{FCD0450B-52B9-5544-BC21-F3530217AB28}" presName="accent_2" presStyleCnt="0"/>
      <dgm:spPr/>
    </dgm:pt>
    <dgm:pt modelId="{025695F4-23E1-4734-949D-3ADE8A052A9B}" type="pres">
      <dgm:prSet presAssocID="{FCD0450B-52B9-5544-BC21-F3530217AB28}" presName="accentRepeatNode" presStyleLbl="solidFgAcc1" presStyleIdx="1" presStyleCnt="3" custLinFactY="-21831" custLinFactNeighborX="-23332" custLinFactNeighborY="-100000"/>
      <dgm:spPr>
        <a:blipFill rotWithShape="0">
          <a:blip xmlns:r="http://schemas.openxmlformats.org/officeDocument/2006/relationships" r:embed="rId2"/>
          <a:stretch>
            <a:fillRect/>
          </a:stretch>
        </a:blipFill>
      </dgm:spPr>
      <dgm:t>
        <a:bodyPr/>
        <a:lstStyle/>
        <a:p>
          <a:endParaRPr lang="en-US"/>
        </a:p>
      </dgm:t>
    </dgm:pt>
    <dgm:pt modelId="{D8C4EFAB-3DFB-2244-A1E3-3CB463FB6649}" type="pres">
      <dgm:prSet presAssocID="{E1AE968C-5425-D34A-A6DE-A3293B9144E1}" presName="text_3" presStyleLbl="node1" presStyleIdx="2" presStyleCnt="3" custScaleX="94073" custScaleY="125373" custLinFactY="-34328" custLinFactNeighborX="1927" custLinFactNeighborY="-100000">
        <dgm:presLayoutVars>
          <dgm:bulletEnabled val="1"/>
        </dgm:presLayoutVars>
      </dgm:prSet>
      <dgm:spPr/>
      <dgm:t>
        <a:bodyPr/>
        <a:lstStyle/>
        <a:p>
          <a:endParaRPr lang="en-US"/>
        </a:p>
      </dgm:t>
    </dgm:pt>
    <dgm:pt modelId="{C2EEAA29-8F25-8142-A949-182FFE663905}" type="pres">
      <dgm:prSet presAssocID="{E1AE968C-5425-D34A-A6DE-A3293B9144E1}" presName="accent_3" presStyleCnt="0"/>
      <dgm:spPr/>
    </dgm:pt>
    <dgm:pt modelId="{44764E38-86C5-48E8-8D74-C03FC0D93EEC}" type="pres">
      <dgm:prSet presAssocID="{E1AE968C-5425-D34A-A6DE-A3293B9144E1}" presName="accentRepeatNode" presStyleLbl="solidFgAcc1" presStyleIdx="2" presStyleCnt="3" custLinFactY="-8806" custLinFactNeighborX="19853" custLinFactNeighborY="-100000"/>
      <dgm:spPr>
        <a:blipFill rotWithShape="0">
          <a:blip xmlns:r="http://schemas.openxmlformats.org/officeDocument/2006/relationships" r:embed="rId3"/>
          <a:stretch>
            <a:fillRect/>
          </a:stretch>
        </a:blipFill>
      </dgm:spPr>
      <dgm:t>
        <a:bodyPr/>
        <a:lstStyle/>
        <a:p>
          <a:endParaRPr lang="en-US"/>
        </a:p>
      </dgm:t>
    </dgm:pt>
  </dgm:ptLst>
  <dgm:cxnLst>
    <dgm:cxn modelId="{94D1B71B-CB00-4FCF-BF61-592A52BFB6BC}" type="presOf" srcId="{0652964A-1A55-6F4E-8D01-4DB991601E52}" destId="{1DCDF782-19CF-435A-9500-6DEF52367A45}" srcOrd="0" destOrd="0" presId="urn:microsoft.com/office/officeart/2008/layout/VerticalCurvedList"/>
    <dgm:cxn modelId="{A53957C1-38CF-4528-BAA2-00D4A313BB17}" type="presOf" srcId="{1448C046-3058-574D-A3DB-B459D7A3EA92}" destId="{49A1A635-2306-8747-93BE-4F6A879CAF79}" srcOrd="0" destOrd="2" presId="urn:microsoft.com/office/officeart/2008/layout/VerticalCurvedList"/>
    <dgm:cxn modelId="{3E421BCA-FD0C-FF41-B7EA-9DCDB5CF7F39}" srcId="{1A5C3932-0B9B-5C4D-B9EA-9B2F719CDA2C}" destId="{1A609532-5739-2140-AFB7-A1E147090EEB}" srcOrd="0" destOrd="0" parTransId="{A04D238A-D81F-E248-8577-A048FF19E174}" sibTransId="{0652964A-1A55-6F4E-8D01-4DB991601E52}"/>
    <dgm:cxn modelId="{891B366E-BF61-45B6-A94E-32C673A6919F}" type="presOf" srcId="{1A5C3932-0B9B-5C4D-B9EA-9B2F719CDA2C}" destId="{49A1A635-2306-8747-93BE-4F6A879CAF79}" srcOrd="0" destOrd="0" presId="urn:microsoft.com/office/officeart/2008/layout/VerticalCurvedList"/>
    <dgm:cxn modelId="{13DC787A-ECD1-4B98-9DAB-A52424F37DEF}" srcId="{FCD0450B-52B9-5544-BC21-F3530217AB28}" destId="{6981669A-DE9E-4584-981D-F9B2A816D390}" srcOrd="1" destOrd="0" parTransId="{F9B83E2B-11D6-4E22-AACC-3E33F793EE3B}" sibTransId="{B470AAA1-B8F8-40DF-AC48-E06224307431}"/>
    <dgm:cxn modelId="{369F8F3B-C5C9-40D7-BA7F-076E6E6F7004}" type="presOf" srcId="{71FC6386-732F-8943-B10F-2F54F429AA5F}" destId="{F7AE8754-41B3-47EC-8198-D924F3212C9F}" srcOrd="0" destOrd="0" presId="urn:microsoft.com/office/officeart/2008/layout/VerticalCurvedList"/>
    <dgm:cxn modelId="{F96F2331-2A8C-4229-B1C2-75BC57632D44}" type="presOf" srcId="{FCD0450B-52B9-5544-BC21-F3530217AB28}" destId="{C5381BB4-8B27-6942-BA41-39D827618967}" srcOrd="0" destOrd="0" presId="urn:microsoft.com/office/officeart/2008/layout/VerticalCurvedList"/>
    <dgm:cxn modelId="{91A68F4A-578E-44F6-B0FF-FE651DC60138}" type="presOf" srcId="{E1AE968C-5425-D34A-A6DE-A3293B9144E1}" destId="{D8C4EFAB-3DFB-2244-A1E3-3CB463FB6649}" srcOrd="0" destOrd="0" presId="urn:microsoft.com/office/officeart/2008/layout/VerticalCurvedList"/>
    <dgm:cxn modelId="{69F8CB13-B65B-444E-9B03-893E454C6302}" srcId="{FCD0450B-52B9-5544-BC21-F3530217AB28}" destId="{48504FF0-14B0-BA42-87A2-2274C4459B0A}" srcOrd="0" destOrd="0" parTransId="{493B3755-CF16-FA40-9BA2-2D0928E4724A}" sibTransId="{86EDF3CB-31D0-D34F-9632-A293992EEC72}"/>
    <dgm:cxn modelId="{099801DD-ACCA-094A-ADA8-2430874F1970}" srcId="{E1AE968C-5425-D34A-A6DE-A3293B9144E1}" destId="{572977CD-9376-E64F-A7D2-9C1192157BBA}" srcOrd="0" destOrd="0" parTransId="{EC14FFED-4FC4-7C46-85CA-64E02EC1DAE7}" sibTransId="{E2B246A9-EA73-1645-A2C4-FDE62ACDBBD1}"/>
    <dgm:cxn modelId="{BA9F9EA1-B52F-447E-AD6D-E117F316F1E2}" type="presOf" srcId="{36C7F498-EF63-4ABF-9250-17821C1F6AE7}" destId="{D8C4EFAB-3DFB-2244-A1E3-3CB463FB6649}" srcOrd="0" destOrd="2" presId="urn:microsoft.com/office/officeart/2008/layout/VerticalCurvedList"/>
    <dgm:cxn modelId="{452CE602-930A-0B41-B561-D466ACED6E13}" srcId="{1A5C3932-0B9B-5C4D-B9EA-9B2F719CDA2C}" destId="{1448C046-3058-574D-A3DB-B459D7A3EA92}" srcOrd="1" destOrd="0" parTransId="{DEF48395-A776-E444-8854-F4882E4F7832}" sibTransId="{33EF6D93-8549-A047-A022-0A55861085C2}"/>
    <dgm:cxn modelId="{2D741911-6CEA-4580-AB74-F76CACAD44FE}" type="presOf" srcId="{1A609532-5739-2140-AFB7-A1E147090EEB}" destId="{49A1A635-2306-8747-93BE-4F6A879CAF79}" srcOrd="0" destOrd="1" presId="urn:microsoft.com/office/officeart/2008/layout/VerticalCurvedList"/>
    <dgm:cxn modelId="{D11D7B45-B7A4-4A17-8E70-444412439391}" type="presOf" srcId="{6981669A-DE9E-4584-981D-F9B2A816D390}" destId="{C5381BB4-8B27-6942-BA41-39D827618967}" srcOrd="0" destOrd="2" presId="urn:microsoft.com/office/officeart/2008/layout/VerticalCurvedList"/>
    <dgm:cxn modelId="{523E41B6-77DF-4369-AF24-BAC888806622}" type="presOf" srcId="{48504FF0-14B0-BA42-87A2-2274C4459B0A}" destId="{C5381BB4-8B27-6942-BA41-39D827618967}" srcOrd="0" destOrd="1" presId="urn:microsoft.com/office/officeart/2008/layout/VerticalCurvedList"/>
    <dgm:cxn modelId="{6EF48B54-3194-4B3F-9994-7509AE115583}" srcId="{E1AE968C-5425-D34A-A6DE-A3293B9144E1}" destId="{36C7F498-EF63-4ABF-9250-17821C1F6AE7}" srcOrd="1" destOrd="0" parTransId="{129163B9-3EBA-494A-AAB4-31F7899EB637}" sibTransId="{2A16D0F5-AF07-447F-A4AA-E7244A9B531E}"/>
    <dgm:cxn modelId="{E9AE101C-A6BB-D540-8CC1-4514D7AA7728}" srcId="{71FC6386-732F-8943-B10F-2F54F429AA5F}" destId="{E1AE968C-5425-D34A-A6DE-A3293B9144E1}" srcOrd="2" destOrd="0" parTransId="{753B91C7-4BB4-D645-A89B-F225350AFA54}" sibTransId="{878D48FB-5012-4D4B-B7D6-E369F5458006}"/>
    <dgm:cxn modelId="{96A63620-393C-0644-9816-753B683681ED}" srcId="{71FC6386-732F-8943-B10F-2F54F429AA5F}" destId="{1A5C3932-0B9B-5C4D-B9EA-9B2F719CDA2C}" srcOrd="0" destOrd="0" parTransId="{5FCECE86-C2A0-A94A-AC05-4C331CC2FE3A}" sibTransId="{B5E109CF-7187-C947-88AD-DA298F17D9AA}"/>
    <dgm:cxn modelId="{9623553C-6759-494A-B7E3-B52C1DF3BB40}" type="presOf" srcId="{572977CD-9376-E64F-A7D2-9C1192157BBA}" destId="{D8C4EFAB-3DFB-2244-A1E3-3CB463FB6649}" srcOrd="0" destOrd="1" presId="urn:microsoft.com/office/officeart/2008/layout/VerticalCurvedList"/>
    <dgm:cxn modelId="{18389B8D-509C-AA40-A8BB-94B6317F633E}" srcId="{71FC6386-732F-8943-B10F-2F54F429AA5F}" destId="{FCD0450B-52B9-5544-BC21-F3530217AB28}" srcOrd="1" destOrd="0" parTransId="{25647EB8-43FC-2A43-8A5A-DB32625E2D70}" sibTransId="{EC17F625-9DEF-0B45-A949-FE0C75089DBE}"/>
    <dgm:cxn modelId="{02245D7F-FA18-4F93-BD5F-759CB802EE13}" type="presParOf" srcId="{F7AE8754-41B3-47EC-8198-D924F3212C9F}" destId="{7FE9F21F-1F01-4A94-8C76-7DFA1E57787B}" srcOrd="0" destOrd="0" presId="urn:microsoft.com/office/officeart/2008/layout/VerticalCurvedList"/>
    <dgm:cxn modelId="{6A34B28C-99A8-40C4-8EAD-23EC3389C7B6}" type="presParOf" srcId="{7FE9F21F-1F01-4A94-8C76-7DFA1E57787B}" destId="{71A7DC3B-E5E3-459D-9BB1-E58FFE245022}" srcOrd="0" destOrd="0" presId="urn:microsoft.com/office/officeart/2008/layout/VerticalCurvedList"/>
    <dgm:cxn modelId="{205BC7E1-2162-4777-A841-21E5EDA05EC3}" type="presParOf" srcId="{71A7DC3B-E5E3-459D-9BB1-E58FFE245022}" destId="{13BC18AB-902D-4ACE-935D-095EBA393D8A}" srcOrd="0" destOrd="0" presId="urn:microsoft.com/office/officeart/2008/layout/VerticalCurvedList"/>
    <dgm:cxn modelId="{365904F2-394F-4095-B07B-37B937A46AB7}" type="presParOf" srcId="{71A7DC3B-E5E3-459D-9BB1-E58FFE245022}" destId="{1DCDF782-19CF-435A-9500-6DEF52367A45}" srcOrd="1" destOrd="0" presId="urn:microsoft.com/office/officeart/2008/layout/VerticalCurvedList"/>
    <dgm:cxn modelId="{46FBB2AC-7DCC-41BE-8FAF-0DAFFDE5C29C}" type="presParOf" srcId="{71A7DC3B-E5E3-459D-9BB1-E58FFE245022}" destId="{63AC7707-3640-437F-A273-FDFF84D027BE}" srcOrd="2" destOrd="0" presId="urn:microsoft.com/office/officeart/2008/layout/VerticalCurvedList"/>
    <dgm:cxn modelId="{F33665CA-B150-469E-97F1-FD77788691FB}" type="presParOf" srcId="{71A7DC3B-E5E3-459D-9BB1-E58FFE245022}" destId="{4265FD0B-B3CD-4BD7-A93F-BC9037844127}" srcOrd="3" destOrd="0" presId="urn:microsoft.com/office/officeart/2008/layout/VerticalCurvedList"/>
    <dgm:cxn modelId="{91C9EBA4-42AF-468E-933B-D0D71998CA60}" type="presParOf" srcId="{7FE9F21F-1F01-4A94-8C76-7DFA1E57787B}" destId="{49A1A635-2306-8747-93BE-4F6A879CAF79}" srcOrd="1" destOrd="0" presId="urn:microsoft.com/office/officeart/2008/layout/VerticalCurvedList"/>
    <dgm:cxn modelId="{1900CFBE-4F97-47E8-8F12-BCDC5AFEC681}" type="presParOf" srcId="{7FE9F21F-1F01-4A94-8C76-7DFA1E57787B}" destId="{B4A75582-5886-F441-9695-FF65A8D96865}" srcOrd="2" destOrd="0" presId="urn:microsoft.com/office/officeart/2008/layout/VerticalCurvedList"/>
    <dgm:cxn modelId="{DFBA91FC-53B0-4674-8DF3-FCE4756E8613}" type="presParOf" srcId="{B4A75582-5886-F441-9695-FF65A8D96865}" destId="{6E7199B2-AF01-452D-AA2F-FFF2285478E8}" srcOrd="0" destOrd="0" presId="urn:microsoft.com/office/officeart/2008/layout/VerticalCurvedList"/>
    <dgm:cxn modelId="{DAFD5772-DFD6-4D9D-A7C4-C2AB8B8C2D6B}" type="presParOf" srcId="{7FE9F21F-1F01-4A94-8C76-7DFA1E57787B}" destId="{C5381BB4-8B27-6942-BA41-39D827618967}" srcOrd="3" destOrd="0" presId="urn:microsoft.com/office/officeart/2008/layout/VerticalCurvedList"/>
    <dgm:cxn modelId="{36BB5D13-1398-4577-BA08-AF5FA71EF146}" type="presParOf" srcId="{7FE9F21F-1F01-4A94-8C76-7DFA1E57787B}" destId="{120B2731-55C6-014F-8E20-7C976BA53D31}" srcOrd="4" destOrd="0" presId="urn:microsoft.com/office/officeart/2008/layout/VerticalCurvedList"/>
    <dgm:cxn modelId="{42F725DE-A83A-4DB3-99FA-ECDEB919BAA0}" type="presParOf" srcId="{120B2731-55C6-014F-8E20-7C976BA53D31}" destId="{025695F4-23E1-4734-949D-3ADE8A052A9B}" srcOrd="0" destOrd="0" presId="urn:microsoft.com/office/officeart/2008/layout/VerticalCurvedList"/>
    <dgm:cxn modelId="{EFB9C702-15FE-49A5-8485-282579AD39AF}" type="presParOf" srcId="{7FE9F21F-1F01-4A94-8C76-7DFA1E57787B}" destId="{D8C4EFAB-3DFB-2244-A1E3-3CB463FB6649}" srcOrd="5" destOrd="0" presId="urn:microsoft.com/office/officeart/2008/layout/VerticalCurvedList"/>
    <dgm:cxn modelId="{FD0DB8A1-A853-422F-A13F-8EF530846EB2}" type="presParOf" srcId="{7FE9F21F-1F01-4A94-8C76-7DFA1E57787B}" destId="{C2EEAA29-8F25-8142-A949-182FFE663905}" srcOrd="6" destOrd="0" presId="urn:microsoft.com/office/officeart/2008/layout/VerticalCurvedList"/>
    <dgm:cxn modelId="{E6AE8A38-8237-421D-82EB-62C371428A6C}" type="presParOf" srcId="{C2EEAA29-8F25-8142-A949-182FFE663905}" destId="{44764E38-86C5-48E8-8D74-C03FC0D93EEC}"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38C891-BA8C-4D9C-B3D3-3069748BA8A4}" type="doc">
      <dgm:prSet loTypeId="urn:microsoft.com/office/officeart/2005/8/layout/radial5" loCatId="relationship" qsTypeId="urn:microsoft.com/office/officeart/2005/8/quickstyle/simple4" qsCatId="simple" csTypeId="urn:microsoft.com/office/officeart/2005/8/colors/colorful5" csCatId="colorful" phldr="1"/>
      <dgm:spPr/>
      <dgm:t>
        <a:bodyPr/>
        <a:lstStyle/>
        <a:p>
          <a:endParaRPr lang="en-US"/>
        </a:p>
      </dgm:t>
    </dgm:pt>
    <dgm:pt modelId="{8B3904EC-A77C-4C8A-A01D-D4FC06907524}">
      <dgm:prSet phldrT="[Text]">
        <dgm:style>
          <a:lnRef idx="1">
            <a:schemeClr val="accent1"/>
          </a:lnRef>
          <a:fillRef idx="2">
            <a:schemeClr val="accent1"/>
          </a:fillRef>
          <a:effectRef idx="1">
            <a:schemeClr val="accent1"/>
          </a:effectRef>
          <a:fontRef idx="minor">
            <a:schemeClr val="dk1"/>
          </a:fontRef>
        </dgm:style>
      </dgm:prSet>
      <dgm:spPr>
        <a:xfrm>
          <a:off x="3838173" y="1445399"/>
          <a:ext cx="1108877" cy="1108877"/>
        </a:xfrm>
        <a:gradFill rotWithShape="1">
          <a:gsLst>
            <a:gs pos="0">
              <a:srgbClr val="0073CF">
                <a:tint val="50000"/>
                <a:satMod val="300000"/>
              </a:srgbClr>
            </a:gs>
            <a:gs pos="35000">
              <a:srgbClr val="0073CF">
                <a:tint val="37000"/>
                <a:satMod val="300000"/>
              </a:srgbClr>
            </a:gs>
            <a:gs pos="100000">
              <a:srgbClr val="0073CF">
                <a:tint val="15000"/>
                <a:satMod val="350000"/>
              </a:srgbClr>
            </a:gs>
          </a:gsLst>
          <a:lin ang="16200000" scaled="1"/>
        </a:gradFill>
        <a:ln w="9525" cap="flat" cmpd="sng" algn="ctr">
          <a:solidFill>
            <a:srgbClr val="0073CF">
              <a:shade val="95000"/>
              <a:satMod val="105000"/>
            </a:srgbClr>
          </a:solidFill>
          <a:prstDash val="solid"/>
        </a:ln>
        <a:effectLst>
          <a:outerShdw blurRad="40000" dist="20000" dir="5400000" rotWithShape="0">
            <a:srgbClr val="000000">
              <a:alpha val="38000"/>
            </a:srgbClr>
          </a:outerShdw>
        </a:effectLst>
        <a:scene3d>
          <a:camera prst="orthographicFront"/>
          <a:lightRig rig="threePt" dir="t"/>
        </a:scene3d>
        <a:sp3d>
          <a:bevelT/>
        </a:sp3d>
      </dgm:spPr>
      <dgm:t>
        <a:bodyPr/>
        <a:lstStyle/>
        <a:p>
          <a:r>
            <a:rPr lang="en-US" dirty="0" smtClean="0">
              <a:solidFill>
                <a:sysClr val="windowText" lastClr="000000"/>
              </a:solidFill>
              <a:latin typeface="Arial"/>
              <a:ea typeface="+mn-ea"/>
              <a:cs typeface="+mn-cs"/>
            </a:rPr>
            <a:t>Predictive Analysis</a:t>
          </a:r>
        </a:p>
        <a:p>
          <a:r>
            <a:rPr lang="en-US" dirty="0" smtClean="0">
              <a:solidFill>
                <a:sysClr val="windowText" lastClr="000000"/>
              </a:solidFill>
              <a:latin typeface="Arial"/>
              <a:ea typeface="+mn-ea"/>
              <a:cs typeface="+mn-cs"/>
            </a:rPr>
            <a:t>Center of Excellence</a:t>
          </a:r>
          <a:endParaRPr lang="en-US" dirty="0">
            <a:solidFill>
              <a:sysClr val="windowText" lastClr="000000"/>
            </a:solidFill>
            <a:latin typeface="Arial"/>
            <a:ea typeface="+mn-ea"/>
            <a:cs typeface="+mn-cs"/>
          </a:endParaRPr>
        </a:p>
      </dgm:t>
    </dgm:pt>
    <dgm:pt modelId="{4FCC8759-D803-4420-AEEF-28D8529A5A5B}" type="parTrans" cxnId="{119CC8BE-BA38-4FAD-B4AC-41CC1F6C3EA8}">
      <dgm:prSet/>
      <dgm:spPr/>
      <dgm:t>
        <a:bodyPr/>
        <a:lstStyle/>
        <a:p>
          <a:endParaRPr lang="en-US">
            <a:solidFill>
              <a:schemeClr val="bg2">
                <a:lumMod val="65000"/>
                <a:lumOff val="35000"/>
              </a:schemeClr>
            </a:solidFill>
          </a:endParaRPr>
        </a:p>
      </dgm:t>
    </dgm:pt>
    <dgm:pt modelId="{DC6BAB50-F769-4EFF-88EF-9E79F10A4CD9}" type="sibTrans" cxnId="{119CC8BE-BA38-4FAD-B4AC-41CC1F6C3EA8}">
      <dgm:prSet/>
      <dgm:spPr/>
      <dgm:t>
        <a:bodyPr/>
        <a:lstStyle/>
        <a:p>
          <a:endParaRPr lang="en-US">
            <a:solidFill>
              <a:schemeClr val="bg2">
                <a:lumMod val="65000"/>
                <a:lumOff val="35000"/>
              </a:schemeClr>
            </a:solidFill>
          </a:endParaRPr>
        </a:p>
      </dgm:t>
    </dgm:pt>
    <dgm:pt modelId="{802D7B7E-A021-4079-870E-99A36E30FB8D}">
      <dgm:prSet phldrT="[Text]"/>
      <dgm:spPr>
        <a:xfrm>
          <a:off x="3893617" y="2308"/>
          <a:ext cx="997989" cy="997989"/>
        </a:xfrm>
        <a:gradFill rotWithShape="0">
          <a:gsLst>
            <a:gs pos="0">
              <a:srgbClr val="DFDE00">
                <a:hueOff val="0"/>
                <a:satOff val="0"/>
                <a:lumOff val="0"/>
                <a:alphaOff val="0"/>
                <a:shade val="51000"/>
                <a:satMod val="130000"/>
              </a:srgbClr>
            </a:gs>
            <a:gs pos="80000">
              <a:srgbClr val="DFDE00">
                <a:hueOff val="0"/>
                <a:satOff val="0"/>
                <a:lumOff val="0"/>
                <a:alphaOff val="0"/>
                <a:shade val="93000"/>
                <a:satMod val="130000"/>
              </a:srgbClr>
            </a:gs>
            <a:gs pos="100000">
              <a:srgbClr val="DFDE00">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threePt" dir="t"/>
        </a:scene3d>
        <a:sp3d>
          <a:bevelT/>
        </a:sp3d>
      </dgm:spPr>
      <dgm:t>
        <a:bodyPr/>
        <a:lstStyle/>
        <a:p>
          <a:r>
            <a:rPr lang="en-US" dirty="0" smtClean="0">
              <a:solidFill>
                <a:schemeClr val="tx2"/>
              </a:solidFill>
              <a:latin typeface="Arial"/>
              <a:ea typeface="+mn-ea"/>
              <a:cs typeface="+mn-cs"/>
            </a:rPr>
            <a:t>Inform, Educate and Train</a:t>
          </a:r>
          <a:endParaRPr lang="en-US" dirty="0">
            <a:solidFill>
              <a:schemeClr val="tx2"/>
            </a:solidFill>
            <a:latin typeface="Arial"/>
            <a:ea typeface="+mn-ea"/>
            <a:cs typeface="+mn-cs"/>
          </a:endParaRPr>
        </a:p>
      </dgm:t>
    </dgm:pt>
    <dgm:pt modelId="{A26250BC-C411-45EF-8B21-08C7711A8851}" type="parTrans" cxnId="{DA164F82-DC52-46CE-9459-B43D67596035}">
      <dgm:prSet/>
      <dgm:spPr>
        <a:xfrm rot="16200000">
          <a:off x="4274660" y="1041016"/>
          <a:ext cx="235903" cy="377018"/>
        </a:xfrm>
        <a:gradFill rotWithShape="0">
          <a:gsLst>
            <a:gs pos="0">
              <a:srgbClr val="DFDE00">
                <a:hueOff val="0"/>
                <a:satOff val="0"/>
                <a:lumOff val="0"/>
                <a:alphaOff val="0"/>
                <a:shade val="51000"/>
                <a:satMod val="130000"/>
              </a:srgbClr>
            </a:gs>
            <a:gs pos="80000">
              <a:srgbClr val="DFDE00">
                <a:hueOff val="0"/>
                <a:satOff val="0"/>
                <a:lumOff val="0"/>
                <a:alphaOff val="0"/>
                <a:shade val="93000"/>
                <a:satMod val="130000"/>
              </a:srgbClr>
            </a:gs>
            <a:gs pos="100000">
              <a:srgbClr val="DFDE00">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threePt" dir="t"/>
        </a:scene3d>
        <a:sp3d>
          <a:bevelT/>
        </a:sp3d>
      </dgm:spPr>
      <dgm:t>
        <a:bodyPr/>
        <a:lstStyle/>
        <a:p>
          <a:endParaRPr lang="en-US" dirty="0">
            <a:solidFill>
              <a:srgbClr val="EDEDED">
                <a:lumMod val="65000"/>
                <a:lumOff val="35000"/>
              </a:srgbClr>
            </a:solidFill>
            <a:latin typeface="Arial"/>
            <a:ea typeface="+mn-ea"/>
            <a:cs typeface="+mn-cs"/>
          </a:endParaRPr>
        </a:p>
      </dgm:t>
    </dgm:pt>
    <dgm:pt modelId="{0E538287-B595-4C3A-9702-E1D4B312156C}" type="sibTrans" cxnId="{DA164F82-DC52-46CE-9459-B43D67596035}">
      <dgm:prSet/>
      <dgm:spPr/>
      <dgm:t>
        <a:bodyPr/>
        <a:lstStyle/>
        <a:p>
          <a:endParaRPr lang="en-US">
            <a:solidFill>
              <a:schemeClr val="bg2">
                <a:lumMod val="65000"/>
                <a:lumOff val="35000"/>
              </a:schemeClr>
            </a:solidFill>
          </a:endParaRPr>
        </a:p>
      </dgm:t>
    </dgm:pt>
    <dgm:pt modelId="{706D2262-D9C3-4B0B-80B8-A6AE8E4FC4BC}">
      <dgm:prSet phldrT="[Text]"/>
      <dgm:spPr>
        <a:xfrm>
          <a:off x="5065219" y="566522"/>
          <a:ext cx="997989" cy="997989"/>
        </a:xfrm>
        <a:gradFill rotWithShape="0">
          <a:gsLst>
            <a:gs pos="0">
              <a:srgbClr val="DFDE00">
                <a:hueOff val="1202691"/>
                <a:satOff val="-5742"/>
                <a:lumOff val="1601"/>
                <a:alphaOff val="0"/>
                <a:shade val="51000"/>
                <a:satMod val="130000"/>
              </a:srgbClr>
            </a:gs>
            <a:gs pos="80000">
              <a:srgbClr val="DFDE00">
                <a:hueOff val="1202691"/>
                <a:satOff val="-5742"/>
                <a:lumOff val="1601"/>
                <a:alphaOff val="0"/>
                <a:shade val="93000"/>
                <a:satMod val="130000"/>
              </a:srgbClr>
            </a:gs>
            <a:gs pos="100000">
              <a:srgbClr val="DFDE00">
                <a:hueOff val="1202691"/>
                <a:satOff val="-5742"/>
                <a:lumOff val="1601"/>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threePt" dir="t"/>
        </a:scene3d>
        <a:sp3d>
          <a:bevelT/>
        </a:sp3d>
      </dgm:spPr>
      <dgm:t>
        <a:bodyPr/>
        <a:lstStyle/>
        <a:p>
          <a:r>
            <a:rPr lang="en-US" dirty="0" smtClean="0">
              <a:solidFill>
                <a:schemeClr val="tx2"/>
              </a:solidFill>
              <a:latin typeface="Arial"/>
              <a:ea typeface="+mn-ea"/>
              <a:cs typeface="+mn-cs"/>
            </a:rPr>
            <a:t>Develop Standards and Methodology</a:t>
          </a:r>
          <a:endParaRPr lang="en-US" dirty="0">
            <a:solidFill>
              <a:schemeClr val="tx2"/>
            </a:solidFill>
            <a:latin typeface="Arial"/>
            <a:ea typeface="+mn-ea"/>
            <a:cs typeface="+mn-cs"/>
          </a:endParaRPr>
        </a:p>
      </dgm:t>
    </dgm:pt>
    <dgm:pt modelId="{F3340809-DAC1-4E98-BF00-E479E50C0EDB}" type="parTrans" cxnId="{88EACA5E-D1DD-4DE1-A64E-A1D6F8BF3638}">
      <dgm:prSet/>
      <dgm:spPr>
        <a:xfrm rot="19285714">
          <a:off x="4876915" y="1331046"/>
          <a:ext cx="235903" cy="377018"/>
        </a:xfrm>
        <a:gradFill rotWithShape="0">
          <a:gsLst>
            <a:gs pos="0">
              <a:srgbClr val="DFDE00">
                <a:hueOff val="1202691"/>
                <a:satOff val="-5742"/>
                <a:lumOff val="1601"/>
                <a:alphaOff val="0"/>
                <a:shade val="51000"/>
                <a:satMod val="130000"/>
              </a:srgbClr>
            </a:gs>
            <a:gs pos="80000">
              <a:srgbClr val="DFDE00">
                <a:hueOff val="1202691"/>
                <a:satOff val="-5742"/>
                <a:lumOff val="1601"/>
                <a:alphaOff val="0"/>
                <a:shade val="93000"/>
                <a:satMod val="130000"/>
              </a:srgbClr>
            </a:gs>
            <a:gs pos="100000">
              <a:srgbClr val="DFDE00">
                <a:hueOff val="1202691"/>
                <a:satOff val="-5742"/>
                <a:lumOff val="1601"/>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threePt" dir="t"/>
        </a:scene3d>
        <a:sp3d>
          <a:bevelT/>
        </a:sp3d>
      </dgm:spPr>
      <dgm:t>
        <a:bodyPr/>
        <a:lstStyle/>
        <a:p>
          <a:endParaRPr lang="en-US" dirty="0">
            <a:solidFill>
              <a:srgbClr val="EDEDED">
                <a:lumMod val="65000"/>
                <a:lumOff val="35000"/>
              </a:srgbClr>
            </a:solidFill>
            <a:latin typeface="Arial"/>
            <a:ea typeface="+mn-ea"/>
            <a:cs typeface="+mn-cs"/>
          </a:endParaRPr>
        </a:p>
      </dgm:t>
    </dgm:pt>
    <dgm:pt modelId="{7E45104E-1462-4C2E-AC67-91F8ACFE311D}" type="sibTrans" cxnId="{88EACA5E-D1DD-4DE1-A64E-A1D6F8BF3638}">
      <dgm:prSet/>
      <dgm:spPr/>
      <dgm:t>
        <a:bodyPr/>
        <a:lstStyle/>
        <a:p>
          <a:endParaRPr lang="en-US">
            <a:solidFill>
              <a:schemeClr val="bg2">
                <a:lumMod val="65000"/>
                <a:lumOff val="35000"/>
              </a:schemeClr>
            </a:solidFill>
          </a:endParaRPr>
        </a:p>
      </dgm:t>
    </dgm:pt>
    <dgm:pt modelId="{43807E3F-FD99-4C51-9609-3681BD1ABF47}">
      <dgm:prSet phldrT="[Text]"/>
      <dgm:spPr>
        <a:xfrm>
          <a:off x="5354581" y="1834298"/>
          <a:ext cx="997989" cy="997989"/>
        </a:xfrm>
        <a:gradFill rotWithShape="0">
          <a:gsLst>
            <a:gs pos="0">
              <a:srgbClr val="DFDE00">
                <a:hueOff val="2405381"/>
                <a:satOff val="-11485"/>
                <a:lumOff val="3203"/>
                <a:alphaOff val="0"/>
                <a:shade val="51000"/>
                <a:satMod val="130000"/>
              </a:srgbClr>
            </a:gs>
            <a:gs pos="80000">
              <a:srgbClr val="DFDE00">
                <a:hueOff val="2405381"/>
                <a:satOff val="-11485"/>
                <a:lumOff val="3203"/>
                <a:alphaOff val="0"/>
                <a:shade val="93000"/>
                <a:satMod val="130000"/>
              </a:srgbClr>
            </a:gs>
            <a:gs pos="100000">
              <a:srgbClr val="DFDE00">
                <a:hueOff val="2405381"/>
                <a:satOff val="-11485"/>
                <a:lumOff val="3203"/>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threePt" dir="t"/>
        </a:scene3d>
        <a:sp3d>
          <a:bevelT/>
        </a:sp3d>
      </dgm:spPr>
      <dgm:t>
        <a:bodyPr/>
        <a:lstStyle/>
        <a:p>
          <a:r>
            <a:rPr lang="en-US" dirty="0" smtClean="0">
              <a:solidFill>
                <a:schemeClr val="tx2"/>
              </a:solidFill>
              <a:latin typeface="Arial"/>
              <a:ea typeface="+mn-ea"/>
              <a:cs typeface="+mn-cs"/>
            </a:rPr>
            <a:t>High Performance Scalable </a:t>
          </a:r>
        </a:p>
        <a:p>
          <a:r>
            <a:rPr lang="en-US" dirty="0" smtClean="0">
              <a:solidFill>
                <a:schemeClr val="tx2"/>
              </a:solidFill>
              <a:latin typeface="Arial"/>
              <a:ea typeface="+mn-ea"/>
              <a:cs typeface="+mn-cs"/>
            </a:rPr>
            <a:t>Data Mining</a:t>
          </a:r>
          <a:endParaRPr lang="en-US" dirty="0">
            <a:solidFill>
              <a:schemeClr val="tx2"/>
            </a:solidFill>
            <a:latin typeface="Arial"/>
            <a:ea typeface="+mn-ea"/>
            <a:cs typeface="+mn-cs"/>
          </a:endParaRPr>
        </a:p>
      </dgm:t>
    </dgm:pt>
    <dgm:pt modelId="{0D331A0E-F777-436E-9964-101A3E63D688}" type="parTrans" cxnId="{02BB4642-7F5B-465E-B3EA-7D253CB551B9}">
      <dgm:prSet/>
      <dgm:spPr>
        <a:xfrm rot="771429">
          <a:off x="5025660" y="1982739"/>
          <a:ext cx="235903" cy="377018"/>
        </a:xfrm>
        <a:gradFill rotWithShape="0">
          <a:gsLst>
            <a:gs pos="0">
              <a:srgbClr val="DFDE00">
                <a:hueOff val="2405381"/>
                <a:satOff val="-11485"/>
                <a:lumOff val="3203"/>
                <a:alphaOff val="0"/>
                <a:shade val="51000"/>
                <a:satMod val="130000"/>
              </a:srgbClr>
            </a:gs>
            <a:gs pos="80000">
              <a:srgbClr val="DFDE00">
                <a:hueOff val="2405381"/>
                <a:satOff val="-11485"/>
                <a:lumOff val="3203"/>
                <a:alphaOff val="0"/>
                <a:shade val="93000"/>
                <a:satMod val="130000"/>
              </a:srgbClr>
            </a:gs>
            <a:gs pos="100000">
              <a:srgbClr val="DFDE00">
                <a:hueOff val="2405381"/>
                <a:satOff val="-11485"/>
                <a:lumOff val="3203"/>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threePt" dir="t"/>
        </a:scene3d>
        <a:sp3d>
          <a:bevelT/>
        </a:sp3d>
      </dgm:spPr>
      <dgm:t>
        <a:bodyPr/>
        <a:lstStyle/>
        <a:p>
          <a:endParaRPr lang="en-US" dirty="0">
            <a:solidFill>
              <a:srgbClr val="EDEDED">
                <a:lumMod val="65000"/>
                <a:lumOff val="35000"/>
              </a:srgbClr>
            </a:solidFill>
            <a:latin typeface="Arial"/>
            <a:ea typeface="+mn-ea"/>
            <a:cs typeface="+mn-cs"/>
          </a:endParaRPr>
        </a:p>
      </dgm:t>
    </dgm:pt>
    <dgm:pt modelId="{EB0BB097-AF54-4A7D-8C96-BA6CBDCAEB09}" type="sibTrans" cxnId="{02BB4642-7F5B-465E-B3EA-7D253CB551B9}">
      <dgm:prSet/>
      <dgm:spPr/>
      <dgm:t>
        <a:bodyPr/>
        <a:lstStyle/>
        <a:p>
          <a:endParaRPr lang="en-US">
            <a:solidFill>
              <a:schemeClr val="bg2">
                <a:lumMod val="65000"/>
                <a:lumOff val="35000"/>
              </a:schemeClr>
            </a:solidFill>
          </a:endParaRPr>
        </a:p>
      </dgm:t>
    </dgm:pt>
    <dgm:pt modelId="{ACAB5AA3-84A6-4E1C-B733-9CB32086CA08}">
      <dgm:prSet phldrT="[Text]"/>
      <dgm:spPr>
        <a:xfrm>
          <a:off x="4543809" y="2852655"/>
          <a:ext cx="997989" cy="997989"/>
        </a:xfrm>
        <a:gradFill rotWithShape="0">
          <a:gsLst>
            <a:gs pos="0">
              <a:srgbClr val="DFDE00">
                <a:hueOff val="3608072"/>
                <a:satOff val="-17227"/>
                <a:lumOff val="4804"/>
                <a:alphaOff val="0"/>
                <a:shade val="51000"/>
                <a:satMod val="130000"/>
              </a:srgbClr>
            </a:gs>
            <a:gs pos="80000">
              <a:srgbClr val="DFDE00">
                <a:hueOff val="3608072"/>
                <a:satOff val="-17227"/>
                <a:lumOff val="4804"/>
                <a:alphaOff val="0"/>
                <a:shade val="93000"/>
                <a:satMod val="130000"/>
              </a:srgbClr>
            </a:gs>
            <a:gs pos="100000">
              <a:srgbClr val="DFDE00">
                <a:hueOff val="3608072"/>
                <a:satOff val="-17227"/>
                <a:lumOff val="4804"/>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threePt" dir="t"/>
        </a:scene3d>
        <a:sp3d>
          <a:bevelT/>
        </a:sp3d>
      </dgm:spPr>
      <dgm:t>
        <a:bodyPr/>
        <a:lstStyle/>
        <a:p>
          <a:r>
            <a:rPr lang="en-US" smtClean="0">
              <a:solidFill>
                <a:schemeClr val="tx2"/>
              </a:solidFill>
              <a:latin typeface="Arial"/>
              <a:ea typeface="+mn-ea"/>
              <a:cs typeface="+mn-cs"/>
            </a:rPr>
            <a:t>Foster Research and Collaboration</a:t>
          </a:r>
          <a:endParaRPr lang="en-US" dirty="0">
            <a:solidFill>
              <a:schemeClr val="tx2"/>
            </a:solidFill>
            <a:latin typeface="Arial"/>
            <a:ea typeface="+mn-ea"/>
            <a:cs typeface="+mn-cs"/>
          </a:endParaRPr>
        </a:p>
      </dgm:t>
    </dgm:pt>
    <dgm:pt modelId="{3A5A4B6B-27C8-4DA7-82DB-AF9A10ED28ED}" type="parTrans" cxnId="{3BA85426-F26F-460D-92D4-82822BCE4CF5}">
      <dgm:prSet/>
      <dgm:spPr>
        <a:xfrm rot="3858809">
          <a:off x="4608467" y="2506180"/>
          <a:ext cx="236705" cy="377018"/>
        </a:xfrm>
        <a:gradFill rotWithShape="0">
          <a:gsLst>
            <a:gs pos="0">
              <a:srgbClr val="DFDE00">
                <a:hueOff val="3608072"/>
                <a:satOff val="-17227"/>
                <a:lumOff val="4804"/>
                <a:alphaOff val="0"/>
                <a:shade val="51000"/>
                <a:satMod val="130000"/>
              </a:srgbClr>
            </a:gs>
            <a:gs pos="80000">
              <a:srgbClr val="DFDE00">
                <a:hueOff val="3608072"/>
                <a:satOff val="-17227"/>
                <a:lumOff val="4804"/>
                <a:alphaOff val="0"/>
                <a:shade val="93000"/>
                <a:satMod val="130000"/>
              </a:srgbClr>
            </a:gs>
            <a:gs pos="100000">
              <a:srgbClr val="DFDE00">
                <a:hueOff val="3608072"/>
                <a:satOff val="-17227"/>
                <a:lumOff val="4804"/>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threePt" dir="t"/>
        </a:scene3d>
        <a:sp3d>
          <a:bevelT/>
        </a:sp3d>
      </dgm:spPr>
      <dgm:t>
        <a:bodyPr/>
        <a:lstStyle/>
        <a:p>
          <a:endParaRPr lang="en-US" dirty="0">
            <a:solidFill>
              <a:srgbClr val="EDEDED">
                <a:lumMod val="65000"/>
                <a:lumOff val="35000"/>
              </a:srgbClr>
            </a:solidFill>
            <a:latin typeface="Arial"/>
            <a:ea typeface="+mn-ea"/>
            <a:cs typeface="+mn-cs"/>
          </a:endParaRPr>
        </a:p>
      </dgm:t>
    </dgm:pt>
    <dgm:pt modelId="{C246E17D-3DBE-40C4-87D8-B4C49DD5839E}" type="sibTrans" cxnId="{3BA85426-F26F-460D-92D4-82822BCE4CF5}">
      <dgm:prSet/>
      <dgm:spPr/>
      <dgm:t>
        <a:bodyPr/>
        <a:lstStyle/>
        <a:p>
          <a:endParaRPr lang="en-US">
            <a:solidFill>
              <a:schemeClr val="bg2">
                <a:lumMod val="65000"/>
                <a:lumOff val="35000"/>
              </a:schemeClr>
            </a:solidFill>
          </a:endParaRPr>
        </a:p>
      </dgm:t>
    </dgm:pt>
    <dgm:pt modelId="{4A5B47E1-04CA-4F85-BF33-8282D4EB05B3}">
      <dgm:prSet phldrT="[Text]"/>
      <dgm:spPr>
        <a:xfrm>
          <a:off x="3243427" y="2850976"/>
          <a:ext cx="997989" cy="997989"/>
        </a:xfrm>
        <a:gradFill rotWithShape="0">
          <a:gsLst>
            <a:gs pos="0">
              <a:srgbClr val="DFDE00">
                <a:hueOff val="4810763"/>
                <a:satOff val="-22969"/>
                <a:lumOff val="6405"/>
                <a:alphaOff val="0"/>
                <a:shade val="51000"/>
                <a:satMod val="130000"/>
              </a:srgbClr>
            </a:gs>
            <a:gs pos="80000">
              <a:srgbClr val="DFDE00">
                <a:hueOff val="4810763"/>
                <a:satOff val="-22969"/>
                <a:lumOff val="6405"/>
                <a:alphaOff val="0"/>
                <a:shade val="93000"/>
                <a:satMod val="130000"/>
              </a:srgbClr>
            </a:gs>
            <a:gs pos="100000">
              <a:srgbClr val="DFDE00">
                <a:hueOff val="4810763"/>
                <a:satOff val="-22969"/>
                <a:lumOff val="6405"/>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threePt" dir="t"/>
        </a:scene3d>
        <a:sp3d>
          <a:bevelT/>
        </a:sp3d>
      </dgm:spPr>
      <dgm:t>
        <a:bodyPr/>
        <a:lstStyle/>
        <a:p>
          <a:r>
            <a:rPr lang="en-US" smtClean="0">
              <a:solidFill>
                <a:schemeClr val="tx2"/>
              </a:solidFill>
              <a:latin typeface="Arial"/>
              <a:ea typeface="+mn-ea"/>
              <a:cs typeface="+mn-cs"/>
            </a:rPr>
            <a:t>Data Mining Repository of Very Large Data Sets</a:t>
          </a:r>
          <a:endParaRPr lang="en-US" dirty="0">
            <a:solidFill>
              <a:schemeClr val="tx2"/>
            </a:solidFill>
            <a:latin typeface="Arial"/>
            <a:ea typeface="+mn-ea"/>
            <a:cs typeface="+mn-cs"/>
          </a:endParaRPr>
        </a:p>
      </dgm:t>
    </dgm:pt>
    <dgm:pt modelId="{7B2D84BB-B1B2-4D87-90AB-81957A1CD666}" type="parTrans" cxnId="{D7213DE0-B1B5-491B-8FD9-DCD2E600039C}">
      <dgm:prSet/>
      <dgm:spPr>
        <a:xfrm rot="6942857">
          <a:off x="3940434" y="2505357"/>
          <a:ext cx="235903" cy="377018"/>
        </a:xfrm>
        <a:gradFill rotWithShape="0">
          <a:gsLst>
            <a:gs pos="0">
              <a:srgbClr val="DFDE00">
                <a:hueOff val="4810763"/>
                <a:satOff val="-22969"/>
                <a:lumOff val="6405"/>
                <a:alphaOff val="0"/>
                <a:shade val="51000"/>
                <a:satMod val="130000"/>
              </a:srgbClr>
            </a:gs>
            <a:gs pos="80000">
              <a:srgbClr val="DFDE00">
                <a:hueOff val="4810763"/>
                <a:satOff val="-22969"/>
                <a:lumOff val="6405"/>
                <a:alphaOff val="0"/>
                <a:shade val="93000"/>
                <a:satMod val="130000"/>
              </a:srgbClr>
            </a:gs>
            <a:gs pos="100000">
              <a:srgbClr val="DFDE00">
                <a:hueOff val="4810763"/>
                <a:satOff val="-22969"/>
                <a:lumOff val="6405"/>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threePt" dir="t"/>
        </a:scene3d>
        <a:sp3d>
          <a:bevelT/>
        </a:sp3d>
      </dgm:spPr>
      <dgm:t>
        <a:bodyPr/>
        <a:lstStyle/>
        <a:p>
          <a:endParaRPr lang="en-US" dirty="0">
            <a:solidFill>
              <a:srgbClr val="EDEDED">
                <a:lumMod val="65000"/>
                <a:lumOff val="35000"/>
              </a:srgbClr>
            </a:solidFill>
            <a:latin typeface="Arial"/>
            <a:ea typeface="+mn-ea"/>
            <a:cs typeface="+mn-cs"/>
          </a:endParaRPr>
        </a:p>
      </dgm:t>
    </dgm:pt>
    <dgm:pt modelId="{D8D17887-F3BA-442C-BC07-7C617D028E5D}" type="sibTrans" cxnId="{D7213DE0-B1B5-491B-8FD9-DCD2E600039C}">
      <dgm:prSet/>
      <dgm:spPr/>
      <dgm:t>
        <a:bodyPr/>
        <a:lstStyle/>
        <a:p>
          <a:endParaRPr lang="en-US">
            <a:solidFill>
              <a:schemeClr val="bg2">
                <a:lumMod val="65000"/>
                <a:lumOff val="35000"/>
              </a:schemeClr>
            </a:solidFill>
          </a:endParaRPr>
        </a:p>
      </dgm:t>
    </dgm:pt>
    <dgm:pt modelId="{9836AA4B-78D6-4E34-A2A5-43FF3E4F44F8}">
      <dgm:prSet phldrT="[Text]"/>
      <dgm:spPr>
        <a:xfrm>
          <a:off x="2432654" y="1834298"/>
          <a:ext cx="997989" cy="997989"/>
        </a:xfrm>
        <a:gradFill rotWithShape="0">
          <a:gsLst>
            <a:gs pos="0">
              <a:srgbClr val="DFDE00">
                <a:hueOff val="6013453"/>
                <a:satOff val="-28712"/>
                <a:lumOff val="8007"/>
                <a:alphaOff val="0"/>
                <a:shade val="51000"/>
                <a:satMod val="130000"/>
              </a:srgbClr>
            </a:gs>
            <a:gs pos="80000">
              <a:srgbClr val="DFDE00">
                <a:hueOff val="6013453"/>
                <a:satOff val="-28712"/>
                <a:lumOff val="8007"/>
                <a:alphaOff val="0"/>
                <a:shade val="93000"/>
                <a:satMod val="130000"/>
              </a:srgbClr>
            </a:gs>
            <a:gs pos="100000">
              <a:srgbClr val="DFDE00">
                <a:hueOff val="6013453"/>
                <a:satOff val="-28712"/>
                <a:lumOff val="8007"/>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threePt" dir="t"/>
        </a:scene3d>
        <a:sp3d>
          <a:bevelT/>
        </a:sp3d>
      </dgm:spPr>
      <dgm:t>
        <a:bodyPr/>
        <a:lstStyle/>
        <a:p>
          <a:r>
            <a:rPr lang="en-US" smtClean="0">
              <a:solidFill>
                <a:schemeClr val="tx2"/>
              </a:solidFill>
              <a:latin typeface="Arial"/>
              <a:ea typeface="+mn-ea"/>
              <a:cs typeface="+mn-cs"/>
            </a:rPr>
            <a:t>Provide Predictive Analytics Services</a:t>
          </a:r>
          <a:endParaRPr lang="en-US" dirty="0">
            <a:solidFill>
              <a:schemeClr val="tx2"/>
            </a:solidFill>
            <a:latin typeface="Arial"/>
            <a:ea typeface="+mn-ea"/>
            <a:cs typeface="+mn-cs"/>
          </a:endParaRPr>
        </a:p>
      </dgm:t>
    </dgm:pt>
    <dgm:pt modelId="{F83A3546-DB70-4F5E-B6DA-56E41EAE78AD}" type="parTrans" cxnId="{93246A96-84F4-46CD-9671-9AC5C86C76CA}">
      <dgm:prSet/>
      <dgm:spPr>
        <a:xfrm rot="10028571">
          <a:off x="3523661" y="1982739"/>
          <a:ext cx="235903" cy="377018"/>
        </a:xfrm>
        <a:gradFill rotWithShape="0">
          <a:gsLst>
            <a:gs pos="0">
              <a:srgbClr val="DFDE00">
                <a:hueOff val="6013453"/>
                <a:satOff val="-28712"/>
                <a:lumOff val="8007"/>
                <a:alphaOff val="0"/>
                <a:shade val="51000"/>
                <a:satMod val="130000"/>
              </a:srgbClr>
            </a:gs>
            <a:gs pos="80000">
              <a:srgbClr val="DFDE00">
                <a:hueOff val="6013453"/>
                <a:satOff val="-28712"/>
                <a:lumOff val="8007"/>
                <a:alphaOff val="0"/>
                <a:shade val="93000"/>
                <a:satMod val="130000"/>
              </a:srgbClr>
            </a:gs>
            <a:gs pos="100000">
              <a:srgbClr val="DFDE00">
                <a:hueOff val="6013453"/>
                <a:satOff val="-28712"/>
                <a:lumOff val="8007"/>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threePt" dir="t"/>
        </a:scene3d>
        <a:sp3d>
          <a:bevelT/>
        </a:sp3d>
      </dgm:spPr>
      <dgm:t>
        <a:bodyPr/>
        <a:lstStyle/>
        <a:p>
          <a:endParaRPr lang="en-US" dirty="0">
            <a:solidFill>
              <a:srgbClr val="EDEDED">
                <a:lumMod val="65000"/>
                <a:lumOff val="35000"/>
              </a:srgbClr>
            </a:solidFill>
            <a:latin typeface="Arial"/>
            <a:ea typeface="+mn-ea"/>
            <a:cs typeface="+mn-cs"/>
          </a:endParaRPr>
        </a:p>
      </dgm:t>
    </dgm:pt>
    <dgm:pt modelId="{83F29156-6142-4D94-B449-04B39B62F393}" type="sibTrans" cxnId="{93246A96-84F4-46CD-9671-9AC5C86C76CA}">
      <dgm:prSet/>
      <dgm:spPr/>
      <dgm:t>
        <a:bodyPr/>
        <a:lstStyle/>
        <a:p>
          <a:endParaRPr lang="en-US">
            <a:solidFill>
              <a:schemeClr val="bg2">
                <a:lumMod val="65000"/>
                <a:lumOff val="35000"/>
              </a:schemeClr>
            </a:solidFill>
          </a:endParaRPr>
        </a:p>
      </dgm:t>
    </dgm:pt>
    <dgm:pt modelId="{6125F045-4BF1-4FAD-BE9D-4C8CBC74FA73}">
      <dgm:prSet phldrT="[Text]"/>
      <dgm:spPr>
        <a:xfrm>
          <a:off x="2722015" y="566522"/>
          <a:ext cx="997989" cy="997989"/>
        </a:xfrm>
        <a:gradFill rotWithShape="0">
          <a:gsLst>
            <a:gs pos="0">
              <a:srgbClr val="DFDE00">
                <a:hueOff val="7216144"/>
                <a:satOff val="-34454"/>
                <a:lumOff val="9608"/>
                <a:alphaOff val="0"/>
                <a:shade val="51000"/>
                <a:satMod val="130000"/>
              </a:srgbClr>
            </a:gs>
            <a:gs pos="80000">
              <a:srgbClr val="DFDE00">
                <a:hueOff val="7216144"/>
                <a:satOff val="-34454"/>
                <a:lumOff val="9608"/>
                <a:alphaOff val="0"/>
                <a:shade val="93000"/>
                <a:satMod val="130000"/>
              </a:srgbClr>
            </a:gs>
            <a:gs pos="100000">
              <a:srgbClr val="DFDE00">
                <a:hueOff val="7216144"/>
                <a:satOff val="-34454"/>
                <a:lumOff val="9608"/>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threePt" dir="t"/>
        </a:scene3d>
        <a:sp3d>
          <a:bevelT/>
        </a:sp3d>
      </dgm:spPr>
      <dgm:t>
        <a:bodyPr/>
        <a:lstStyle/>
        <a:p>
          <a:r>
            <a:rPr lang="en-US" smtClean="0">
              <a:solidFill>
                <a:schemeClr val="tx2"/>
              </a:solidFill>
              <a:latin typeface="Arial"/>
              <a:ea typeface="+mn-ea"/>
              <a:cs typeface="+mn-cs"/>
            </a:rPr>
            <a:t>Bridge the Industry and Academia Gap </a:t>
          </a:r>
          <a:endParaRPr lang="en-US" dirty="0">
            <a:solidFill>
              <a:schemeClr val="tx2"/>
            </a:solidFill>
            <a:latin typeface="Arial"/>
            <a:ea typeface="+mn-ea"/>
            <a:cs typeface="+mn-cs"/>
          </a:endParaRPr>
        </a:p>
      </dgm:t>
    </dgm:pt>
    <dgm:pt modelId="{801C3D49-2C1D-4D97-83A3-0B276ED6AC78}" type="parTrans" cxnId="{5044EE85-DC5A-4C74-BEBB-5FDF38B5EE50}">
      <dgm:prSet/>
      <dgm:spPr>
        <a:xfrm rot="13114286">
          <a:off x="3672405" y="1331046"/>
          <a:ext cx="235903" cy="377018"/>
        </a:xfrm>
        <a:gradFill rotWithShape="0">
          <a:gsLst>
            <a:gs pos="0">
              <a:srgbClr val="DFDE00">
                <a:hueOff val="7216144"/>
                <a:satOff val="-34454"/>
                <a:lumOff val="9608"/>
                <a:alphaOff val="0"/>
                <a:shade val="51000"/>
                <a:satMod val="130000"/>
              </a:srgbClr>
            </a:gs>
            <a:gs pos="80000">
              <a:srgbClr val="DFDE00">
                <a:hueOff val="7216144"/>
                <a:satOff val="-34454"/>
                <a:lumOff val="9608"/>
                <a:alphaOff val="0"/>
                <a:shade val="93000"/>
                <a:satMod val="130000"/>
              </a:srgbClr>
            </a:gs>
            <a:gs pos="100000">
              <a:srgbClr val="DFDE00">
                <a:hueOff val="7216144"/>
                <a:satOff val="-34454"/>
                <a:lumOff val="9608"/>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threePt" dir="t"/>
        </a:scene3d>
        <a:sp3d>
          <a:bevelT/>
        </a:sp3d>
      </dgm:spPr>
      <dgm:t>
        <a:bodyPr/>
        <a:lstStyle/>
        <a:p>
          <a:endParaRPr lang="en-IE" dirty="0">
            <a:solidFill>
              <a:srgbClr val="EDEDED">
                <a:lumMod val="65000"/>
                <a:lumOff val="35000"/>
              </a:srgbClr>
            </a:solidFill>
            <a:latin typeface="Arial"/>
            <a:ea typeface="+mn-ea"/>
            <a:cs typeface="+mn-cs"/>
          </a:endParaRPr>
        </a:p>
      </dgm:t>
    </dgm:pt>
    <dgm:pt modelId="{51D46217-969B-4586-9257-937A39C41172}" type="sibTrans" cxnId="{5044EE85-DC5A-4C74-BEBB-5FDF38B5EE50}">
      <dgm:prSet/>
      <dgm:spPr/>
      <dgm:t>
        <a:bodyPr/>
        <a:lstStyle/>
        <a:p>
          <a:endParaRPr lang="en-IE">
            <a:solidFill>
              <a:schemeClr val="bg2">
                <a:lumMod val="65000"/>
                <a:lumOff val="35000"/>
              </a:schemeClr>
            </a:solidFill>
          </a:endParaRPr>
        </a:p>
      </dgm:t>
    </dgm:pt>
    <dgm:pt modelId="{3C02BEB9-6B16-4625-AC45-9DA2E2C32541}" type="pres">
      <dgm:prSet presAssocID="{E238C891-BA8C-4D9C-B3D3-3069748BA8A4}" presName="Name0" presStyleCnt="0">
        <dgm:presLayoutVars>
          <dgm:chMax val="1"/>
          <dgm:dir/>
          <dgm:animLvl val="ctr"/>
          <dgm:resizeHandles val="exact"/>
        </dgm:presLayoutVars>
      </dgm:prSet>
      <dgm:spPr/>
      <dgm:t>
        <a:bodyPr/>
        <a:lstStyle/>
        <a:p>
          <a:endParaRPr lang="en-US"/>
        </a:p>
      </dgm:t>
    </dgm:pt>
    <dgm:pt modelId="{CA776157-A0F2-4127-8714-F93B9BA03CFB}" type="pres">
      <dgm:prSet presAssocID="{8B3904EC-A77C-4C8A-A01D-D4FC06907524}" presName="centerShape" presStyleLbl="node0" presStyleIdx="0" presStyleCnt="1"/>
      <dgm:spPr>
        <a:prstGeom prst="ellipse">
          <a:avLst/>
        </a:prstGeom>
      </dgm:spPr>
      <dgm:t>
        <a:bodyPr/>
        <a:lstStyle/>
        <a:p>
          <a:endParaRPr lang="en-US"/>
        </a:p>
      </dgm:t>
    </dgm:pt>
    <dgm:pt modelId="{5DC67A4C-2484-4F10-A3F4-AB81E7D8E123}" type="pres">
      <dgm:prSet presAssocID="{A26250BC-C411-45EF-8B21-08C7711A8851}" presName="parTrans" presStyleLbl="sibTrans2D1" presStyleIdx="0" presStyleCnt="7"/>
      <dgm:spPr>
        <a:prstGeom prst="rightArrow">
          <a:avLst>
            <a:gd name="adj1" fmla="val 60000"/>
            <a:gd name="adj2" fmla="val 50000"/>
          </a:avLst>
        </a:prstGeom>
      </dgm:spPr>
      <dgm:t>
        <a:bodyPr/>
        <a:lstStyle/>
        <a:p>
          <a:endParaRPr lang="en-US"/>
        </a:p>
      </dgm:t>
    </dgm:pt>
    <dgm:pt modelId="{F7148E94-C77E-48BB-A848-24EC5CAF6A06}" type="pres">
      <dgm:prSet presAssocID="{A26250BC-C411-45EF-8B21-08C7711A8851}" presName="connectorText" presStyleLbl="sibTrans2D1" presStyleIdx="0" presStyleCnt="7"/>
      <dgm:spPr/>
      <dgm:t>
        <a:bodyPr/>
        <a:lstStyle/>
        <a:p>
          <a:endParaRPr lang="en-US"/>
        </a:p>
      </dgm:t>
    </dgm:pt>
    <dgm:pt modelId="{7FDC0DF2-81C9-4853-9070-22D26F4EA35D}" type="pres">
      <dgm:prSet presAssocID="{802D7B7E-A021-4079-870E-99A36E30FB8D}" presName="node" presStyleLbl="node1" presStyleIdx="0" presStyleCnt="7">
        <dgm:presLayoutVars>
          <dgm:bulletEnabled val="1"/>
        </dgm:presLayoutVars>
      </dgm:prSet>
      <dgm:spPr>
        <a:prstGeom prst="ellipse">
          <a:avLst/>
        </a:prstGeom>
      </dgm:spPr>
      <dgm:t>
        <a:bodyPr/>
        <a:lstStyle/>
        <a:p>
          <a:endParaRPr lang="en-US"/>
        </a:p>
      </dgm:t>
    </dgm:pt>
    <dgm:pt modelId="{B45B1741-8346-4737-A611-AC1929F2E33B}" type="pres">
      <dgm:prSet presAssocID="{F3340809-DAC1-4E98-BF00-E479E50C0EDB}" presName="parTrans" presStyleLbl="sibTrans2D1" presStyleIdx="1" presStyleCnt="7"/>
      <dgm:spPr>
        <a:prstGeom prst="rightArrow">
          <a:avLst>
            <a:gd name="adj1" fmla="val 60000"/>
            <a:gd name="adj2" fmla="val 50000"/>
          </a:avLst>
        </a:prstGeom>
      </dgm:spPr>
      <dgm:t>
        <a:bodyPr/>
        <a:lstStyle/>
        <a:p>
          <a:endParaRPr lang="en-US"/>
        </a:p>
      </dgm:t>
    </dgm:pt>
    <dgm:pt modelId="{D6F7041F-DCCC-4276-A88A-7DE105A5CBFE}" type="pres">
      <dgm:prSet presAssocID="{F3340809-DAC1-4E98-BF00-E479E50C0EDB}" presName="connectorText" presStyleLbl="sibTrans2D1" presStyleIdx="1" presStyleCnt="7"/>
      <dgm:spPr/>
      <dgm:t>
        <a:bodyPr/>
        <a:lstStyle/>
        <a:p>
          <a:endParaRPr lang="en-US"/>
        </a:p>
      </dgm:t>
    </dgm:pt>
    <dgm:pt modelId="{83720531-8DAD-4E31-B78C-8EB2A7E8A2F6}" type="pres">
      <dgm:prSet presAssocID="{706D2262-D9C3-4B0B-80B8-A6AE8E4FC4BC}" presName="node" presStyleLbl="node1" presStyleIdx="1" presStyleCnt="7">
        <dgm:presLayoutVars>
          <dgm:bulletEnabled val="1"/>
        </dgm:presLayoutVars>
      </dgm:prSet>
      <dgm:spPr>
        <a:prstGeom prst="ellipse">
          <a:avLst/>
        </a:prstGeom>
      </dgm:spPr>
      <dgm:t>
        <a:bodyPr/>
        <a:lstStyle/>
        <a:p>
          <a:endParaRPr lang="en-US"/>
        </a:p>
      </dgm:t>
    </dgm:pt>
    <dgm:pt modelId="{B7F8F278-1EEC-4C44-9265-451BF1A9A381}" type="pres">
      <dgm:prSet presAssocID="{0D331A0E-F777-436E-9964-101A3E63D688}" presName="parTrans" presStyleLbl="sibTrans2D1" presStyleIdx="2" presStyleCnt="7"/>
      <dgm:spPr>
        <a:prstGeom prst="rightArrow">
          <a:avLst>
            <a:gd name="adj1" fmla="val 60000"/>
            <a:gd name="adj2" fmla="val 50000"/>
          </a:avLst>
        </a:prstGeom>
      </dgm:spPr>
      <dgm:t>
        <a:bodyPr/>
        <a:lstStyle/>
        <a:p>
          <a:endParaRPr lang="en-US"/>
        </a:p>
      </dgm:t>
    </dgm:pt>
    <dgm:pt modelId="{1F713899-8ACA-4048-92D2-A899D658A1C4}" type="pres">
      <dgm:prSet presAssocID="{0D331A0E-F777-436E-9964-101A3E63D688}" presName="connectorText" presStyleLbl="sibTrans2D1" presStyleIdx="2" presStyleCnt="7"/>
      <dgm:spPr/>
      <dgm:t>
        <a:bodyPr/>
        <a:lstStyle/>
        <a:p>
          <a:endParaRPr lang="en-US"/>
        </a:p>
      </dgm:t>
    </dgm:pt>
    <dgm:pt modelId="{B4E7ADD4-FFF3-47C9-99ED-50C5F56A4C45}" type="pres">
      <dgm:prSet presAssocID="{43807E3F-FD99-4C51-9609-3681BD1ABF47}" presName="node" presStyleLbl="node1" presStyleIdx="2" presStyleCnt="7">
        <dgm:presLayoutVars>
          <dgm:bulletEnabled val="1"/>
        </dgm:presLayoutVars>
      </dgm:prSet>
      <dgm:spPr>
        <a:prstGeom prst="ellipse">
          <a:avLst/>
        </a:prstGeom>
      </dgm:spPr>
      <dgm:t>
        <a:bodyPr/>
        <a:lstStyle/>
        <a:p>
          <a:endParaRPr lang="en-US"/>
        </a:p>
      </dgm:t>
    </dgm:pt>
    <dgm:pt modelId="{E89203AD-BECF-4F9A-AE4A-328F8EDCA3EE}" type="pres">
      <dgm:prSet presAssocID="{3A5A4B6B-27C8-4DA7-82DB-AF9A10ED28ED}" presName="parTrans" presStyleLbl="sibTrans2D1" presStyleIdx="3" presStyleCnt="7"/>
      <dgm:spPr>
        <a:prstGeom prst="rightArrow">
          <a:avLst>
            <a:gd name="adj1" fmla="val 60000"/>
            <a:gd name="adj2" fmla="val 50000"/>
          </a:avLst>
        </a:prstGeom>
      </dgm:spPr>
      <dgm:t>
        <a:bodyPr/>
        <a:lstStyle/>
        <a:p>
          <a:endParaRPr lang="en-US"/>
        </a:p>
      </dgm:t>
    </dgm:pt>
    <dgm:pt modelId="{6DA3763F-6DAE-4A17-A95B-5F9F79B0894A}" type="pres">
      <dgm:prSet presAssocID="{3A5A4B6B-27C8-4DA7-82DB-AF9A10ED28ED}" presName="connectorText" presStyleLbl="sibTrans2D1" presStyleIdx="3" presStyleCnt="7"/>
      <dgm:spPr/>
      <dgm:t>
        <a:bodyPr/>
        <a:lstStyle/>
        <a:p>
          <a:endParaRPr lang="en-US"/>
        </a:p>
      </dgm:t>
    </dgm:pt>
    <dgm:pt modelId="{85AA4302-5461-4FF1-BA3C-4D950DEEBC5E}" type="pres">
      <dgm:prSet presAssocID="{ACAB5AA3-84A6-4E1C-B733-9CB32086CA08}" presName="node" presStyleLbl="node1" presStyleIdx="3" presStyleCnt="7" custRadScaleRad="100101" custRadScaleInc="108">
        <dgm:presLayoutVars>
          <dgm:bulletEnabled val="1"/>
        </dgm:presLayoutVars>
      </dgm:prSet>
      <dgm:spPr>
        <a:prstGeom prst="ellipse">
          <a:avLst/>
        </a:prstGeom>
      </dgm:spPr>
      <dgm:t>
        <a:bodyPr/>
        <a:lstStyle/>
        <a:p>
          <a:endParaRPr lang="en-US"/>
        </a:p>
      </dgm:t>
    </dgm:pt>
    <dgm:pt modelId="{02CBFBEA-E9B9-4A39-9CFA-300027711820}" type="pres">
      <dgm:prSet presAssocID="{7B2D84BB-B1B2-4D87-90AB-81957A1CD666}" presName="parTrans" presStyleLbl="sibTrans2D1" presStyleIdx="4" presStyleCnt="7"/>
      <dgm:spPr>
        <a:prstGeom prst="rightArrow">
          <a:avLst>
            <a:gd name="adj1" fmla="val 60000"/>
            <a:gd name="adj2" fmla="val 50000"/>
          </a:avLst>
        </a:prstGeom>
      </dgm:spPr>
      <dgm:t>
        <a:bodyPr/>
        <a:lstStyle/>
        <a:p>
          <a:endParaRPr lang="en-US"/>
        </a:p>
      </dgm:t>
    </dgm:pt>
    <dgm:pt modelId="{C5D84C38-49B7-4FB0-9AA8-BF1C7D495305}" type="pres">
      <dgm:prSet presAssocID="{7B2D84BB-B1B2-4D87-90AB-81957A1CD666}" presName="connectorText" presStyleLbl="sibTrans2D1" presStyleIdx="4" presStyleCnt="7"/>
      <dgm:spPr/>
      <dgm:t>
        <a:bodyPr/>
        <a:lstStyle/>
        <a:p>
          <a:endParaRPr lang="en-US"/>
        </a:p>
      </dgm:t>
    </dgm:pt>
    <dgm:pt modelId="{BC752919-C76B-44D2-BE60-45419D6F613A}" type="pres">
      <dgm:prSet presAssocID="{4A5B47E1-04CA-4F85-BF33-8282D4EB05B3}" presName="node" presStyleLbl="node1" presStyleIdx="4" presStyleCnt="7">
        <dgm:presLayoutVars>
          <dgm:bulletEnabled val="1"/>
        </dgm:presLayoutVars>
      </dgm:prSet>
      <dgm:spPr>
        <a:prstGeom prst="ellipse">
          <a:avLst/>
        </a:prstGeom>
      </dgm:spPr>
      <dgm:t>
        <a:bodyPr/>
        <a:lstStyle/>
        <a:p>
          <a:endParaRPr lang="en-US"/>
        </a:p>
      </dgm:t>
    </dgm:pt>
    <dgm:pt modelId="{6ABC5950-D93F-4B62-81E0-00B3F45438A5}" type="pres">
      <dgm:prSet presAssocID="{F83A3546-DB70-4F5E-B6DA-56E41EAE78AD}" presName="parTrans" presStyleLbl="sibTrans2D1" presStyleIdx="5" presStyleCnt="7"/>
      <dgm:spPr>
        <a:prstGeom prst="rightArrow">
          <a:avLst>
            <a:gd name="adj1" fmla="val 60000"/>
            <a:gd name="adj2" fmla="val 50000"/>
          </a:avLst>
        </a:prstGeom>
      </dgm:spPr>
      <dgm:t>
        <a:bodyPr/>
        <a:lstStyle/>
        <a:p>
          <a:endParaRPr lang="en-US"/>
        </a:p>
      </dgm:t>
    </dgm:pt>
    <dgm:pt modelId="{25C462F6-E42B-44F8-816F-452E1F7D764F}" type="pres">
      <dgm:prSet presAssocID="{F83A3546-DB70-4F5E-B6DA-56E41EAE78AD}" presName="connectorText" presStyleLbl="sibTrans2D1" presStyleIdx="5" presStyleCnt="7"/>
      <dgm:spPr/>
      <dgm:t>
        <a:bodyPr/>
        <a:lstStyle/>
        <a:p>
          <a:endParaRPr lang="en-US"/>
        </a:p>
      </dgm:t>
    </dgm:pt>
    <dgm:pt modelId="{124245A3-B4D5-4B8F-9797-7EDF941C8D33}" type="pres">
      <dgm:prSet presAssocID="{9836AA4B-78D6-4E34-A2A5-43FF3E4F44F8}" presName="node" presStyleLbl="node1" presStyleIdx="5" presStyleCnt="7">
        <dgm:presLayoutVars>
          <dgm:bulletEnabled val="1"/>
        </dgm:presLayoutVars>
      </dgm:prSet>
      <dgm:spPr>
        <a:prstGeom prst="ellipse">
          <a:avLst/>
        </a:prstGeom>
      </dgm:spPr>
      <dgm:t>
        <a:bodyPr/>
        <a:lstStyle/>
        <a:p>
          <a:endParaRPr lang="en-US"/>
        </a:p>
      </dgm:t>
    </dgm:pt>
    <dgm:pt modelId="{B832FDE0-BB72-42A9-8F9B-FC7670601C9E}" type="pres">
      <dgm:prSet presAssocID="{801C3D49-2C1D-4D97-83A3-0B276ED6AC78}" presName="parTrans" presStyleLbl="sibTrans2D1" presStyleIdx="6" presStyleCnt="7"/>
      <dgm:spPr>
        <a:prstGeom prst="rightArrow">
          <a:avLst>
            <a:gd name="adj1" fmla="val 60000"/>
            <a:gd name="adj2" fmla="val 50000"/>
          </a:avLst>
        </a:prstGeom>
      </dgm:spPr>
      <dgm:t>
        <a:bodyPr/>
        <a:lstStyle/>
        <a:p>
          <a:endParaRPr lang="en-IE"/>
        </a:p>
      </dgm:t>
    </dgm:pt>
    <dgm:pt modelId="{7859B055-7E5B-4FCC-9F82-FBC006BCFCA6}" type="pres">
      <dgm:prSet presAssocID="{801C3D49-2C1D-4D97-83A3-0B276ED6AC78}" presName="connectorText" presStyleLbl="sibTrans2D1" presStyleIdx="6" presStyleCnt="7"/>
      <dgm:spPr/>
      <dgm:t>
        <a:bodyPr/>
        <a:lstStyle/>
        <a:p>
          <a:endParaRPr lang="en-IE"/>
        </a:p>
      </dgm:t>
    </dgm:pt>
    <dgm:pt modelId="{62C3C603-7F53-44D2-9E88-2341165C4F39}" type="pres">
      <dgm:prSet presAssocID="{6125F045-4BF1-4FAD-BE9D-4C8CBC74FA73}" presName="node" presStyleLbl="node1" presStyleIdx="6" presStyleCnt="7">
        <dgm:presLayoutVars>
          <dgm:bulletEnabled val="1"/>
        </dgm:presLayoutVars>
      </dgm:prSet>
      <dgm:spPr>
        <a:prstGeom prst="ellipse">
          <a:avLst/>
        </a:prstGeom>
      </dgm:spPr>
      <dgm:t>
        <a:bodyPr/>
        <a:lstStyle/>
        <a:p>
          <a:endParaRPr lang="en-IE"/>
        </a:p>
      </dgm:t>
    </dgm:pt>
  </dgm:ptLst>
  <dgm:cxnLst>
    <dgm:cxn modelId="{E47F4102-D0C5-4F12-8D3F-50FCED742783}" type="presOf" srcId="{ACAB5AA3-84A6-4E1C-B733-9CB32086CA08}" destId="{85AA4302-5461-4FF1-BA3C-4D950DEEBC5E}" srcOrd="0" destOrd="0" presId="urn:microsoft.com/office/officeart/2005/8/layout/radial5"/>
    <dgm:cxn modelId="{E0E07E13-8079-4D18-9531-AB802614A3C5}" type="presOf" srcId="{6125F045-4BF1-4FAD-BE9D-4C8CBC74FA73}" destId="{62C3C603-7F53-44D2-9E88-2341165C4F39}" srcOrd="0" destOrd="0" presId="urn:microsoft.com/office/officeart/2005/8/layout/radial5"/>
    <dgm:cxn modelId="{13A8900F-038D-4252-A6C7-B2FBCDCB36FF}" type="presOf" srcId="{8B3904EC-A77C-4C8A-A01D-D4FC06907524}" destId="{CA776157-A0F2-4127-8714-F93B9BA03CFB}" srcOrd="0" destOrd="0" presId="urn:microsoft.com/office/officeart/2005/8/layout/radial5"/>
    <dgm:cxn modelId="{ABE19192-F7DB-4D91-84DE-733C23357FA2}" type="presOf" srcId="{43807E3F-FD99-4C51-9609-3681BD1ABF47}" destId="{B4E7ADD4-FFF3-47C9-99ED-50C5F56A4C45}" srcOrd="0" destOrd="0" presId="urn:microsoft.com/office/officeart/2005/8/layout/radial5"/>
    <dgm:cxn modelId="{D7213DE0-B1B5-491B-8FD9-DCD2E600039C}" srcId="{8B3904EC-A77C-4C8A-A01D-D4FC06907524}" destId="{4A5B47E1-04CA-4F85-BF33-8282D4EB05B3}" srcOrd="4" destOrd="0" parTransId="{7B2D84BB-B1B2-4D87-90AB-81957A1CD666}" sibTransId="{D8D17887-F3BA-442C-BC07-7C617D028E5D}"/>
    <dgm:cxn modelId="{DD71185B-1A04-406D-92A3-C5E4304AAEF2}" type="presOf" srcId="{7B2D84BB-B1B2-4D87-90AB-81957A1CD666}" destId="{C5D84C38-49B7-4FB0-9AA8-BF1C7D495305}" srcOrd="1" destOrd="0" presId="urn:microsoft.com/office/officeart/2005/8/layout/radial5"/>
    <dgm:cxn modelId="{6A399BE9-51FF-4864-A6CC-7EFE766FB189}" type="presOf" srcId="{7B2D84BB-B1B2-4D87-90AB-81957A1CD666}" destId="{02CBFBEA-E9B9-4A39-9CFA-300027711820}" srcOrd="0" destOrd="0" presId="urn:microsoft.com/office/officeart/2005/8/layout/radial5"/>
    <dgm:cxn modelId="{88669451-6448-4D78-A35E-2326724491BE}" type="presOf" srcId="{801C3D49-2C1D-4D97-83A3-0B276ED6AC78}" destId="{7859B055-7E5B-4FCC-9F82-FBC006BCFCA6}" srcOrd="1" destOrd="0" presId="urn:microsoft.com/office/officeart/2005/8/layout/radial5"/>
    <dgm:cxn modelId="{9E85D7A4-F44C-45E4-8DE0-F49326FE5B1F}" type="presOf" srcId="{F3340809-DAC1-4E98-BF00-E479E50C0EDB}" destId="{B45B1741-8346-4737-A611-AC1929F2E33B}" srcOrd="0" destOrd="0" presId="urn:microsoft.com/office/officeart/2005/8/layout/radial5"/>
    <dgm:cxn modelId="{41683A2B-A041-4856-A054-2923AD10CD7D}" type="presOf" srcId="{706D2262-D9C3-4B0B-80B8-A6AE8E4FC4BC}" destId="{83720531-8DAD-4E31-B78C-8EB2A7E8A2F6}" srcOrd="0" destOrd="0" presId="urn:microsoft.com/office/officeart/2005/8/layout/radial5"/>
    <dgm:cxn modelId="{5044EE85-DC5A-4C74-BEBB-5FDF38B5EE50}" srcId="{8B3904EC-A77C-4C8A-A01D-D4FC06907524}" destId="{6125F045-4BF1-4FAD-BE9D-4C8CBC74FA73}" srcOrd="6" destOrd="0" parTransId="{801C3D49-2C1D-4D97-83A3-0B276ED6AC78}" sibTransId="{51D46217-969B-4586-9257-937A39C41172}"/>
    <dgm:cxn modelId="{09AAFD25-48E6-4A30-977D-196CB0332A87}" type="presOf" srcId="{3A5A4B6B-27C8-4DA7-82DB-AF9A10ED28ED}" destId="{6DA3763F-6DAE-4A17-A95B-5F9F79B0894A}" srcOrd="1" destOrd="0" presId="urn:microsoft.com/office/officeart/2005/8/layout/radial5"/>
    <dgm:cxn modelId="{119CC8BE-BA38-4FAD-B4AC-41CC1F6C3EA8}" srcId="{E238C891-BA8C-4D9C-B3D3-3069748BA8A4}" destId="{8B3904EC-A77C-4C8A-A01D-D4FC06907524}" srcOrd="0" destOrd="0" parTransId="{4FCC8759-D803-4420-AEEF-28D8529A5A5B}" sibTransId="{DC6BAB50-F769-4EFF-88EF-9E79F10A4CD9}"/>
    <dgm:cxn modelId="{56261E14-C298-47DA-8294-E80FC540AF23}" type="presOf" srcId="{801C3D49-2C1D-4D97-83A3-0B276ED6AC78}" destId="{B832FDE0-BB72-42A9-8F9B-FC7670601C9E}" srcOrd="0" destOrd="0" presId="urn:microsoft.com/office/officeart/2005/8/layout/radial5"/>
    <dgm:cxn modelId="{D035B40B-0805-4B99-847E-D8607FF057B4}" type="presOf" srcId="{0D331A0E-F777-436E-9964-101A3E63D688}" destId="{1F713899-8ACA-4048-92D2-A899D658A1C4}" srcOrd="1" destOrd="0" presId="urn:microsoft.com/office/officeart/2005/8/layout/radial5"/>
    <dgm:cxn modelId="{846ADB1B-3370-44F4-925E-F1C9B43BB8D0}" type="presOf" srcId="{4A5B47E1-04CA-4F85-BF33-8282D4EB05B3}" destId="{BC752919-C76B-44D2-BE60-45419D6F613A}" srcOrd="0" destOrd="0" presId="urn:microsoft.com/office/officeart/2005/8/layout/radial5"/>
    <dgm:cxn modelId="{CD35049F-15D1-443F-A0D1-99784301E626}" type="presOf" srcId="{A26250BC-C411-45EF-8B21-08C7711A8851}" destId="{5DC67A4C-2484-4F10-A3F4-AB81E7D8E123}" srcOrd="0" destOrd="0" presId="urn:microsoft.com/office/officeart/2005/8/layout/radial5"/>
    <dgm:cxn modelId="{B1B3E71C-ADEA-4198-9901-AF0787C7DE93}" type="presOf" srcId="{3A5A4B6B-27C8-4DA7-82DB-AF9A10ED28ED}" destId="{E89203AD-BECF-4F9A-AE4A-328F8EDCA3EE}" srcOrd="0" destOrd="0" presId="urn:microsoft.com/office/officeart/2005/8/layout/radial5"/>
    <dgm:cxn modelId="{6BC7EC7F-62AB-4082-BABF-8B4CB8E93392}" type="presOf" srcId="{802D7B7E-A021-4079-870E-99A36E30FB8D}" destId="{7FDC0DF2-81C9-4853-9070-22D26F4EA35D}" srcOrd="0" destOrd="0" presId="urn:microsoft.com/office/officeart/2005/8/layout/radial5"/>
    <dgm:cxn modelId="{88EACA5E-D1DD-4DE1-A64E-A1D6F8BF3638}" srcId="{8B3904EC-A77C-4C8A-A01D-D4FC06907524}" destId="{706D2262-D9C3-4B0B-80B8-A6AE8E4FC4BC}" srcOrd="1" destOrd="0" parTransId="{F3340809-DAC1-4E98-BF00-E479E50C0EDB}" sibTransId="{7E45104E-1462-4C2E-AC67-91F8ACFE311D}"/>
    <dgm:cxn modelId="{08D2A1C4-99C9-469C-B68B-9554827757C0}" type="presOf" srcId="{0D331A0E-F777-436E-9964-101A3E63D688}" destId="{B7F8F278-1EEC-4C44-9265-451BF1A9A381}" srcOrd="0" destOrd="0" presId="urn:microsoft.com/office/officeart/2005/8/layout/radial5"/>
    <dgm:cxn modelId="{DA164F82-DC52-46CE-9459-B43D67596035}" srcId="{8B3904EC-A77C-4C8A-A01D-D4FC06907524}" destId="{802D7B7E-A021-4079-870E-99A36E30FB8D}" srcOrd="0" destOrd="0" parTransId="{A26250BC-C411-45EF-8B21-08C7711A8851}" sibTransId="{0E538287-B595-4C3A-9702-E1D4B312156C}"/>
    <dgm:cxn modelId="{3BA85426-F26F-460D-92D4-82822BCE4CF5}" srcId="{8B3904EC-A77C-4C8A-A01D-D4FC06907524}" destId="{ACAB5AA3-84A6-4E1C-B733-9CB32086CA08}" srcOrd="3" destOrd="0" parTransId="{3A5A4B6B-27C8-4DA7-82DB-AF9A10ED28ED}" sibTransId="{C246E17D-3DBE-40C4-87D8-B4C49DD5839E}"/>
    <dgm:cxn modelId="{9A8D8F19-BC6E-4C2F-8391-12E614580040}" type="presOf" srcId="{F83A3546-DB70-4F5E-B6DA-56E41EAE78AD}" destId="{25C462F6-E42B-44F8-816F-452E1F7D764F}" srcOrd="1" destOrd="0" presId="urn:microsoft.com/office/officeart/2005/8/layout/radial5"/>
    <dgm:cxn modelId="{CD42FAE1-2020-4436-85DD-327CF54137F5}" type="presOf" srcId="{F83A3546-DB70-4F5E-B6DA-56E41EAE78AD}" destId="{6ABC5950-D93F-4B62-81E0-00B3F45438A5}" srcOrd="0" destOrd="0" presId="urn:microsoft.com/office/officeart/2005/8/layout/radial5"/>
    <dgm:cxn modelId="{FEDB120E-2CEC-41E5-A4DF-D344D8AE4D82}" type="presOf" srcId="{F3340809-DAC1-4E98-BF00-E479E50C0EDB}" destId="{D6F7041F-DCCC-4276-A88A-7DE105A5CBFE}" srcOrd="1" destOrd="0" presId="urn:microsoft.com/office/officeart/2005/8/layout/radial5"/>
    <dgm:cxn modelId="{02BB4642-7F5B-465E-B3EA-7D253CB551B9}" srcId="{8B3904EC-A77C-4C8A-A01D-D4FC06907524}" destId="{43807E3F-FD99-4C51-9609-3681BD1ABF47}" srcOrd="2" destOrd="0" parTransId="{0D331A0E-F777-436E-9964-101A3E63D688}" sibTransId="{EB0BB097-AF54-4A7D-8C96-BA6CBDCAEB09}"/>
    <dgm:cxn modelId="{5C93CDED-901B-42AE-AE69-A40BC29A6A3A}" type="presOf" srcId="{A26250BC-C411-45EF-8B21-08C7711A8851}" destId="{F7148E94-C77E-48BB-A848-24EC5CAF6A06}" srcOrd="1" destOrd="0" presId="urn:microsoft.com/office/officeart/2005/8/layout/radial5"/>
    <dgm:cxn modelId="{F17EC5EF-5341-4715-94E3-093F4375E9FD}" type="presOf" srcId="{9836AA4B-78D6-4E34-A2A5-43FF3E4F44F8}" destId="{124245A3-B4D5-4B8F-9797-7EDF941C8D33}" srcOrd="0" destOrd="0" presId="urn:microsoft.com/office/officeart/2005/8/layout/radial5"/>
    <dgm:cxn modelId="{93246A96-84F4-46CD-9671-9AC5C86C76CA}" srcId="{8B3904EC-A77C-4C8A-A01D-D4FC06907524}" destId="{9836AA4B-78D6-4E34-A2A5-43FF3E4F44F8}" srcOrd="5" destOrd="0" parTransId="{F83A3546-DB70-4F5E-B6DA-56E41EAE78AD}" sibTransId="{83F29156-6142-4D94-B449-04B39B62F393}"/>
    <dgm:cxn modelId="{B0CCEB57-16FC-4988-9264-56F8CD390B13}" type="presOf" srcId="{E238C891-BA8C-4D9C-B3D3-3069748BA8A4}" destId="{3C02BEB9-6B16-4625-AC45-9DA2E2C32541}" srcOrd="0" destOrd="0" presId="urn:microsoft.com/office/officeart/2005/8/layout/radial5"/>
    <dgm:cxn modelId="{DDA70ADE-1B21-48F9-8F28-2481E8B8D039}" type="presParOf" srcId="{3C02BEB9-6B16-4625-AC45-9DA2E2C32541}" destId="{CA776157-A0F2-4127-8714-F93B9BA03CFB}" srcOrd="0" destOrd="0" presId="urn:microsoft.com/office/officeart/2005/8/layout/radial5"/>
    <dgm:cxn modelId="{00ED1482-974F-4709-BAE2-6F8554DA5A22}" type="presParOf" srcId="{3C02BEB9-6B16-4625-AC45-9DA2E2C32541}" destId="{5DC67A4C-2484-4F10-A3F4-AB81E7D8E123}" srcOrd="1" destOrd="0" presId="urn:microsoft.com/office/officeart/2005/8/layout/radial5"/>
    <dgm:cxn modelId="{84B48360-285B-4DA1-9E40-D24F23E413BA}" type="presParOf" srcId="{5DC67A4C-2484-4F10-A3F4-AB81E7D8E123}" destId="{F7148E94-C77E-48BB-A848-24EC5CAF6A06}" srcOrd="0" destOrd="0" presId="urn:microsoft.com/office/officeart/2005/8/layout/radial5"/>
    <dgm:cxn modelId="{1E6E223C-7D3E-4BD1-B9E8-146A5F3D59AE}" type="presParOf" srcId="{3C02BEB9-6B16-4625-AC45-9DA2E2C32541}" destId="{7FDC0DF2-81C9-4853-9070-22D26F4EA35D}" srcOrd="2" destOrd="0" presId="urn:microsoft.com/office/officeart/2005/8/layout/radial5"/>
    <dgm:cxn modelId="{86DB12CF-5FB0-4CDA-9C3D-37BE65839C93}" type="presParOf" srcId="{3C02BEB9-6B16-4625-AC45-9DA2E2C32541}" destId="{B45B1741-8346-4737-A611-AC1929F2E33B}" srcOrd="3" destOrd="0" presId="urn:microsoft.com/office/officeart/2005/8/layout/radial5"/>
    <dgm:cxn modelId="{3300B08D-536B-43FE-88BE-E522F3F3B2E1}" type="presParOf" srcId="{B45B1741-8346-4737-A611-AC1929F2E33B}" destId="{D6F7041F-DCCC-4276-A88A-7DE105A5CBFE}" srcOrd="0" destOrd="0" presId="urn:microsoft.com/office/officeart/2005/8/layout/radial5"/>
    <dgm:cxn modelId="{6FE5DFA1-C7F7-4962-854B-7FE1645688A7}" type="presParOf" srcId="{3C02BEB9-6B16-4625-AC45-9DA2E2C32541}" destId="{83720531-8DAD-4E31-B78C-8EB2A7E8A2F6}" srcOrd="4" destOrd="0" presId="urn:microsoft.com/office/officeart/2005/8/layout/radial5"/>
    <dgm:cxn modelId="{4D2A326D-C399-4496-A287-1F2091925670}" type="presParOf" srcId="{3C02BEB9-6B16-4625-AC45-9DA2E2C32541}" destId="{B7F8F278-1EEC-4C44-9265-451BF1A9A381}" srcOrd="5" destOrd="0" presId="urn:microsoft.com/office/officeart/2005/8/layout/radial5"/>
    <dgm:cxn modelId="{3E016D63-34CB-4248-BA73-0E89BAEBFCBE}" type="presParOf" srcId="{B7F8F278-1EEC-4C44-9265-451BF1A9A381}" destId="{1F713899-8ACA-4048-92D2-A899D658A1C4}" srcOrd="0" destOrd="0" presId="urn:microsoft.com/office/officeart/2005/8/layout/radial5"/>
    <dgm:cxn modelId="{20C24848-0A26-4498-AD5C-621630DE1559}" type="presParOf" srcId="{3C02BEB9-6B16-4625-AC45-9DA2E2C32541}" destId="{B4E7ADD4-FFF3-47C9-99ED-50C5F56A4C45}" srcOrd="6" destOrd="0" presId="urn:microsoft.com/office/officeart/2005/8/layout/radial5"/>
    <dgm:cxn modelId="{7FF244CC-BB8F-4668-A934-D9F0F153E25E}" type="presParOf" srcId="{3C02BEB9-6B16-4625-AC45-9DA2E2C32541}" destId="{E89203AD-BECF-4F9A-AE4A-328F8EDCA3EE}" srcOrd="7" destOrd="0" presId="urn:microsoft.com/office/officeart/2005/8/layout/radial5"/>
    <dgm:cxn modelId="{ED19EB38-0AA0-4FBA-956B-D565483BA00E}" type="presParOf" srcId="{E89203AD-BECF-4F9A-AE4A-328F8EDCA3EE}" destId="{6DA3763F-6DAE-4A17-A95B-5F9F79B0894A}" srcOrd="0" destOrd="0" presId="urn:microsoft.com/office/officeart/2005/8/layout/radial5"/>
    <dgm:cxn modelId="{0F655CDE-BDC8-482F-A3D7-208BA2BDBE22}" type="presParOf" srcId="{3C02BEB9-6B16-4625-AC45-9DA2E2C32541}" destId="{85AA4302-5461-4FF1-BA3C-4D950DEEBC5E}" srcOrd="8" destOrd="0" presId="urn:microsoft.com/office/officeart/2005/8/layout/radial5"/>
    <dgm:cxn modelId="{8855250F-79A4-4ABE-A165-056FF1A93F15}" type="presParOf" srcId="{3C02BEB9-6B16-4625-AC45-9DA2E2C32541}" destId="{02CBFBEA-E9B9-4A39-9CFA-300027711820}" srcOrd="9" destOrd="0" presId="urn:microsoft.com/office/officeart/2005/8/layout/radial5"/>
    <dgm:cxn modelId="{B6CACD7B-B28E-4C92-84A3-1B33DDA49E08}" type="presParOf" srcId="{02CBFBEA-E9B9-4A39-9CFA-300027711820}" destId="{C5D84C38-49B7-4FB0-9AA8-BF1C7D495305}" srcOrd="0" destOrd="0" presId="urn:microsoft.com/office/officeart/2005/8/layout/radial5"/>
    <dgm:cxn modelId="{46174B58-2B2F-4F63-9775-D2B8FB22D0FA}" type="presParOf" srcId="{3C02BEB9-6B16-4625-AC45-9DA2E2C32541}" destId="{BC752919-C76B-44D2-BE60-45419D6F613A}" srcOrd="10" destOrd="0" presId="urn:microsoft.com/office/officeart/2005/8/layout/radial5"/>
    <dgm:cxn modelId="{25628933-16F8-43DF-93DB-5D1598FDFFD0}" type="presParOf" srcId="{3C02BEB9-6B16-4625-AC45-9DA2E2C32541}" destId="{6ABC5950-D93F-4B62-81E0-00B3F45438A5}" srcOrd="11" destOrd="0" presId="urn:microsoft.com/office/officeart/2005/8/layout/radial5"/>
    <dgm:cxn modelId="{418FECA9-14BD-4A35-814C-CA29539F8FCB}" type="presParOf" srcId="{6ABC5950-D93F-4B62-81E0-00B3F45438A5}" destId="{25C462F6-E42B-44F8-816F-452E1F7D764F}" srcOrd="0" destOrd="0" presId="urn:microsoft.com/office/officeart/2005/8/layout/radial5"/>
    <dgm:cxn modelId="{489A35E7-00A4-4149-84C8-0F3168726396}" type="presParOf" srcId="{3C02BEB9-6B16-4625-AC45-9DA2E2C32541}" destId="{124245A3-B4D5-4B8F-9797-7EDF941C8D33}" srcOrd="12" destOrd="0" presId="urn:microsoft.com/office/officeart/2005/8/layout/radial5"/>
    <dgm:cxn modelId="{521E1BE9-2BD8-423D-9062-5EEB6167604B}" type="presParOf" srcId="{3C02BEB9-6B16-4625-AC45-9DA2E2C32541}" destId="{B832FDE0-BB72-42A9-8F9B-FC7670601C9E}" srcOrd="13" destOrd="0" presId="urn:microsoft.com/office/officeart/2005/8/layout/radial5"/>
    <dgm:cxn modelId="{AB829BB5-FB1B-42B2-AE86-D769A6F103D2}" type="presParOf" srcId="{B832FDE0-BB72-42A9-8F9B-FC7670601C9E}" destId="{7859B055-7E5B-4FCC-9F82-FBC006BCFCA6}" srcOrd="0" destOrd="0" presId="urn:microsoft.com/office/officeart/2005/8/layout/radial5"/>
    <dgm:cxn modelId="{F2948ABC-6CE5-435D-B113-5CE3252C2714}" type="presParOf" srcId="{3C02BEB9-6B16-4625-AC45-9DA2E2C32541}" destId="{62C3C603-7F53-44D2-9E88-2341165C4F39}" srcOrd="14" destOrd="0" presId="urn:microsoft.com/office/officeart/2005/8/layout/radial5"/>
  </dgm:cxnLst>
  <dgm:bg>
    <a:noFill/>
    <a:effectLst>
      <a:glow rad="228600">
        <a:schemeClr val="accent6">
          <a:satMod val="175000"/>
          <a:alpha val="40000"/>
        </a:schemeClr>
      </a:glow>
    </a:effectLst>
  </dgm:bg>
  <dgm:whole>
    <a:effectLst>
      <a:reflection blurRad="6350" stA="50000" endA="300" endPos="55500" dist="50800" dir="5400000" sy="-100000" algn="bl" rotWithShape="0"/>
    </a:effectLst>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238C891-BA8C-4D9C-B3D3-3069748BA8A4}" type="doc">
      <dgm:prSet loTypeId="urn:microsoft.com/office/officeart/2005/8/layout/radial5" loCatId="relationship" qsTypeId="urn:microsoft.com/office/officeart/2005/8/quickstyle/simple4" qsCatId="simple" csTypeId="urn:microsoft.com/office/officeart/2005/8/colors/colorful5" csCatId="colorful" phldr="1"/>
      <dgm:spPr/>
      <dgm:t>
        <a:bodyPr/>
        <a:lstStyle/>
        <a:p>
          <a:endParaRPr lang="en-US"/>
        </a:p>
      </dgm:t>
    </dgm:pt>
    <dgm:pt modelId="{8B3904EC-A77C-4C8A-A01D-D4FC06907524}">
      <dgm:prSet phldrT="[Text]">
        <dgm:style>
          <a:lnRef idx="1">
            <a:schemeClr val="accent1"/>
          </a:lnRef>
          <a:fillRef idx="2">
            <a:schemeClr val="accent1"/>
          </a:fillRef>
          <a:effectRef idx="1">
            <a:schemeClr val="accent1"/>
          </a:effectRef>
          <a:fontRef idx="minor">
            <a:schemeClr val="dk1"/>
          </a:fontRef>
        </dgm:style>
      </dgm:prSet>
      <dgm:spPr>
        <a:scene3d>
          <a:camera prst="orthographicFront"/>
          <a:lightRig rig="threePt" dir="t"/>
        </a:scene3d>
        <a:sp3d>
          <a:bevelT/>
        </a:sp3d>
      </dgm:spPr>
      <dgm:t>
        <a:bodyPr/>
        <a:lstStyle/>
        <a:p>
          <a:r>
            <a:rPr lang="en-US" dirty="0" smtClean="0"/>
            <a:t>Predictive Analysis</a:t>
          </a:r>
        </a:p>
        <a:p>
          <a:r>
            <a:rPr lang="en-US" dirty="0" smtClean="0"/>
            <a:t>Center of Excellence</a:t>
          </a:r>
          <a:endParaRPr lang="en-US" dirty="0"/>
        </a:p>
      </dgm:t>
    </dgm:pt>
    <dgm:pt modelId="{4FCC8759-D803-4420-AEEF-28D8529A5A5B}" type="parTrans" cxnId="{119CC8BE-BA38-4FAD-B4AC-41CC1F6C3EA8}">
      <dgm:prSet/>
      <dgm:spPr/>
      <dgm:t>
        <a:bodyPr/>
        <a:lstStyle/>
        <a:p>
          <a:endParaRPr lang="en-US">
            <a:solidFill>
              <a:schemeClr val="bg2">
                <a:lumMod val="65000"/>
                <a:lumOff val="35000"/>
              </a:schemeClr>
            </a:solidFill>
          </a:endParaRPr>
        </a:p>
      </dgm:t>
    </dgm:pt>
    <dgm:pt modelId="{DC6BAB50-F769-4EFF-88EF-9E79F10A4CD9}" type="sibTrans" cxnId="{119CC8BE-BA38-4FAD-B4AC-41CC1F6C3EA8}">
      <dgm:prSet/>
      <dgm:spPr/>
      <dgm:t>
        <a:bodyPr/>
        <a:lstStyle/>
        <a:p>
          <a:endParaRPr lang="en-US">
            <a:solidFill>
              <a:schemeClr val="bg2">
                <a:lumMod val="65000"/>
                <a:lumOff val="35000"/>
              </a:schemeClr>
            </a:solidFill>
          </a:endParaRPr>
        </a:p>
      </dgm:t>
    </dgm:pt>
    <dgm:pt modelId="{802D7B7E-A021-4079-870E-99A36E30FB8D}">
      <dgm:prSet phldrT="[Text]"/>
      <dgm:spPr>
        <a:solidFill>
          <a:schemeClr val="bg1">
            <a:lumMod val="75000"/>
          </a:schemeClr>
        </a:solidFill>
        <a:scene3d>
          <a:camera prst="orthographicFront"/>
          <a:lightRig rig="threePt" dir="t"/>
        </a:scene3d>
        <a:sp3d>
          <a:bevelT/>
        </a:sp3d>
      </dgm:spPr>
      <dgm:t>
        <a:bodyPr/>
        <a:lstStyle/>
        <a:p>
          <a:r>
            <a:rPr lang="en-US" dirty="0" smtClean="0">
              <a:solidFill>
                <a:srgbClr val="000099"/>
              </a:solidFill>
            </a:rPr>
            <a:t>Inform, Educate and Train</a:t>
          </a:r>
          <a:endParaRPr lang="en-US" dirty="0">
            <a:solidFill>
              <a:srgbClr val="000099"/>
            </a:solidFill>
          </a:endParaRPr>
        </a:p>
      </dgm:t>
    </dgm:pt>
    <dgm:pt modelId="{A26250BC-C411-45EF-8B21-08C7711A8851}" type="parTrans" cxnId="{DA164F82-DC52-46CE-9459-B43D67596035}">
      <dgm:prSet/>
      <dgm:spPr>
        <a:scene3d>
          <a:camera prst="orthographicFront"/>
          <a:lightRig rig="threePt" dir="t"/>
        </a:scene3d>
        <a:sp3d>
          <a:bevelT/>
        </a:sp3d>
      </dgm:spPr>
      <dgm:t>
        <a:bodyPr/>
        <a:lstStyle/>
        <a:p>
          <a:endParaRPr lang="en-US" dirty="0">
            <a:solidFill>
              <a:schemeClr val="bg2">
                <a:lumMod val="65000"/>
                <a:lumOff val="35000"/>
              </a:schemeClr>
            </a:solidFill>
          </a:endParaRPr>
        </a:p>
      </dgm:t>
    </dgm:pt>
    <dgm:pt modelId="{0E538287-B595-4C3A-9702-E1D4B312156C}" type="sibTrans" cxnId="{DA164F82-DC52-46CE-9459-B43D67596035}">
      <dgm:prSet/>
      <dgm:spPr/>
      <dgm:t>
        <a:bodyPr/>
        <a:lstStyle/>
        <a:p>
          <a:endParaRPr lang="en-US">
            <a:solidFill>
              <a:schemeClr val="bg2">
                <a:lumMod val="65000"/>
                <a:lumOff val="35000"/>
              </a:schemeClr>
            </a:solidFill>
          </a:endParaRPr>
        </a:p>
      </dgm:t>
    </dgm:pt>
    <dgm:pt modelId="{706D2262-D9C3-4B0B-80B8-A6AE8E4FC4BC}">
      <dgm:prSet phldrT="[Text]"/>
      <dgm:spPr>
        <a:solidFill>
          <a:schemeClr val="bg1">
            <a:lumMod val="75000"/>
          </a:schemeClr>
        </a:solidFill>
        <a:scene3d>
          <a:camera prst="orthographicFront"/>
          <a:lightRig rig="threePt" dir="t"/>
        </a:scene3d>
        <a:sp3d>
          <a:bevelT/>
        </a:sp3d>
      </dgm:spPr>
      <dgm:t>
        <a:bodyPr/>
        <a:lstStyle/>
        <a:p>
          <a:r>
            <a:rPr lang="en-US" smtClean="0">
              <a:solidFill>
                <a:srgbClr val="000099"/>
              </a:solidFill>
            </a:rPr>
            <a:t>Develop Standards and Methodology</a:t>
          </a:r>
          <a:endParaRPr lang="en-US" dirty="0">
            <a:solidFill>
              <a:srgbClr val="000099"/>
            </a:solidFill>
          </a:endParaRPr>
        </a:p>
      </dgm:t>
    </dgm:pt>
    <dgm:pt modelId="{F3340809-DAC1-4E98-BF00-E479E50C0EDB}" type="parTrans" cxnId="{88EACA5E-D1DD-4DE1-A64E-A1D6F8BF3638}">
      <dgm:prSet/>
      <dgm:spPr>
        <a:scene3d>
          <a:camera prst="orthographicFront"/>
          <a:lightRig rig="threePt" dir="t"/>
        </a:scene3d>
        <a:sp3d>
          <a:bevelT/>
        </a:sp3d>
      </dgm:spPr>
      <dgm:t>
        <a:bodyPr/>
        <a:lstStyle/>
        <a:p>
          <a:endParaRPr lang="en-US" dirty="0">
            <a:solidFill>
              <a:schemeClr val="bg2">
                <a:lumMod val="65000"/>
                <a:lumOff val="35000"/>
              </a:schemeClr>
            </a:solidFill>
          </a:endParaRPr>
        </a:p>
      </dgm:t>
    </dgm:pt>
    <dgm:pt modelId="{7E45104E-1462-4C2E-AC67-91F8ACFE311D}" type="sibTrans" cxnId="{88EACA5E-D1DD-4DE1-A64E-A1D6F8BF3638}">
      <dgm:prSet/>
      <dgm:spPr/>
      <dgm:t>
        <a:bodyPr/>
        <a:lstStyle/>
        <a:p>
          <a:endParaRPr lang="en-US">
            <a:solidFill>
              <a:schemeClr val="bg2">
                <a:lumMod val="65000"/>
                <a:lumOff val="35000"/>
              </a:schemeClr>
            </a:solidFill>
          </a:endParaRPr>
        </a:p>
      </dgm:t>
    </dgm:pt>
    <dgm:pt modelId="{43807E3F-FD99-4C51-9609-3681BD1ABF47}">
      <dgm:prSet phldrT="[Text]"/>
      <dgm:spPr>
        <a:solidFill>
          <a:schemeClr val="bg1">
            <a:lumMod val="75000"/>
          </a:schemeClr>
        </a:solidFill>
        <a:scene3d>
          <a:camera prst="orthographicFront"/>
          <a:lightRig rig="threePt" dir="t"/>
        </a:scene3d>
        <a:sp3d>
          <a:bevelT/>
        </a:sp3d>
      </dgm:spPr>
      <dgm:t>
        <a:bodyPr/>
        <a:lstStyle/>
        <a:p>
          <a:r>
            <a:rPr lang="en-US" dirty="0" smtClean="0">
              <a:solidFill>
                <a:srgbClr val="000099"/>
              </a:solidFill>
            </a:rPr>
            <a:t>High Performance Scalable </a:t>
          </a:r>
        </a:p>
        <a:p>
          <a:r>
            <a:rPr lang="en-US" dirty="0" smtClean="0">
              <a:solidFill>
                <a:srgbClr val="000099"/>
              </a:solidFill>
            </a:rPr>
            <a:t>Data Mining</a:t>
          </a:r>
          <a:endParaRPr lang="en-US" dirty="0">
            <a:solidFill>
              <a:srgbClr val="000099"/>
            </a:solidFill>
          </a:endParaRPr>
        </a:p>
      </dgm:t>
    </dgm:pt>
    <dgm:pt modelId="{0D331A0E-F777-436E-9964-101A3E63D688}" type="parTrans" cxnId="{02BB4642-7F5B-465E-B3EA-7D253CB551B9}">
      <dgm:prSet/>
      <dgm:spPr>
        <a:scene3d>
          <a:camera prst="orthographicFront"/>
          <a:lightRig rig="threePt" dir="t"/>
        </a:scene3d>
        <a:sp3d>
          <a:bevelT/>
        </a:sp3d>
      </dgm:spPr>
      <dgm:t>
        <a:bodyPr/>
        <a:lstStyle/>
        <a:p>
          <a:endParaRPr lang="en-US" dirty="0">
            <a:solidFill>
              <a:schemeClr val="bg2">
                <a:lumMod val="65000"/>
                <a:lumOff val="35000"/>
              </a:schemeClr>
            </a:solidFill>
          </a:endParaRPr>
        </a:p>
      </dgm:t>
    </dgm:pt>
    <dgm:pt modelId="{EB0BB097-AF54-4A7D-8C96-BA6CBDCAEB09}" type="sibTrans" cxnId="{02BB4642-7F5B-465E-B3EA-7D253CB551B9}">
      <dgm:prSet/>
      <dgm:spPr/>
      <dgm:t>
        <a:bodyPr/>
        <a:lstStyle/>
        <a:p>
          <a:endParaRPr lang="en-US">
            <a:solidFill>
              <a:schemeClr val="bg2">
                <a:lumMod val="65000"/>
                <a:lumOff val="35000"/>
              </a:schemeClr>
            </a:solidFill>
          </a:endParaRPr>
        </a:p>
      </dgm:t>
    </dgm:pt>
    <dgm:pt modelId="{ACAB5AA3-84A6-4E1C-B733-9CB32086CA08}">
      <dgm:prSet phldrT="[Text]"/>
      <dgm:spPr>
        <a:scene3d>
          <a:camera prst="orthographicFront"/>
          <a:lightRig rig="threePt" dir="t"/>
        </a:scene3d>
        <a:sp3d>
          <a:bevelT/>
        </a:sp3d>
      </dgm:spPr>
      <dgm:t>
        <a:bodyPr/>
        <a:lstStyle/>
        <a:p>
          <a:r>
            <a:rPr lang="en-US" smtClean="0">
              <a:solidFill>
                <a:srgbClr val="000099"/>
              </a:solidFill>
            </a:rPr>
            <a:t>Foster Research and Collaboration</a:t>
          </a:r>
          <a:endParaRPr lang="en-US" dirty="0">
            <a:solidFill>
              <a:srgbClr val="000099"/>
            </a:solidFill>
          </a:endParaRPr>
        </a:p>
      </dgm:t>
    </dgm:pt>
    <dgm:pt modelId="{3A5A4B6B-27C8-4DA7-82DB-AF9A10ED28ED}" type="parTrans" cxnId="{3BA85426-F26F-460D-92D4-82822BCE4CF5}">
      <dgm:prSet/>
      <dgm:spPr>
        <a:scene3d>
          <a:camera prst="orthographicFront"/>
          <a:lightRig rig="threePt" dir="t"/>
        </a:scene3d>
        <a:sp3d>
          <a:bevelT/>
        </a:sp3d>
      </dgm:spPr>
      <dgm:t>
        <a:bodyPr/>
        <a:lstStyle/>
        <a:p>
          <a:endParaRPr lang="en-US" dirty="0">
            <a:solidFill>
              <a:schemeClr val="bg2">
                <a:lumMod val="65000"/>
                <a:lumOff val="35000"/>
              </a:schemeClr>
            </a:solidFill>
          </a:endParaRPr>
        </a:p>
      </dgm:t>
    </dgm:pt>
    <dgm:pt modelId="{C246E17D-3DBE-40C4-87D8-B4C49DD5839E}" type="sibTrans" cxnId="{3BA85426-F26F-460D-92D4-82822BCE4CF5}">
      <dgm:prSet/>
      <dgm:spPr/>
      <dgm:t>
        <a:bodyPr/>
        <a:lstStyle/>
        <a:p>
          <a:endParaRPr lang="en-US">
            <a:solidFill>
              <a:schemeClr val="bg2">
                <a:lumMod val="65000"/>
                <a:lumOff val="35000"/>
              </a:schemeClr>
            </a:solidFill>
          </a:endParaRPr>
        </a:p>
      </dgm:t>
    </dgm:pt>
    <dgm:pt modelId="{4A5B47E1-04CA-4F85-BF33-8282D4EB05B3}">
      <dgm:prSet phldrT="[Text]"/>
      <dgm:spPr>
        <a:solidFill>
          <a:schemeClr val="bg1">
            <a:lumMod val="75000"/>
          </a:schemeClr>
        </a:solidFill>
        <a:scene3d>
          <a:camera prst="orthographicFront"/>
          <a:lightRig rig="threePt" dir="t"/>
        </a:scene3d>
        <a:sp3d>
          <a:bevelT/>
        </a:sp3d>
      </dgm:spPr>
      <dgm:t>
        <a:bodyPr/>
        <a:lstStyle/>
        <a:p>
          <a:r>
            <a:rPr lang="en-US" smtClean="0">
              <a:solidFill>
                <a:srgbClr val="000099"/>
              </a:solidFill>
            </a:rPr>
            <a:t>Data Mining Repository of Very Large Data Sets</a:t>
          </a:r>
          <a:endParaRPr lang="en-US" dirty="0">
            <a:solidFill>
              <a:srgbClr val="000099"/>
            </a:solidFill>
          </a:endParaRPr>
        </a:p>
      </dgm:t>
    </dgm:pt>
    <dgm:pt modelId="{7B2D84BB-B1B2-4D87-90AB-81957A1CD666}" type="parTrans" cxnId="{D7213DE0-B1B5-491B-8FD9-DCD2E600039C}">
      <dgm:prSet/>
      <dgm:spPr>
        <a:scene3d>
          <a:camera prst="orthographicFront"/>
          <a:lightRig rig="threePt" dir="t"/>
        </a:scene3d>
        <a:sp3d>
          <a:bevelT/>
        </a:sp3d>
      </dgm:spPr>
      <dgm:t>
        <a:bodyPr/>
        <a:lstStyle/>
        <a:p>
          <a:endParaRPr lang="en-US" dirty="0">
            <a:solidFill>
              <a:schemeClr val="bg2">
                <a:lumMod val="65000"/>
                <a:lumOff val="35000"/>
              </a:schemeClr>
            </a:solidFill>
          </a:endParaRPr>
        </a:p>
      </dgm:t>
    </dgm:pt>
    <dgm:pt modelId="{D8D17887-F3BA-442C-BC07-7C617D028E5D}" type="sibTrans" cxnId="{D7213DE0-B1B5-491B-8FD9-DCD2E600039C}">
      <dgm:prSet/>
      <dgm:spPr/>
      <dgm:t>
        <a:bodyPr/>
        <a:lstStyle/>
        <a:p>
          <a:endParaRPr lang="en-US">
            <a:solidFill>
              <a:schemeClr val="bg2">
                <a:lumMod val="65000"/>
                <a:lumOff val="35000"/>
              </a:schemeClr>
            </a:solidFill>
          </a:endParaRPr>
        </a:p>
      </dgm:t>
    </dgm:pt>
    <dgm:pt modelId="{9836AA4B-78D6-4E34-A2A5-43FF3E4F44F8}">
      <dgm:prSet phldrT="[Text]"/>
      <dgm:spPr>
        <a:solidFill>
          <a:schemeClr val="bg1">
            <a:lumMod val="75000"/>
          </a:schemeClr>
        </a:solidFill>
        <a:scene3d>
          <a:camera prst="orthographicFront"/>
          <a:lightRig rig="threePt" dir="t"/>
        </a:scene3d>
        <a:sp3d>
          <a:bevelT/>
        </a:sp3d>
      </dgm:spPr>
      <dgm:t>
        <a:bodyPr/>
        <a:lstStyle/>
        <a:p>
          <a:r>
            <a:rPr lang="en-US" dirty="0" smtClean="0">
              <a:solidFill>
                <a:srgbClr val="000099"/>
              </a:solidFill>
            </a:rPr>
            <a:t>Provide Predictive Analytics Services</a:t>
          </a:r>
          <a:endParaRPr lang="en-US" dirty="0">
            <a:solidFill>
              <a:srgbClr val="000099"/>
            </a:solidFill>
          </a:endParaRPr>
        </a:p>
      </dgm:t>
    </dgm:pt>
    <dgm:pt modelId="{F83A3546-DB70-4F5E-B6DA-56E41EAE78AD}" type="parTrans" cxnId="{93246A96-84F4-46CD-9671-9AC5C86C76CA}">
      <dgm:prSet/>
      <dgm:spPr>
        <a:scene3d>
          <a:camera prst="orthographicFront"/>
          <a:lightRig rig="threePt" dir="t"/>
        </a:scene3d>
        <a:sp3d>
          <a:bevelT/>
        </a:sp3d>
      </dgm:spPr>
      <dgm:t>
        <a:bodyPr/>
        <a:lstStyle/>
        <a:p>
          <a:endParaRPr lang="en-US" dirty="0">
            <a:solidFill>
              <a:schemeClr val="bg2">
                <a:lumMod val="65000"/>
                <a:lumOff val="35000"/>
              </a:schemeClr>
            </a:solidFill>
          </a:endParaRPr>
        </a:p>
      </dgm:t>
    </dgm:pt>
    <dgm:pt modelId="{83F29156-6142-4D94-B449-04B39B62F393}" type="sibTrans" cxnId="{93246A96-84F4-46CD-9671-9AC5C86C76CA}">
      <dgm:prSet/>
      <dgm:spPr/>
      <dgm:t>
        <a:bodyPr/>
        <a:lstStyle/>
        <a:p>
          <a:endParaRPr lang="en-US">
            <a:solidFill>
              <a:schemeClr val="bg2">
                <a:lumMod val="65000"/>
                <a:lumOff val="35000"/>
              </a:schemeClr>
            </a:solidFill>
          </a:endParaRPr>
        </a:p>
      </dgm:t>
    </dgm:pt>
    <dgm:pt modelId="{6125F045-4BF1-4FAD-BE9D-4C8CBC74FA73}">
      <dgm:prSet phldrT="[Text]"/>
      <dgm:spPr>
        <a:solidFill>
          <a:schemeClr val="bg1">
            <a:lumMod val="75000"/>
          </a:schemeClr>
        </a:solidFill>
        <a:scene3d>
          <a:camera prst="orthographicFront"/>
          <a:lightRig rig="threePt" dir="t"/>
        </a:scene3d>
        <a:sp3d>
          <a:bevelT/>
        </a:sp3d>
      </dgm:spPr>
      <dgm:t>
        <a:bodyPr/>
        <a:lstStyle/>
        <a:p>
          <a:r>
            <a:rPr lang="en-US" dirty="0" smtClean="0">
              <a:solidFill>
                <a:srgbClr val="000099"/>
              </a:solidFill>
            </a:rPr>
            <a:t>Bridge the Industry and Academia Gap </a:t>
          </a:r>
          <a:endParaRPr lang="en-US" dirty="0">
            <a:solidFill>
              <a:srgbClr val="000099"/>
            </a:solidFill>
          </a:endParaRPr>
        </a:p>
      </dgm:t>
    </dgm:pt>
    <dgm:pt modelId="{801C3D49-2C1D-4D97-83A3-0B276ED6AC78}" type="parTrans" cxnId="{5044EE85-DC5A-4C74-BEBB-5FDF38B5EE50}">
      <dgm:prSet/>
      <dgm:spPr>
        <a:scene3d>
          <a:camera prst="orthographicFront"/>
          <a:lightRig rig="threePt" dir="t"/>
        </a:scene3d>
        <a:sp3d>
          <a:bevelT/>
        </a:sp3d>
      </dgm:spPr>
      <dgm:t>
        <a:bodyPr/>
        <a:lstStyle/>
        <a:p>
          <a:endParaRPr lang="en-IE" dirty="0">
            <a:solidFill>
              <a:schemeClr val="bg2">
                <a:lumMod val="65000"/>
                <a:lumOff val="35000"/>
              </a:schemeClr>
            </a:solidFill>
          </a:endParaRPr>
        </a:p>
      </dgm:t>
    </dgm:pt>
    <dgm:pt modelId="{51D46217-969B-4586-9257-937A39C41172}" type="sibTrans" cxnId="{5044EE85-DC5A-4C74-BEBB-5FDF38B5EE50}">
      <dgm:prSet/>
      <dgm:spPr/>
      <dgm:t>
        <a:bodyPr/>
        <a:lstStyle/>
        <a:p>
          <a:endParaRPr lang="en-IE">
            <a:solidFill>
              <a:schemeClr val="bg2">
                <a:lumMod val="65000"/>
                <a:lumOff val="35000"/>
              </a:schemeClr>
            </a:solidFill>
          </a:endParaRPr>
        </a:p>
      </dgm:t>
    </dgm:pt>
    <dgm:pt modelId="{3C02BEB9-6B16-4625-AC45-9DA2E2C32541}" type="pres">
      <dgm:prSet presAssocID="{E238C891-BA8C-4D9C-B3D3-3069748BA8A4}" presName="Name0" presStyleCnt="0">
        <dgm:presLayoutVars>
          <dgm:chMax val="1"/>
          <dgm:dir/>
          <dgm:animLvl val="ctr"/>
          <dgm:resizeHandles val="exact"/>
        </dgm:presLayoutVars>
      </dgm:prSet>
      <dgm:spPr/>
      <dgm:t>
        <a:bodyPr/>
        <a:lstStyle/>
        <a:p>
          <a:endParaRPr lang="en-US"/>
        </a:p>
      </dgm:t>
    </dgm:pt>
    <dgm:pt modelId="{CA776157-A0F2-4127-8714-F93B9BA03CFB}" type="pres">
      <dgm:prSet presAssocID="{8B3904EC-A77C-4C8A-A01D-D4FC06907524}" presName="centerShape" presStyleLbl="node0" presStyleIdx="0" presStyleCnt="1"/>
      <dgm:spPr/>
      <dgm:t>
        <a:bodyPr/>
        <a:lstStyle/>
        <a:p>
          <a:endParaRPr lang="en-US"/>
        </a:p>
      </dgm:t>
    </dgm:pt>
    <dgm:pt modelId="{5DC67A4C-2484-4F10-A3F4-AB81E7D8E123}" type="pres">
      <dgm:prSet presAssocID="{A26250BC-C411-45EF-8B21-08C7711A8851}" presName="parTrans" presStyleLbl="sibTrans2D1" presStyleIdx="0" presStyleCnt="7"/>
      <dgm:spPr/>
      <dgm:t>
        <a:bodyPr/>
        <a:lstStyle/>
        <a:p>
          <a:endParaRPr lang="en-US"/>
        </a:p>
      </dgm:t>
    </dgm:pt>
    <dgm:pt modelId="{F7148E94-C77E-48BB-A848-24EC5CAF6A06}" type="pres">
      <dgm:prSet presAssocID="{A26250BC-C411-45EF-8B21-08C7711A8851}" presName="connectorText" presStyleLbl="sibTrans2D1" presStyleIdx="0" presStyleCnt="7"/>
      <dgm:spPr/>
      <dgm:t>
        <a:bodyPr/>
        <a:lstStyle/>
        <a:p>
          <a:endParaRPr lang="en-US"/>
        </a:p>
      </dgm:t>
    </dgm:pt>
    <dgm:pt modelId="{7FDC0DF2-81C9-4853-9070-22D26F4EA35D}" type="pres">
      <dgm:prSet presAssocID="{802D7B7E-A021-4079-870E-99A36E30FB8D}" presName="node" presStyleLbl="node1" presStyleIdx="0" presStyleCnt="7">
        <dgm:presLayoutVars>
          <dgm:bulletEnabled val="1"/>
        </dgm:presLayoutVars>
      </dgm:prSet>
      <dgm:spPr/>
      <dgm:t>
        <a:bodyPr/>
        <a:lstStyle/>
        <a:p>
          <a:endParaRPr lang="en-US"/>
        </a:p>
      </dgm:t>
    </dgm:pt>
    <dgm:pt modelId="{B45B1741-8346-4737-A611-AC1929F2E33B}" type="pres">
      <dgm:prSet presAssocID="{F3340809-DAC1-4E98-BF00-E479E50C0EDB}" presName="parTrans" presStyleLbl="sibTrans2D1" presStyleIdx="1" presStyleCnt="7"/>
      <dgm:spPr/>
      <dgm:t>
        <a:bodyPr/>
        <a:lstStyle/>
        <a:p>
          <a:endParaRPr lang="en-US"/>
        </a:p>
      </dgm:t>
    </dgm:pt>
    <dgm:pt modelId="{D6F7041F-DCCC-4276-A88A-7DE105A5CBFE}" type="pres">
      <dgm:prSet presAssocID="{F3340809-DAC1-4E98-BF00-E479E50C0EDB}" presName="connectorText" presStyleLbl="sibTrans2D1" presStyleIdx="1" presStyleCnt="7"/>
      <dgm:spPr/>
      <dgm:t>
        <a:bodyPr/>
        <a:lstStyle/>
        <a:p>
          <a:endParaRPr lang="en-US"/>
        </a:p>
      </dgm:t>
    </dgm:pt>
    <dgm:pt modelId="{83720531-8DAD-4E31-B78C-8EB2A7E8A2F6}" type="pres">
      <dgm:prSet presAssocID="{706D2262-D9C3-4B0B-80B8-A6AE8E4FC4BC}" presName="node" presStyleLbl="node1" presStyleIdx="1" presStyleCnt="7">
        <dgm:presLayoutVars>
          <dgm:bulletEnabled val="1"/>
        </dgm:presLayoutVars>
      </dgm:prSet>
      <dgm:spPr/>
      <dgm:t>
        <a:bodyPr/>
        <a:lstStyle/>
        <a:p>
          <a:endParaRPr lang="en-US"/>
        </a:p>
      </dgm:t>
    </dgm:pt>
    <dgm:pt modelId="{B7F8F278-1EEC-4C44-9265-451BF1A9A381}" type="pres">
      <dgm:prSet presAssocID="{0D331A0E-F777-436E-9964-101A3E63D688}" presName="parTrans" presStyleLbl="sibTrans2D1" presStyleIdx="2" presStyleCnt="7"/>
      <dgm:spPr/>
      <dgm:t>
        <a:bodyPr/>
        <a:lstStyle/>
        <a:p>
          <a:endParaRPr lang="en-US"/>
        </a:p>
      </dgm:t>
    </dgm:pt>
    <dgm:pt modelId="{1F713899-8ACA-4048-92D2-A899D658A1C4}" type="pres">
      <dgm:prSet presAssocID="{0D331A0E-F777-436E-9964-101A3E63D688}" presName="connectorText" presStyleLbl="sibTrans2D1" presStyleIdx="2" presStyleCnt="7"/>
      <dgm:spPr/>
      <dgm:t>
        <a:bodyPr/>
        <a:lstStyle/>
        <a:p>
          <a:endParaRPr lang="en-US"/>
        </a:p>
      </dgm:t>
    </dgm:pt>
    <dgm:pt modelId="{B4E7ADD4-FFF3-47C9-99ED-50C5F56A4C45}" type="pres">
      <dgm:prSet presAssocID="{43807E3F-FD99-4C51-9609-3681BD1ABF47}" presName="node" presStyleLbl="node1" presStyleIdx="2" presStyleCnt="7">
        <dgm:presLayoutVars>
          <dgm:bulletEnabled val="1"/>
        </dgm:presLayoutVars>
      </dgm:prSet>
      <dgm:spPr/>
      <dgm:t>
        <a:bodyPr/>
        <a:lstStyle/>
        <a:p>
          <a:endParaRPr lang="en-US"/>
        </a:p>
      </dgm:t>
    </dgm:pt>
    <dgm:pt modelId="{E89203AD-BECF-4F9A-AE4A-328F8EDCA3EE}" type="pres">
      <dgm:prSet presAssocID="{3A5A4B6B-27C8-4DA7-82DB-AF9A10ED28ED}" presName="parTrans" presStyleLbl="sibTrans2D1" presStyleIdx="3" presStyleCnt="7"/>
      <dgm:spPr/>
      <dgm:t>
        <a:bodyPr/>
        <a:lstStyle/>
        <a:p>
          <a:endParaRPr lang="en-US"/>
        </a:p>
      </dgm:t>
    </dgm:pt>
    <dgm:pt modelId="{6DA3763F-6DAE-4A17-A95B-5F9F79B0894A}" type="pres">
      <dgm:prSet presAssocID="{3A5A4B6B-27C8-4DA7-82DB-AF9A10ED28ED}" presName="connectorText" presStyleLbl="sibTrans2D1" presStyleIdx="3" presStyleCnt="7"/>
      <dgm:spPr/>
      <dgm:t>
        <a:bodyPr/>
        <a:lstStyle/>
        <a:p>
          <a:endParaRPr lang="en-US"/>
        </a:p>
      </dgm:t>
    </dgm:pt>
    <dgm:pt modelId="{85AA4302-5461-4FF1-BA3C-4D950DEEBC5E}" type="pres">
      <dgm:prSet presAssocID="{ACAB5AA3-84A6-4E1C-B733-9CB32086CA08}" presName="node" presStyleLbl="node1" presStyleIdx="3" presStyleCnt="7" custRadScaleRad="100101" custRadScaleInc="108">
        <dgm:presLayoutVars>
          <dgm:bulletEnabled val="1"/>
        </dgm:presLayoutVars>
      </dgm:prSet>
      <dgm:spPr/>
      <dgm:t>
        <a:bodyPr/>
        <a:lstStyle/>
        <a:p>
          <a:endParaRPr lang="en-US"/>
        </a:p>
      </dgm:t>
    </dgm:pt>
    <dgm:pt modelId="{02CBFBEA-E9B9-4A39-9CFA-300027711820}" type="pres">
      <dgm:prSet presAssocID="{7B2D84BB-B1B2-4D87-90AB-81957A1CD666}" presName="parTrans" presStyleLbl="sibTrans2D1" presStyleIdx="4" presStyleCnt="7"/>
      <dgm:spPr/>
      <dgm:t>
        <a:bodyPr/>
        <a:lstStyle/>
        <a:p>
          <a:endParaRPr lang="en-US"/>
        </a:p>
      </dgm:t>
    </dgm:pt>
    <dgm:pt modelId="{C5D84C38-49B7-4FB0-9AA8-BF1C7D495305}" type="pres">
      <dgm:prSet presAssocID="{7B2D84BB-B1B2-4D87-90AB-81957A1CD666}" presName="connectorText" presStyleLbl="sibTrans2D1" presStyleIdx="4" presStyleCnt="7"/>
      <dgm:spPr/>
      <dgm:t>
        <a:bodyPr/>
        <a:lstStyle/>
        <a:p>
          <a:endParaRPr lang="en-US"/>
        </a:p>
      </dgm:t>
    </dgm:pt>
    <dgm:pt modelId="{BC752919-C76B-44D2-BE60-45419D6F613A}" type="pres">
      <dgm:prSet presAssocID="{4A5B47E1-04CA-4F85-BF33-8282D4EB05B3}" presName="node" presStyleLbl="node1" presStyleIdx="4" presStyleCnt="7">
        <dgm:presLayoutVars>
          <dgm:bulletEnabled val="1"/>
        </dgm:presLayoutVars>
      </dgm:prSet>
      <dgm:spPr/>
      <dgm:t>
        <a:bodyPr/>
        <a:lstStyle/>
        <a:p>
          <a:endParaRPr lang="en-US"/>
        </a:p>
      </dgm:t>
    </dgm:pt>
    <dgm:pt modelId="{6ABC5950-D93F-4B62-81E0-00B3F45438A5}" type="pres">
      <dgm:prSet presAssocID="{F83A3546-DB70-4F5E-B6DA-56E41EAE78AD}" presName="parTrans" presStyleLbl="sibTrans2D1" presStyleIdx="5" presStyleCnt="7"/>
      <dgm:spPr/>
      <dgm:t>
        <a:bodyPr/>
        <a:lstStyle/>
        <a:p>
          <a:endParaRPr lang="en-US"/>
        </a:p>
      </dgm:t>
    </dgm:pt>
    <dgm:pt modelId="{25C462F6-E42B-44F8-816F-452E1F7D764F}" type="pres">
      <dgm:prSet presAssocID="{F83A3546-DB70-4F5E-B6DA-56E41EAE78AD}" presName="connectorText" presStyleLbl="sibTrans2D1" presStyleIdx="5" presStyleCnt="7"/>
      <dgm:spPr/>
      <dgm:t>
        <a:bodyPr/>
        <a:lstStyle/>
        <a:p>
          <a:endParaRPr lang="en-US"/>
        </a:p>
      </dgm:t>
    </dgm:pt>
    <dgm:pt modelId="{124245A3-B4D5-4B8F-9797-7EDF941C8D33}" type="pres">
      <dgm:prSet presAssocID="{9836AA4B-78D6-4E34-A2A5-43FF3E4F44F8}" presName="node" presStyleLbl="node1" presStyleIdx="5" presStyleCnt="7">
        <dgm:presLayoutVars>
          <dgm:bulletEnabled val="1"/>
        </dgm:presLayoutVars>
      </dgm:prSet>
      <dgm:spPr/>
      <dgm:t>
        <a:bodyPr/>
        <a:lstStyle/>
        <a:p>
          <a:endParaRPr lang="en-US"/>
        </a:p>
      </dgm:t>
    </dgm:pt>
    <dgm:pt modelId="{B832FDE0-BB72-42A9-8F9B-FC7670601C9E}" type="pres">
      <dgm:prSet presAssocID="{801C3D49-2C1D-4D97-83A3-0B276ED6AC78}" presName="parTrans" presStyleLbl="sibTrans2D1" presStyleIdx="6" presStyleCnt="7"/>
      <dgm:spPr/>
      <dgm:t>
        <a:bodyPr/>
        <a:lstStyle/>
        <a:p>
          <a:endParaRPr lang="en-IE"/>
        </a:p>
      </dgm:t>
    </dgm:pt>
    <dgm:pt modelId="{7859B055-7E5B-4FCC-9F82-FBC006BCFCA6}" type="pres">
      <dgm:prSet presAssocID="{801C3D49-2C1D-4D97-83A3-0B276ED6AC78}" presName="connectorText" presStyleLbl="sibTrans2D1" presStyleIdx="6" presStyleCnt="7"/>
      <dgm:spPr/>
      <dgm:t>
        <a:bodyPr/>
        <a:lstStyle/>
        <a:p>
          <a:endParaRPr lang="en-IE"/>
        </a:p>
      </dgm:t>
    </dgm:pt>
    <dgm:pt modelId="{62C3C603-7F53-44D2-9E88-2341165C4F39}" type="pres">
      <dgm:prSet presAssocID="{6125F045-4BF1-4FAD-BE9D-4C8CBC74FA73}" presName="node" presStyleLbl="node1" presStyleIdx="6" presStyleCnt="7">
        <dgm:presLayoutVars>
          <dgm:bulletEnabled val="1"/>
        </dgm:presLayoutVars>
      </dgm:prSet>
      <dgm:spPr/>
      <dgm:t>
        <a:bodyPr/>
        <a:lstStyle/>
        <a:p>
          <a:endParaRPr lang="en-IE"/>
        </a:p>
      </dgm:t>
    </dgm:pt>
  </dgm:ptLst>
  <dgm:cxnLst>
    <dgm:cxn modelId="{C101428C-A7C8-4AEB-BBB8-C0D430AB59CA}" type="presOf" srcId="{4A5B47E1-04CA-4F85-BF33-8282D4EB05B3}" destId="{BC752919-C76B-44D2-BE60-45419D6F613A}" srcOrd="0" destOrd="0" presId="urn:microsoft.com/office/officeart/2005/8/layout/radial5"/>
    <dgm:cxn modelId="{711E5262-3772-4FC1-976C-5177E81BDACA}" type="presOf" srcId="{802D7B7E-A021-4079-870E-99A36E30FB8D}" destId="{7FDC0DF2-81C9-4853-9070-22D26F4EA35D}" srcOrd="0" destOrd="0" presId="urn:microsoft.com/office/officeart/2005/8/layout/radial5"/>
    <dgm:cxn modelId="{FA3D9764-E9B0-4075-993F-1E7772B2C80A}" type="presOf" srcId="{8B3904EC-A77C-4C8A-A01D-D4FC06907524}" destId="{CA776157-A0F2-4127-8714-F93B9BA03CFB}" srcOrd="0" destOrd="0" presId="urn:microsoft.com/office/officeart/2005/8/layout/radial5"/>
    <dgm:cxn modelId="{60E1BD72-2150-4BDC-9B54-12EDB34E487D}" type="presOf" srcId="{F3340809-DAC1-4E98-BF00-E479E50C0EDB}" destId="{B45B1741-8346-4737-A611-AC1929F2E33B}" srcOrd="0" destOrd="0" presId="urn:microsoft.com/office/officeart/2005/8/layout/radial5"/>
    <dgm:cxn modelId="{74216617-CDF4-4A9F-A16B-DC1596DD72F8}" type="presOf" srcId="{9836AA4B-78D6-4E34-A2A5-43FF3E4F44F8}" destId="{124245A3-B4D5-4B8F-9797-7EDF941C8D33}" srcOrd="0" destOrd="0" presId="urn:microsoft.com/office/officeart/2005/8/layout/radial5"/>
    <dgm:cxn modelId="{D5B4C415-460F-46DE-8358-118B26DE15AC}" type="presOf" srcId="{801C3D49-2C1D-4D97-83A3-0B276ED6AC78}" destId="{7859B055-7E5B-4FCC-9F82-FBC006BCFCA6}" srcOrd="1" destOrd="0" presId="urn:microsoft.com/office/officeart/2005/8/layout/radial5"/>
    <dgm:cxn modelId="{33BDE39C-DE61-470F-B5CF-DC126D705BB6}" type="presOf" srcId="{A26250BC-C411-45EF-8B21-08C7711A8851}" destId="{F7148E94-C77E-48BB-A848-24EC5CAF6A06}" srcOrd="1" destOrd="0" presId="urn:microsoft.com/office/officeart/2005/8/layout/radial5"/>
    <dgm:cxn modelId="{D7213DE0-B1B5-491B-8FD9-DCD2E600039C}" srcId="{8B3904EC-A77C-4C8A-A01D-D4FC06907524}" destId="{4A5B47E1-04CA-4F85-BF33-8282D4EB05B3}" srcOrd="4" destOrd="0" parTransId="{7B2D84BB-B1B2-4D87-90AB-81957A1CD666}" sibTransId="{D8D17887-F3BA-442C-BC07-7C617D028E5D}"/>
    <dgm:cxn modelId="{56E669AD-CEFE-4A0E-95CF-5AFBBBE5D164}" type="presOf" srcId="{F3340809-DAC1-4E98-BF00-E479E50C0EDB}" destId="{D6F7041F-DCCC-4276-A88A-7DE105A5CBFE}" srcOrd="1" destOrd="0" presId="urn:microsoft.com/office/officeart/2005/8/layout/radial5"/>
    <dgm:cxn modelId="{22496D76-DB5D-4932-AFC1-02FFEA18347C}" type="presOf" srcId="{F83A3546-DB70-4F5E-B6DA-56E41EAE78AD}" destId="{25C462F6-E42B-44F8-816F-452E1F7D764F}" srcOrd="1" destOrd="0" presId="urn:microsoft.com/office/officeart/2005/8/layout/radial5"/>
    <dgm:cxn modelId="{188C8BBC-F966-4A9D-AE6F-FB45F404A9C8}" type="presOf" srcId="{706D2262-D9C3-4B0B-80B8-A6AE8E4FC4BC}" destId="{83720531-8DAD-4E31-B78C-8EB2A7E8A2F6}" srcOrd="0" destOrd="0" presId="urn:microsoft.com/office/officeart/2005/8/layout/radial5"/>
    <dgm:cxn modelId="{119CC8BE-BA38-4FAD-B4AC-41CC1F6C3EA8}" srcId="{E238C891-BA8C-4D9C-B3D3-3069748BA8A4}" destId="{8B3904EC-A77C-4C8A-A01D-D4FC06907524}" srcOrd="0" destOrd="0" parTransId="{4FCC8759-D803-4420-AEEF-28D8529A5A5B}" sibTransId="{DC6BAB50-F769-4EFF-88EF-9E79F10A4CD9}"/>
    <dgm:cxn modelId="{7B27C26A-95DB-4456-8E87-32634DEF2060}" type="presOf" srcId="{801C3D49-2C1D-4D97-83A3-0B276ED6AC78}" destId="{B832FDE0-BB72-42A9-8F9B-FC7670601C9E}" srcOrd="0" destOrd="0" presId="urn:microsoft.com/office/officeart/2005/8/layout/radial5"/>
    <dgm:cxn modelId="{599995AF-4184-4A39-828D-6ED8D0435D0A}" type="presOf" srcId="{A26250BC-C411-45EF-8B21-08C7711A8851}" destId="{5DC67A4C-2484-4F10-A3F4-AB81E7D8E123}" srcOrd="0" destOrd="0" presId="urn:microsoft.com/office/officeart/2005/8/layout/radial5"/>
    <dgm:cxn modelId="{B9671EBB-03BD-42B0-9A5E-B8D4CB4B4151}" type="presOf" srcId="{0D331A0E-F777-436E-9964-101A3E63D688}" destId="{B7F8F278-1EEC-4C44-9265-451BF1A9A381}" srcOrd="0" destOrd="0" presId="urn:microsoft.com/office/officeart/2005/8/layout/radial5"/>
    <dgm:cxn modelId="{5044EE85-DC5A-4C74-BEBB-5FDF38B5EE50}" srcId="{8B3904EC-A77C-4C8A-A01D-D4FC06907524}" destId="{6125F045-4BF1-4FAD-BE9D-4C8CBC74FA73}" srcOrd="6" destOrd="0" parTransId="{801C3D49-2C1D-4D97-83A3-0B276ED6AC78}" sibTransId="{51D46217-969B-4586-9257-937A39C41172}"/>
    <dgm:cxn modelId="{E718BAF0-97A7-4648-BC2A-5CCFA4985878}" type="presOf" srcId="{7B2D84BB-B1B2-4D87-90AB-81957A1CD666}" destId="{C5D84C38-49B7-4FB0-9AA8-BF1C7D495305}" srcOrd="1" destOrd="0" presId="urn:microsoft.com/office/officeart/2005/8/layout/radial5"/>
    <dgm:cxn modelId="{81A1918D-79C4-489E-90DD-EC81BF83BA9B}" type="presOf" srcId="{ACAB5AA3-84A6-4E1C-B733-9CB32086CA08}" destId="{85AA4302-5461-4FF1-BA3C-4D950DEEBC5E}" srcOrd="0" destOrd="0" presId="urn:microsoft.com/office/officeart/2005/8/layout/radial5"/>
    <dgm:cxn modelId="{8093E07F-01B6-4B3A-8217-C73BC8E1826D}" type="presOf" srcId="{7B2D84BB-B1B2-4D87-90AB-81957A1CD666}" destId="{02CBFBEA-E9B9-4A39-9CFA-300027711820}" srcOrd="0" destOrd="0" presId="urn:microsoft.com/office/officeart/2005/8/layout/radial5"/>
    <dgm:cxn modelId="{DA164F82-DC52-46CE-9459-B43D67596035}" srcId="{8B3904EC-A77C-4C8A-A01D-D4FC06907524}" destId="{802D7B7E-A021-4079-870E-99A36E30FB8D}" srcOrd="0" destOrd="0" parTransId="{A26250BC-C411-45EF-8B21-08C7711A8851}" sibTransId="{0E538287-B595-4C3A-9702-E1D4B312156C}"/>
    <dgm:cxn modelId="{B5A93984-641A-48AE-9984-54F796B23E0D}" type="presOf" srcId="{43807E3F-FD99-4C51-9609-3681BD1ABF47}" destId="{B4E7ADD4-FFF3-47C9-99ED-50C5F56A4C45}" srcOrd="0" destOrd="0" presId="urn:microsoft.com/office/officeart/2005/8/layout/radial5"/>
    <dgm:cxn modelId="{4659F886-9F29-442A-89A0-EBCE5FF01F42}" type="presOf" srcId="{F83A3546-DB70-4F5E-B6DA-56E41EAE78AD}" destId="{6ABC5950-D93F-4B62-81E0-00B3F45438A5}" srcOrd="0" destOrd="0" presId="urn:microsoft.com/office/officeart/2005/8/layout/radial5"/>
    <dgm:cxn modelId="{1C23AF7E-FEDE-41A7-A7D5-329EBA6EDD13}" type="presOf" srcId="{E238C891-BA8C-4D9C-B3D3-3069748BA8A4}" destId="{3C02BEB9-6B16-4625-AC45-9DA2E2C32541}" srcOrd="0" destOrd="0" presId="urn:microsoft.com/office/officeart/2005/8/layout/radial5"/>
    <dgm:cxn modelId="{02BB4642-7F5B-465E-B3EA-7D253CB551B9}" srcId="{8B3904EC-A77C-4C8A-A01D-D4FC06907524}" destId="{43807E3F-FD99-4C51-9609-3681BD1ABF47}" srcOrd="2" destOrd="0" parTransId="{0D331A0E-F777-436E-9964-101A3E63D688}" sibTransId="{EB0BB097-AF54-4A7D-8C96-BA6CBDCAEB09}"/>
    <dgm:cxn modelId="{95F41F40-4A40-4A12-B531-BC33DC4C40F6}" type="presOf" srcId="{0D331A0E-F777-436E-9964-101A3E63D688}" destId="{1F713899-8ACA-4048-92D2-A899D658A1C4}" srcOrd="1" destOrd="0" presId="urn:microsoft.com/office/officeart/2005/8/layout/radial5"/>
    <dgm:cxn modelId="{93246A96-84F4-46CD-9671-9AC5C86C76CA}" srcId="{8B3904EC-A77C-4C8A-A01D-D4FC06907524}" destId="{9836AA4B-78D6-4E34-A2A5-43FF3E4F44F8}" srcOrd="5" destOrd="0" parTransId="{F83A3546-DB70-4F5E-B6DA-56E41EAE78AD}" sibTransId="{83F29156-6142-4D94-B449-04B39B62F393}"/>
    <dgm:cxn modelId="{73CCC8EA-90B2-4EEB-9447-F592CFBA00DC}" type="presOf" srcId="{6125F045-4BF1-4FAD-BE9D-4C8CBC74FA73}" destId="{62C3C603-7F53-44D2-9E88-2341165C4F39}" srcOrd="0" destOrd="0" presId="urn:microsoft.com/office/officeart/2005/8/layout/radial5"/>
    <dgm:cxn modelId="{A51B3F7F-1EF9-416E-ACF1-AB70C0239454}" type="presOf" srcId="{3A5A4B6B-27C8-4DA7-82DB-AF9A10ED28ED}" destId="{6DA3763F-6DAE-4A17-A95B-5F9F79B0894A}" srcOrd="1" destOrd="0" presId="urn:microsoft.com/office/officeart/2005/8/layout/radial5"/>
    <dgm:cxn modelId="{3BA85426-F26F-460D-92D4-82822BCE4CF5}" srcId="{8B3904EC-A77C-4C8A-A01D-D4FC06907524}" destId="{ACAB5AA3-84A6-4E1C-B733-9CB32086CA08}" srcOrd="3" destOrd="0" parTransId="{3A5A4B6B-27C8-4DA7-82DB-AF9A10ED28ED}" sibTransId="{C246E17D-3DBE-40C4-87D8-B4C49DD5839E}"/>
    <dgm:cxn modelId="{5379F228-902D-4AC3-B3D5-650F8BAB49BC}" type="presOf" srcId="{3A5A4B6B-27C8-4DA7-82DB-AF9A10ED28ED}" destId="{E89203AD-BECF-4F9A-AE4A-328F8EDCA3EE}" srcOrd="0" destOrd="0" presId="urn:microsoft.com/office/officeart/2005/8/layout/radial5"/>
    <dgm:cxn modelId="{88EACA5E-D1DD-4DE1-A64E-A1D6F8BF3638}" srcId="{8B3904EC-A77C-4C8A-A01D-D4FC06907524}" destId="{706D2262-D9C3-4B0B-80B8-A6AE8E4FC4BC}" srcOrd="1" destOrd="0" parTransId="{F3340809-DAC1-4E98-BF00-E479E50C0EDB}" sibTransId="{7E45104E-1462-4C2E-AC67-91F8ACFE311D}"/>
    <dgm:cxn modelId="{DCC913FF-409C-4B26-9088-567C9B260CD4}" type="presParOf" srcId="{3C02BEB9-6B16-4625-AC45-9DA2E2C32541}" destId="{CA776157-A0F2-4127-8714-F93B9BA03CFB}" srcOrd="0" destOrd="0" presId="urn:microsoft.com/office/officeart/2005/8/layout/radial5"/>
    <dgm:cxn modelId="{60ADB5F3-5233-4701-9875-B5F5F730B5B1}" type="presParOf" srcId="{3C02BEB9-6B16-4625-AC45-9DA2E2C32541}" destId="{5DC67A4C-2484-4F10-A3F4-AB81E7D8E123}" srcOrd="1" destOrd="0" presId="urn:microsoft.com/office/officeart/2005/8/layout/radial5"/>
    <dgm:cxn modelId="{9C5DB483-9A3A-4647-93B9-59713C379765}" type="presParOf" srcId="{5DC67A4C-2484-4F10-A3F4-AB81E7D8E123}" destId="{F7148E94-C77E-48BB-A848-24EC5CAF6A06}" srcOrd="0" destOrd="0" presId="urn:microsoft.com/office/officeart/2005/8/layout/radial5"/>
    <dgm:cxn modelId="{5E2C9948-990D-4B6C-BCDD-F7612EB05E33}" type="presParOf" srcId="{3C02BEB9-6B16-4625-AC45-9DA2E2C32541}" destId="{7FDC0DF2-81C9-4853-9070-22D26F4EA35D}" srcOrd="2" destOrd="0" presId="urn:microsoft.com/office/officeart/2005/8/layout/radial5"/>
    <dgm:cxn modelId="{0AD53F9C-F99A-49DB-8E6C-6F8A0FE5EA7F}" type="presParOf" srcId="{3C02BEB9-6B16-4625-AC45-9DA2E2C32541}" destId="{B45B1741-8346-4737-A611-AC1929F2E33B}" srcOrd="3" destOrd="0" presId="urn:microsoft.com/office/officeart/2005/8/layout/radial5"/>
    <dgm:cxn modelId="{57F120A2-0A12-48E8-9037-859983A57D41}" type="presParOf" srcId="{B45B1741-8346-4737-A611-AC1929F2E33B}" destId="{D6F7041F-DCCC-4276-A88A-7DE105A5CBFE}" srcOrd="0" destOrd="0" presId="urn:microsoft.com/office/officeart/2005/8/layout/radial5"/>
    <dgm:cxn modelId="{813918DE-8D5C-420C-A737-246BA972259C}" type="presParOf" srcId="{3C02BEB9-6B16-4625-AC45-9DA2E2C32541}" destId="{83720531-8DAD-4E31-B78C-8EB2A7E8A2F6}" srcOrd="4" destOrd="0" presId="urn:microsoft.com/office/officeart/2005/8/layout/radial5"/>
    <dgm:cxn modelId="{FA44BAA2-EC0A-4586-8AA6-869EE0147EE7}" type="presParOf" srcId="{3C02BEB9-6B16-4625-AC45-9DA2E2C32541}" destId="{B7F8F278-1EEC-4C44-9265-451BF1A9A381}" srcOrd="5" destOrd="0" presId="urn:microsoft.com/office/officeart/2005/8/layout/radial5"/>
    <dgm:cxn modelId="{6DEF486F-9FD3-4E47-BCC6-DCD8C1504156}" type="presParOf" srcId="{B7F8F278-1EEC-4C44-9265-451BF1A9A381}" destId="{1F713899-8ACA-4048-92D2-A899D658A1C4}" srcOrd="0" destOrd="0" presId="urn:microsoft.com/office/officeart/2005/8/layout/radial5"/>
    <dgm:cxn modelId="{80E0B7CB-8B46-46E0-91CA-51B7F46112D5}" type="presParOf" srcId="{3C02BEB9-6B16-4625-AC45-9DA2E2C32541}" destId="{B4E7ADD4-FFF3-47C9-99ED-50C5F56A4C45}" srcOrd="6" destOrd="0" presId="urn:microsoft.com/office/officeart/2005/8/layout/radial5"/>
    <dgm:cxn modelId="{F3014B50-061A-4FF1-8F3F-24F77D3CBB85}" type="presParOf" srcId="{3C02BEB9-6B16-4625-AC45-9DA2E2C32541}" destId="{E89203AD-BECF-4F9A-AE4A-328F8EDCA3EE}" srcOrd="7" destOrd="0" presId="urn:microsoft.com/office/officeart/2005/8/layout/radial5"/>
    <dgm:cxn modelId="{D2EF3758-871B-41DF-B425-527F54BA8AA2}" type="presParOf" srcId="{E89203AD-BECF-4F9A-AE4A-328F8EDCA3EE}" destId="{6DA3763F-6DAE-4A17-A95B-5F9F79B0894A}" srcOrd="0" destOrd="0" presId="urn:microsoft.com/office/officeart/2005/8/layout/radial5"/>
    <dgm:cxn modelId="{13D58F12-0CD6-4B90-B7E2-38D4B5C01F97}" type="presParOf" srcId="{3C02BEB9-6B16-4625-AC45-9DA2E2C32541}" destId="{85AA4302-5461-4FF1-BA3C-4D950DEEBC5E}" srcOrd="8" destOrd="0" presId="urn:microsoft.com/office/officeart/2005/8/layout/radial5"/>
    <dgm:cxn modelId="{FBE8E34F-84F1-4056-A9C0-DF083073A759}" type="presParOf" srcId="{3C02BEB9-6B16-4625-AC45-9DA2E2C32541}" destId="{02CBFBEA-E9B9-4A39-9CFA-300027711820}" srcOrd="9" destOrd="0" presId="urn:microsoft.com/office/officeart/2005/8/layout/radial5"/>
    <dgm:cxn modelId="{01AE91BA-24AA-45A9-811F-2F84ECCAE451}" type="presParOf" srcId="{02CBFBEA-E9B9-4A39-9CFA-300027711820}" destId="{C5D84C38-49B7-4FB0-9AA8-BF1C7D495305}" srcOrd="0" destOrd="0" presId="urn:microsoft.com/office/officeart/2005/8/layout/radial5"/>
    <dgm:cxn modelId="{E6642829-F97D-416A-BABF-78B46683CB34}" type="presParOf" srcId="{3C02BEB9-6B16-4625-AC45-9DA2E2C32541}" destId="{BC752919-C76B-44D2-BE60-45419D6F613A}" srcOrd="10" destOrd="0" presId="urn:microsoft.com/office/officeart/2005/8/layout/radial5"/>
    <dgm:cxn modelId="{7C2FC25E-90EB-4FDA-860E-34CE9F744CFD}" type="presParOf" srcId="{3C02BEB9-6B16-4625-AC45-9DA2E2C32541}" destId="{6ABC5950-D93F-4B62-81E0-00B3F45438A5}" srcOrd="11" destOrd="0" presId="urn:microsoft.com/office/officeart/2005/8/layout/radial5"/>
    <dgm:cxn modelId="{1DE99A2D-34FE-401C-AB03-5E002F098A15}" type="presParOf" srcId="{6ABC5950-D93F-4B62-81E0-00B3F45438A5}" destId="{25C462F6-E42B-44F8-816F-452E1F7D764F}" srcOrd="0" destOrd="0" presId="urn:microsoft.com/office/officeart/2005/8/layout/radial5"/>
    <dgm:cxn modelId="{F371046A-4A43-492A-A111-5537C0A2C5FF}" type="presParOf" srcId="{3C02BEB9-6B16-4625-AC45-9DA2E2C32541}" destId="{124245A3-B4D5-4B8F-9797-7EDF941C8D33}" srcOrd="12" destOrd="0" presId="urn:microsoft.com/office/officeart/2005/8/layout/radial5"/>
    <dgm:cxn modelId="{B5865BB9-69AC-4A9A-B2B9-760A56AE4F3A}" type="presParOf" srcId="{3C02BEB9-6B16-4625-AC45-9DA2E2C32541}" destId="{B832FDE0-BB72-42A9-8F9B-FC7670601C9E}" srcOrd="13" destOrd="0" presId="urn:microsoft.com/office/officeart/2005/8/layout/radial5"/>
    <dgm:cxn modelId="{68D59734-6B71-4621-A908-CC0C0E919E84}" type="presParOf" srcId="{B832FDE0-BB72-42A9-8F9B-FC7670601C9E}" destId="{7859B055-7E5B-4FCC-9F82-FBC006BCFCA6}" srcOrd="0" destOrd="0" presId="urn:microsoft.com/office/officeart/2005/8/layout/radial5"/>
    <dgm:cxn modelId="{CA0C6F56-FC28-4F95-BC57-CEDA23D8D406}" type="presParOf" srcId="{3C02BEB9-6B16-4625-AC45-9DA2E2C32541}" destId="{62C3C603-7F53-44D2-9E88-2341165C4F39}" srcOrd="14" destOrd="0" presId="urn:microsoft.com/office/officeart/2005/8/layout/radial5"/>
  </dgm:cxnLst>
  <dgm:bg>
    <a:noFill/>
    <a:effectLst>
      <a:glow rad="228600">
        <a:schemeClr val="accent6">
          <a:satMod val="175000"/>
          <a:alpha val="40000"/>
        </a:schemeClr>
      </a:glow>
    </a:effectLst>
  </dgm:bg>
  <dgm:whole>
    <a:effectLst>
      <a:reflection blurRad="6350" stA="50000" endA="300" endPos="55500" dist="50800" dir="5400000" sy="-100000" algn="bl" rotWithShape="0"/>
    </a:effectLst>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F7BF901-13E2-4007-B502-FCE8299CAA49}" type="doc">
      <dgm:prSet loTypeId="urn:microsoft.com/office/officeart/2011/layout/RadialPictureList" loCatId="officeonline" qsTypeId="urn:microsoft.com/office/officeart/2005/8/quickstyle/simple1" qsCatId="simple" csTypeId="urn:microsoft.com/office/officeart/2005/8/colors/accent1_2" csCatId="accent1" phldr="0"/>
      <dgm:spPr/>
      <dgm:t>
        <a:bodyPr/>
        <a:lstStyle/>
        <a:p>
          <a:endParaRPr lang="en-US"/>
        </a:p>
      </dgm:t>
    </dgm:pt>
    <dgm:pt modelId="{E0B1D6E9-D05A-4BD5-91B7-9607134EAE8D}">
      <dgm:prSet phldrT="[Text]" phldr="1"/>
      <dgm:spPr/>
      <dgm:t>
        <a:bodyPr/>
        <a:lstStyle/>
        <a:p>
          <a:endParaRPr lang="en-US"/>
        </a:p>
      </dgm:t>
    </dgm:pt>
    <dgm:pt modelId="{01C84E12-9864-4F44-BEE9-C967BE59C68F}" type="parTrans" cxnId="{D2E8EF41-8BAF-49C3-A3A2-977743179C49}">
      <dgm:prSet/>
      <dgm:spPr/>
      <dgm:t>
        <a:bodyPr/>
        <a:lstStyle/>
        <a:p>
          <a:endParaRPr lang="en-US"/>
        </a:p>
      </dgm:t>
    </dgm:pt>
    <dgm:pt modelId="{B93DDB53-79F8-4711-BA76-C39ADAD07E8F}" type="sibTrans" cxnId="{D2E8EF41-8BAF-49C3-A3A2-977743179C49}">
      <dgm:prSet/>
      <dgm:spPr/>
      <dgm:t>
        <a:bodyPr/>
        <a:lstStyle/>
        <a:p>
          <a:endParaRPr lang="en-US"/>
        </a:p>
      </dgm:t>
    </dgm:pt>
    <dgm:pt modelId="{735B4520-7725-4F82-9AA1-3AB3DF6A205E}">
      <dgm:prSet phldrT="[Text]" phldr="1"/>
      <dgm:spPr/>
      <dgm:t>
        <a:bodyPr/>
        <a:lstStyle/>
        <a:p>
          <a:endParaRPr lang="en-US"/>
        </a:p>
      </dgm:t>
    </dgm:pt>
    <dgm:pt modelId="{ABE3CAFA-B35E-4491-A414-B1531352F0DE}" type="parTrans" cxnId="{D4DA84D2-3FD4-409A-9F39-6622633B4764}">
      <dgm:prSet/>
      <dgm:spPr/>
      <dgm:t>
        <a:bodyPr/>
        <a:lstStyle/>
        <a:p>
          <a:endParaRPr lang="en-US"/>
        </a:p>
      </dgm:t>
    </dgm:pt>
    <dgm:pt modelId="{7A99CDD8-1013-43ED-BC8B-2868AD9D397F}" type="sibTrans" cxnId="{D4DA84D2-3FD4-409A-9F39-6622633B4764}">
      <dgm:prSet/>
      <dgm:spPr/>
      <dgm:t>
        <a:bodyPr/>
        <a:lstStyle/>
        <a:p>
          <a:endParaRPr lang="en-US"/>
        </a:p>
      </dgm:t>
    </dgm:pt>
    <dgm:pt modelId="{B0924502-2828-4EC4-A903-05E4C9F665D5}">
      <dgm:prSet phldrT="[Text]" phldr="1"/>
      <dgm:spPr/>
      <dgm:t>
        <a:bodyPr/>
        <a:lstStyle/>
        <a:p>
          <a:endParaRPr lang="en-US"/>
        </a:p>
      </dgm:t>
    </dgm:pt>
    <dgm:pt modelId="{B295FF84-F538-4EA1-BB49-18D550EF7389}" type="parTrans" cxnId="{E2A407FD-DFFE-4AC8-A262-6C1E28AD05E6}">
      <dgm:prSet/>
      <dgm:spPr/>
      <dgm:t>
        <a:bodyPr/>
        <a:lstStyle/>
        <a:p>
          <a:endParaRPr lang="en-US"/>
        </a:p>
      </dgm:t>
    </dgm:pt>
    <dgm:pt modelId="{D46AE3E1-320B-485A-9B92-1BD85F021CBC}" type="sibTrans" cxnId="{E2A407FD-DFFE-4AC8-A262-6C1E28AD05E6}">
      <dgm:prSet/>
      <dgm:spPr/>
      <dgm:t>
        <a:bodyPr/>
        <a:lstStyle/>
        <a:p>
          <a:endParaRPr lang="en-US"/>
        </a:p>
      </dgm:t>
    </dgm:pt>
    <dgm:pt modelId="{0002987A-F82E-4738-8D19-55DAB2D810C6}">
      <dgm:prSet phldrT="[Text]" phldr="1"/>
      <dgm:spPr/>
      <dgm:t>
        <a:bodyPr/>
        <a:lstStyle/>
        <a:p>
          <a:endParaRPr lang="en-US"/>
        </a:p>
      </dgm:t>
    </dgm:pt>
    <dgm:pt modelId="{7BE3F6D7-5303-4F18-866B-2A91138FFC04}" type="parTrans" cxnId="{4EC4EE49-479E-4A79-9E44-1A89214616B4}">
      <dgm:prSet/>
      <dgm:spPr/>
      <dgm:t>
        <a:bodyPr/>
        <a:lstStyle/>
        <a:p>
          <a:endParaRPr lang="en-US"/>
        </a:p>
      </dgm:t>
    </dgm:pt>
    <dgm:pt modelId="{F3AFEC02-9D23-4274-9F97-1D9F412B4F76}" type="sibTrans" cxnId="{4EC4EE49-479E-4A79-9E44-1A89214616B4}">
      <dgm:prSet/>
      <dgm:spPr/>
      <dgm:t>
        <a:bodyPr/>
        <a:lstStyle/>
        <a:p>
          <a:endParaRPr lang="en-US"/>
        </a:p>
      </dgm:t>
    </dgm:pt>
    <dgm:pt modelId="{C5D63DDA-CB1C-4FEF-B10C-EA1D1F92CA01}" type="pres">
      <dgm:prSet presAssocID="{3F7BF901-13E2-4007-B502-FCE8299CAA49}" presName="Name0" presStyleCnt="0">
        <dgm:presLayoutVars>
          <dgm:chMax val="1"/>
          <dgm:chPref val="1"/>
          <dgm:dir/>
          <dgm:resizeHandles/>
        </dgm:presLayoutVars>
      </dgm:prSet>
      <dgm:spPr/>
      <dgm:t>
        <a:bodyPr/>
        <a:lstStyle/>
        <a:p>
          <a:endParaRPr lang="en-US"/>
        </a:p>
      </dgm:t>
    </dgm:pt>
    <dgm:pt modelId="{4C33E668-67EF-4961-BBA4-F96784561525}" type="pres">
      <dgm:prSet presAssocID="{E0B1D6E9-D05A-4BD5-91B7-9607134EAE8D}" presName="Parent" presStyleLbl="node1" presStyleIdx="0" presStyleCnt="2">
        <dgm:presLayoutVars>
          <dgm:chMax val="4"/>
          <dgm:chPref val="3"/>
        </dgm:presLayoutVars>
      </dgm:prSet>
      <dgm:spPr/>
      <dgm:t>
        <a:bodyPr/>
        <a:lstStyle/>
        <a:p>
          <a:endParaRPr lang="en-US"/>
        </a:p>
      </dgm:t>
    </dgm:pt>
    <dgm:pt modelId="{CCE754AF-7942-4165-93F5-CCAF30D8FA5C}" type="pres">
      <dgm:prSet presAssocID="{735B4520-7725-4F82-9AA1-3AB3DF6A205E}" presName="Accent" presStyleLbl="node1" presStyleIdx="1" presStyleCnt="2"/>
      <dgm:spPr/>
    </dgm:pt>
    <dgm:pt modelId="{0659C4B5-1E0D-4ED7-B73A-A2DBC22C0910}" type="pres">
      <dgm:prSet presAssocID="{735B4520-7725-4F82-9AA1-3AB3DF6A205E}" presName="Image1" presStyleLbl="fgImgPlace1" presStyleIdx="0" presStyleCnt="3"/>
      <dgm:spPr/>
    </dgm:pt>
    <dgm:pt modelId="{6C2E159B-6528-441E-B95A-3917B26E186A}" type="pres">
      <dgm:prSet presAssocID="{735B4520-7725-4F82-9AA1-3AB3DF6A205E}" presName="Child1" presStyleLbl="revTx" presStyleIdx="0" presStyleCnt="3">
        <dgm:presLayoutVars>
          <dgm:chMax val="0"/>
          <dgm:chPref val="0"/>
          <dgm:bulletEnabled val="1"/>
        </dgm:presLayoutVars>
      </dgm:prSet>
      <dgm:spPr/>
      <dgm:t>
        <a:bodyPr/>
        <a:lstStyle/>
        <a:p>
          <a:endParaRPr lang="en-US"/>
        </a:p>
      </dgm:t>
    </dgm:pt>
    <dgm:pt modelId="{B11F0770-FDA6-414A-8CEB-C34834BC45C8}" type="pres">
      <dgm:prSet presAssocID="{B0924502-2828-4EC4-A903-05E4C9F665D5}" presName="Image2" presStyleCnt="0"/>
      <dgm:spPr/>
    </dgm:pt>
    <dgm:pt modelId="{3AABDD7C-BA51-4DDF-86B0-CABFF7E3235B}" type="pres">
      <dgm:prSet presAssocID="{B0924502-2828-4EC4-A903-05E4C9F665D5}" presName="Image" presStyleLbl="fgImgPlace1" presStyleIdx="1" presStyleCnt="3"/>
      <dgm:spPr/>
    </dgm:pt>
    <dgm:pt modelId="{2F50DDE4-563A-45B9-8F75-09A9055805D1}" type="pres">
      <dgm:prSet presAssocID="{B0924502-2828-4EC4-A903-05E4C9F665D5}" presName="Child2" presStyleLbl="revTx" presStyleIdx="1" presStyleCnt="3">
        <dgm:presLayoutVars>
          <dgm:chMax val="0"/>
          <dgm:chPref val="0"/>
          <dgm:bulletEnabled val="1"/>
        </dgm:presLayoutVars>
      </dgm:prSet>
      <dgm:spPr/>
      <dgm:t>
        <a:bodyPr/>
        <a:lstStyle/>
        <a:p>
          <a:endParaRPr lang="en-US"/>
        </a:p>
      </dgm:t>
    </dgm:pt>
    <dgm:pt modelId="{E5492635-51D5-458D-B030-DBE2493C7028}" type="pres">
      <dgm:prSet presAssocID="{0002987A-F82E-4738-8D19-55DAB2D810C6}" presName="Image3" presStyleCnt="0"/>
      <dgm:spPr/>
    </dgm:pt>
    <dgm:pt modelId="{F57B74DB-BEEE-4463-9683-0A86338C2B93}" type="pres">
      <dgm:prSet presAssocID="{0002987A-F82E-4738-8D19-55DAB2D810C6}" presName="Image" presStyleLbl="fgImgPlace1" presStyleIdx="2" presStyleCnt="3"/>
      <dgm:spPr/>
    </dgm:pt>
    <dgm:pt modelId="{80EE3008-A69A-4FFC-9E26-655F923C0F2A}" type="pres">
      <dgm:prSet presAssocID="{0002987A-F82E-4738-8D19-55DAB2D810C6}" presName="Child3" presStyleLbl="revTx" presStyleIdx="2" presStyleCnt="3">
        <dgm:presLayoutVars>
          <dgm:chMax val="0"/>
          <dgm:chPref val="0"/>
          <dgm:bulletEnabled val="1"/>
        </dgm:presLayoutVars>
      </dgm:prSet>
      <dgm:spPr/>
      <dgm:t>
        <a:bodyPr/>
        <a:lstStyle/>
        <a:p>
          <a:endParaRPr lang="en-US"/>
        </a:p>
      </dgm:t>
    </dgm:pt>
  </dgm:ptLst>
  <dgm:cxnLst>
    <dgm:cxn modelId="{4EC4EE49-479E-4A79-9E44-1A89214616B4}" srcId="{E0B1D6E9-D05A-4BD5-91B7-9607134EAE8D}" destId="{0002987A-F82E-4738-8D19-55DAB2D810C6}" srcOrd="2" destOrd="0" parTransId="{7BE3F6D7-5303-4F18-866B-2A91138FFC04}" sibTransId="{F3AFEC02-9D23-4274-9F97-1D9F412B4F76}"/>
    <dgm:cxn modelId="{BBC01817-6119-4FD2-B140-6C0846826FDF}" type="presOf" srcId="{3F7BF901-13E2-4007-B502-FCE8299CAA49}" destId="{C5D63DDA-CB1C-4FEF-B10C-EA1D1F92CA01}" srcOrd="0" destOrd="0" presId="urn:microsoft.com/office/officeart/2011/layout/RadialPictureList"/>
    <dgm:cxn modelId="{D4DA84D2-3FD4-409A-9F39-6622633B4764}" srcId="{E0B1D6E9-D05A-4BD5-91B7-9607134EAE8D}" destId="{735B4520-7725-4F82-9AA1-3AB3DF6A205E}" srcOrd="0" destOrd="0" parTransId="{ABE3CAFA-B35E-4491-A414-B1531352F0DE}" sibTransId="{7A99CDD8-1013-43ED-BC8B-2868AD9D397F}"/>
    <dgm:cxn modelId="{C5F22E7B-B168-469B-A410-DD3D5CF75BDA}" type="presOf" srcId="{B0924502-2828-4EC4-A903-05E4C9F665D5}" destId="{2F50DDE4-563A-45B9-8F75-09A9055805D1}" srcOrd="0" destOrd="0" presId="urn:microsoft.com/office/officeart/2011/layout/RadialPictureList"/>
    <dgm:cxn modelId="{2734DF95-4446-4BE8-8DD6-A7D06259E2D3}" type="presOf" srcId="{E0B1D6E9-D05A-4BD5-91B7-9607134EAE8D}" destId="{4C33E668-67EF-4961-BBA4-F96784561525}" srcOrd="0" destOrd="0" presId="urn:microsoft.com/office/officeart/2011/layout/RadialPictureList"/>
    <dgm:cxn modelId="{23AD12D8-666E-4EE6-A828-AD10CC34429F}" type="presOf" srcId="{0002987A-F82E-4738-8D19-55DAB2D810C6}" destId="{80EE3008-A69A-4FFC-9E26-655F923C0F2A}" srcOrd="0" destOrd="0" presId="urn:microsoft.com/office/officeart/2011/layout/RadialPictureList"/>
    <dgm:cxn modelId="{E2A407FD-DFFE-4AC8-A262-6C1E28AD05E6}" srcId="{E0B1D6E9-D05A-4BD5-91B7-9607134EAE8D}" destId="{B0924502-2828-4EC4-A903-05E4C9F665D5}" srcOrd="1" destOrd="0" parTransId="{B295FF84-F538-4EA1-BB49-18D550EF7389}" sibTransId="{D46AE3E1-320B-485A-9B92-1BD85F021CBC}"/>
    <dgm:cxn modelId="{D2E8EF41-8BAF-49C3-A3A2-977743179C49}" srcId="{3F7BF901-13E2-4007-B502-FCE8299CAA49}" destId="{E0B1D6E9-D05A-4BD5-91B7-9607134EAE8D}" srcOrd="0" destOrd="0" parTransId="{01C84E12-9864-4F44-BEE9-C967BE59C68F}" sibTransId="{B93DDB53-79F8-4711-BA76-C39ADAD07E8F}"/>
    <dgm:cxn modelId="{A8C790BE-B7AF-4394-932E-2228CCFCA9F1}" type="presOf" srcId="{735B4520-7725-4F82-9AA1-3AB3DF6A205E}" destId="{6C2E159B-6528-441E-B95A-3917B26E186A}" srcOrd="0" destOrd="0" presId="urn:microsoft.com/office/officeart/2011/layout/RadialPictureList"/>
    <dgm:cxn modelId="{EF3875F4-FE55-449B-AB30-400CE97A9841}" type="presParOf" srcId="{C5D63DDA-CB1C-4FEF-B10C-EA1D1F92CA01}" destId="{4C33E668-67EF-4961-BBA4-F96784561525}" srcOrd="0" destOrd="0" presId="urn:microsoft.com/office/officeart/2011/layout/RadialPictureList"/>
    <dgm:cxn modelId="{20A97558-F105-49BA-8DDC-DFF65C3C5EDB}" type="presParOf" srcId="{C5D63DDA-CB1C-4FEF-B10C-EA1D1F92CA01}" destId="{CCE754AF-7942-4165-93F5-CCAF30D8FA5C}" srcOrd="1" destOrd="0" presId="urn:microsoft.com/office/officeart/2011/layout/RadialPictureList"/>
    <dgm:cxn modelId="{05B3BF63-E976-4EA6-B8AC-6955BC6F6747}" type="presParOf" srcId="{C5D63DDA-CB1C-4FEF-B10C-EA1D1F92CA01}" destId="{0659C4B5-1E0D-4ED7-B73A-A2DBC22C0910}" srcOrd="2" destOrd="0" presId="urn:microsoft.com/office/officeart/2011/layout/RadialPictureList"/>
    <dgm:cxn modelId="{70942340-6830-4E8F-96FF-3F64CDBEBD6E}" type="presParOf" srcId="{C5D63DDA-CB1C-4FEF-B10C-EA1D1F92CA01}" destId="{6C2E159B-6528-441E-B95A-3917B26E186A}" srcOrd="3" destOrd="0" presId="urn:microsoft.com/office/officeart/2011/layout/RadialPictureList"/>
    <dgm:cxn modelId="{3D657C13-25BC-46C9-9531-371D92987672}" type="presParOf" srcId="{C5D63DDA-CB1C-4FEF-B10C-EA1D1F92CA01}" destId="{B11F0770-FDA6-414A-8CEB-C34834BC45C8}" srcOrd="4" destOrd="0" presId="urn:microsoft.com/office/officeart/2011/layout/RadialPictureList"/>
    <dgm:cxn modelId="{DE964C50-61D5-4A49-9B12-4200FF9F5BC4}" type="presParOf" srcId="{B11F0770-FDA6-414A-8CEB-C34834BC45C8}" destId="{3AABDD7C-BA51-4DDF-86B0-CABFF7E3235B}" srcOrd="0" destOrd="0" presId="urn:microsoft.com/office/officeart/2011/layout/RadialPictureList"/>
    <dgm:cxn modelId="{2DE153C1-3252-4C06-BB7A-77FE806042FF}" type="presParOf" srcId="{C5D63DDA-CB1C-4FEF-B10C-EA1D1F92CA01}" destId="{2F50DDE4-563A-45B9-8F75-09A9055805D1}" srcOrd="5" destOrd="0" presId="urn:microsoft.com/office/officeart/2011/layout/RadialPictureList"/>
    <dgm:cxn modelId="{28B3612D-FABB-47AC-804A-704149DD104A}" type="presParOf" srcId="{C5D63DDA-CB1C-4FEF-B10C-EA1D1F92CA01}" destId="{E5492635-51D5-458D-B030-DBE2493C7028}" srcOrd="6" destOrd="0" presId="urn:microsoft.com/office/officeart/2011/layout/RadialPictureList"/>
    <dgm:cxn modelId="{9F7BD61C-DD9B-48B4-8528-8834AC32B0ED}" type="presParOf" srcId="{E5492635-51D5-458D-B030-DBE2493C7028}" destId="{F57B74DB-BEEE-4463-9683-0A86338C2B93}" srcOrd="0" destOrd="0" presId="urn:microsoft.com/office/officeart/2011/layout/RadialPictureList"/>
    <dgm:cxn modelId="{E753E53B-1916-43FC-94EB-C6A71B2FB2DA}" type="presParOf" srcId="{C5D63DDA-CB1C-4FEF-B10C-EA1D1F92CA01}" destId="{80EE3008-A69A-4FFC-9E26-655F923C0F2A}" srcOrd="7" destOrd="0" presId="urn:microsoft.com/office/officeart/2011/layout/RadialPictur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D46FCCC-F163-45D5-B0B1-B2040020643A}" type="doc">
      <dgm:prSet loTypeId="urn:microsoft.com/office/officeart/2011/layout/HexagonRadial" loCatId="officeonline" qsTypeId="urn:microsoft.com/office/officeart/2005/8/quickstyle/simple4" qsCatId="simple" csTypeId="urn:microsoft.com/office/officeart/2005/8/colors/accent0_3" csCatId="mainScheme" phldr="1"/>
      <dgm:spPr/>
      <dgm:t>
        <a:bodyPr/>
        <a:lstStyle/>
        <a:p>
          <a:endParaRPr lang="en-US"/>
        </a:p>
      </dgm:t>
    </dgm:pt>
    <dgm:pt modelId="{AB51C832-1737-43B8-974A-95224DDC2700}">
      <dgm:prSet phldrT="[Text]" custT="1"/>
      <dgm:spPr>
        <a:solidFill>
          <a:schemeClr val="bg2">
            <a:lumMod val="50000"/>
          </a:schemeClr>
        </a:solidFill>
      </dgm:spPr>
      <dgm:t>
        <a:bodyPr/>
        <a:lstStyle/>
        <a:p>
          <a:r>
            <a:rPr lang="en-US" sz="1600" dirty="0" smtClean="0"/>
            <a:t>Smart Infrastructure</a:t>
          </a:r>
          <a:endParaRPr lang="en-US" sz="1600" dirty="0"/>
        </a:p>
      </dgm:t>
    </dgm:pt>
    <dgm:pt modelId="{7AADE2FF-CA9D-45C1-9AFC-6B45BD644556}" type="parTrans" cxnId="{47DC8755-F103-47F3-9E55-7557BFC8474B}">
      <dgm:prSet/>
      <dgm:spPr/>
      <dgm:t>
        <a:bodyPr/>
        <a:lstStyle/>
        <a:p>
          <a:endParaRPr lang="en-US"/>
        </a:p>
      </dgm:t>
    </dgm:pt>
    <dgm:pt modelId="{25488B8C-E228-496E-A601-9EFDE387AAB8}" type="sibTrans" cxnId="{47DC8755-F103-47F3-9E55-7557BFC8474B}">
      <dgm:prSet/>
      <dgm:spPr/>
      <dgm:t>
        <a:bodyPr/>
        <a:lstStyle/>
        <a:p>
          <a:endParaRPr lang="en-US"/>
        </a:p>
      </dgm:t>
    </dgm:pt>
    <dgm:pt modelId="{F354856C-FF31-412F-BD2F-CFE4BB1F661E}">
      <dgm:prSet phldrT="[Text]"/>
      <dgm:spPr>
        <a:solidFill>
          <a:schemeClr val="bg2">
            <a:lumMod val="50000"/>
          </a:schemeClr>
        </a:solidFill>
      </dgm:spPr>
      <dgm:t>
        <a:bodyPr/>
        <a:lstStyle/>
        <a:p>
          <a:r>
            <a:rPr lang="en-US" dirty="0" smtClean="0"/>
            <a:t>Gas &amp; Electric</a:t>
          </a:r>
          <a:endParaRPr lang="en-US" dirty="0"/>
        </a:p>
      </dgm:t>
    </dgm:pt>
    <dgm:pt modelId="{E790FE4E-567E-4041-82E8-B0D63E4C7A10}" type="parTrans" cxnId="{1C5338D1-FA03-4F14-B5DB-38665FFD5333}">
      <dgm:prSet/>
      <dgm:spPr/>
      <dgm:t>
        <a:bodyPr/>
        <a:lstStyle/>
        <a:p>
          <a:endParaRPr lang="en-US"/>
        </a:p>
      </dgm:t>
    </dgm:pt>
    <dgm:pt modelId="{83490EF8-FE99-4FF9-89E8-954F5B682F6B}" type="sibTrans" cxnId="{1C5338D1-FA03-4F14-B5DB-38665FFD5333}">
      <dgm:prSet/>
      <dgm:spPr/>
      <dgm:t>
        <a:bodyPr/>
        <a:lstStyle/>
        <a:p>
          <a:endParaRPr lang="en-US"/>
        </a:p>
      </dgm:t>
    </dgm:pt>
    <dgm:pt modelId="{7471C19C-8CFC-464E-9FE2-6CF4AB263116}">
      <dgm:prSet phldrT="[Text]"/>
      <dgm:spPr>
        <a:solidFill>
          <a:schemeClr val="bg2">
            <a:lumMod val="50000"/>
          </a:schemeClr>
        </a:solidFill>
      </dgm:spPr>
      <dgm:t>
        <a:bodyPr/>
        <a:lstStyle/>
        <a:p>
          <a:r>
            <a:rPr lang="en-US" dirty="0" smtClean="0"/>
            <a:t>Water &amp; Wastewater</a:t>
          </a:r>
          <a:endParaRPr lang="en-US" dirty="0"/>
        </a:p>
      </dgm:t>
    </dgm:pt>
    <dgm:pt modelId="{48FBF3E1-6D94-4237-AA70-4B24B0A14A7A}" type="parTrans" cxnId="{9920C898-1063-4F91-B927-2352A37C5852}">
      <dgm:prSet/>
      <dgm:spPr/>
      <dgm:t>
        <a:bodyPr/>
        <a:lstStyle/>
        <a:p>
          <a:endParaRPr lang="en-US"/>
        </a:p>
      </dgm:t>
    </dgm:pt>
    <dgm:pt modelId="{F8B25FBE-96DC-408B-B7A3-C143770C546D}" type="sibTrans" cxnId="{9920C898-1063-4F91-B927-2352A37C5852}">
      <dgm:prSet/>
      <dgm:spPr/>
      <dgm:t>
        <a:bodyPr/>
        <a:lstStyle/>
        <a:p>
          <a:endParaRPr lang="en-US"/>
        </a:p>
      </dgm:t>
    </dgm:pt>
    <dgm:pt modelId="{EEFB54B4-D424-4254-9DDE-BEE13524C1F1}">
      <dgm:prSet phldrT="[Text]"/>
      <dgm:spPr>
        <a:solidFill>
          <a:schemeClr val="bg2">
            <a:lumMod val="50000"/>
          </a:schemeClr>
        </a:solidFill>
      </dgm:spPr>
      <dgm:t>
        <a:bodyPr/>
        <a:lstStyle/>
        <a:p>
          <a:r>
            <a:rPr lang="en-US" dirty="0" smtClean="0"/>
            <a:t>Waste Management</a:t>
          </a:r>
          <a:endParaRPr lang="en-US" dirty="0"/>
        </a:p>
      </dgm:t>
    </dgm:pt>
    <dgm:pt modelId="{AE1D6879-06D8-4B25-A8F8-288DD7F8F390}" type="parTrans" cxnId="{C1C6D365-E815-4E50-BF06-95EEEF61915C}">
      <dgm:prSet/>
      <dgm:spPr/>
      <dgm:t>
        <a:bodyPr/>
        <a:lstStyle/>
        <a:p>
          <a:endParaRPr lang="en-US"/>
        </a:p>
      </dgm:t>
    </dgm:pt>
    <dgm:pt modelId="{B6CF3639-1C63-4755-A400-CF3176AC796F}" type="sibTrans" cxnId="{C1C6D365-E815-4E50-BF06-95EEEF61915C}">
      <dgm:prSet/>
      <dgm:spPr/>
      <dgm:t>
        <a:bodyPr/>
        <a:lstStyle/>
        <a:p>
          <a:endParaRPr lang="en-US"/>
        </a:p>
      </dgm:t>
    </dgm:pt>
    <dgm:pt modelId="{65834FAA-600C-4B99-99F7-838859ECCF0D}">
      <dgm:prSet phldrT="[Text]"/>
      <dgm:spPr>
        <a:solidFill>
          <a:schemeClr val="bg2">
            <a:lumMod val="50000"/>
          </a:schemeClr>
        </a:solidFill>
      </dgm:spPr>
      <dgm:t>
        <a:bodyPr/>
        <a:lstStyle/>
        <a:p>
          <a:r>
            <a:rPr lang="en-US" dirty="0" smtClean="0"/>
            <a:t>Critical Facilities &amp; Buildings</a:t>
          </a:r>
          <a:endParaRPr lang="en-US" dirty="0"/>
        </a:p>
      </dgm:t>
    </dgm:pt>
    <dgm:pt modelId="{80999036-6CE4-4D45-B0A8-5F37C26D448E}" type="parTrans" cxnId="{6FF6303F-F301-4400-915B-2378730E3C40}">
      <dgm:prSet/>
      <dgm:spPr/>
      <dgm:t>
        <a:bodyPr/>
        <a:lstStyle/>
        <a:p>
          <a:endParaRPr lang="en-US"/>
        </a:p>
      </dgm:t>
    </dgm:pt>
    <dgm:pt modelId="{3D16BAFE-32DF-487E-9214-2183FC75D36E}" type="sibTrans" cxnId="{6FF6303F-F301-4400-915B-2378730E3C40}">
      <dgm:prSet/>
      <dgm:spPr/>
      <dgm:t>
        <a:bodyPr/>
        <a:lstStyle/>
        <a:p>
          <a:endParaRPr lang="en-US"/>
        </a:p>
      </dgm:t>
    </dgm:pt>
    <dgm:pt modelId="{909C1F8E-FB41-4453-9182-D8934134E4C5}">
      <dgm:prSet phldrT="[Text]"/>
      <dgm:spPr>
        <a:solidFill>
          <a:schemeClr val="bg2">
            <a:lumMod val="50000"/>
          </a:schemeClr>
        </a:solidFill>
      </dgm:spPr>
      <dgm:t>
        <a:bodyPr/>
        <a:lstStyle/>
        <a:p>
          <a:r>
            <a:rPr lang="en-US" dirty="0" smtClean="0"/>
            <a:t>Transportation &amp; Traffic</a:t>
          </a:r>
          <a:endParaRPr lang="en-US" dirty="0"/>
        </a:p>
      </dgm:t>
    </dgm:pt>
    <dgm:pt modelId="{85B27898-9DB5-4830-987E-3839AF8E832D}" type="parTrans" cxnId="{398C23AF-63E1-4DCE-84D0-AE5AB8215DEC}">
      <dgm:prSet/>
      <dgm:spPr/>
      <dgm:t>
        <a:bodyPr/>
        <a:lstStyle/>
        <a:p>
          <a:endParaRPr lang="en-US"/>
        </a:p>
      </dgm:t>
    </dgm:pt>
    <dgm:pt modelId="{0BDD93FE-674B-40D4-94A4-9F7147522C47}" type="sibTrans" cxnId="{398C23AF-63E1-4DCE-84D0-AE5AB8215DEC}">
      <dgm:prSet/>
      <dgm:spPr/>
      <dgm:t>
        <a:bodyPr/>
        <a:lstStyle/>
        <a:p>
          <a:endParaRPr lang="en-US"/>
        </a:p>
      </dgm:t>
    </dgm:pt>
    <dgm:pt modelId="{0E546D48-A694-47CA-AA51-27311BE75AD7}">
      <dgm:prSet phldrT="[Text]"/>
      <dgm:spPr>
        <a:solidFill>
          <a:schemeClr val="bg2">
            <a:lumMod val="50000"/>
          </a:schemeClr>
        </a:solidFill>
        <a:ln>
          <a:solidFill>
            <a:schemeClr val="accent1"/>
          </a:solidFill>
        </a:ln>
      </dgm:spPr>
      <dgm:t>
        <a:bodyPr/>
        <a:lstStyle/>
        <a:p>
          <a:r>
            <a:rPr lang="en-US" dirty="0" smtClean="0"/>
            <a:t>Communications &amp; Data Centers</a:t>
          </a:r>
          <a:endParaRPr lang="en-US" dirty="0"/>
        </a:p>
      </dgm:t>
    </dgm:pt>
    <dgm:pt modelId="{11EDB645-3B4B-4F46-B15B-268588D5F94B}" type="parTrans" cxnId="{D7C43C47-F6EF-442A-A4D5-1867E8BF9BDA}">
      <dgm:prSet/>
      <dgm:spPr/>
      <dgm:t>
        <a:bodyPr/>
        <a:lstStyle/>
        <a:p>
          <a:endParaRPr lang="en-US"/>
        </a:p>
      </dgm:t>
    </dgm:pt>
    <dgm:pt modelId="{F5A15192-2B12-43B8-B692-3DF83085EF1F}" type="sibTrans" cxnId="{D7C43C47-F6EF-442A-A4D5-1867E8BF9BDA}">
      <dgm:prSet/>
      <dgm:spPr/>
      <dgm:t>
        <a:bodyPr/>
        <a:lstStyle/>
        <a:p>
          <a:endParaRPr lang="en-US"/>
        </a:p>
      </dgm:t>
    </dgm:pt>
    <dgm:pt modelId="{D8207081-96C2-4186-B59B-791B5EADBA4F}" type="pres">
      <dgm:prSet presAssocID="{0D46FCCC-F163-45D5-B0B1-B2040020643A}" presName="Name0" presStyleCnt="0">
        <dgm:presLayoutVars>
          <dgm:chMax val="1"/>
          <dgm:chPref val="1"/>
          <dgm:dir/>
          <dgm:animOne val="branch"/>
          <dgm:animLvl val="lvl"/>
        </dgm:presLayoutVars>
      </dgm:prSet>
      <dgm:spPr/>
      <dgm:t>
        <a:bodyPr/>
        <a:lstStyle/>
        <a:p>
          <a:endParaRPr lang="en-US"/>
        </a:p>
      </dgm:t>
    </dgm:pt>
    <dgm:pt modelId="{35338782-EC39-4FCC-839B-A42A31AEE711}" type="pres">
      <dgm:prSet presAssocID="{AB51C832-1737-43B8-974A-95224DDC2700}" presName="Parent" presStyleLbl="node0" presStyleIdx="0" presStyleCnt="1" custLinFactNeighborY="5658">
        <dgm:presLayoutVars>
          <dgm:chMax val="6"/>
          <dgm:chPref val="6"/>
        </dgm:presLayoutVars>
      </dgm:prSet>
      <dgm:spPr/>
      <dgm:t>
        <a:bodyPr/>
        <a:lstStyle/>
        <a:p>
          <a:endParaRPr lang="en-US"/>
        </a:p>
      </dgm:t>
    </dgm:pt>
    <dgm:pt modelId="{A8C9F9F6-A7B0-4125-9F0A-3668D9B03D99}" type="pres">
      <dgm:prSet presAssocID="{F354856C-FF31-412F-BD2F-CFE4BB1F661E}" presName="Accent1" presStyleCnt="0"/>
      <dgm:spPr/>
    </dgm:pt>
    <dgm:pt modelId="{16620961-C995-457B-9825-01C6CA99D717}" type="pres">
      <dgm:prSet presAssocID="{F354856C-FF31-412F-BD2F-CFE4BB1F661E}" presName="Accent" presStyleLbl="bgShp" presStyleIdx="0" presStyleCnt="6"/>
      <dgm:spPr/>
    </dgm:pt>
    <dgm:pt modelId="{50B75234-D055-4C81-9034-BBE3DBE29794}" type="pres">
      <dgm:prSet presAssocID="{F354856C-FF31-412F-BD2F-CFE4BB1F661E}" presName="Child1" presStyleLbl="node1" presStyleIdx="0" presStyleCnt="6" custLinFactNeighborY="8631">
        <dgm:presLayoutVars>
          <dgm:chMax val="0"/>
          <dgm:chPref val="0"/>
          <dgm:bulletEnabled val="1"/>
        </dgm:presLayoutVars>
      </dgm:prSet>
      <dgm:spPr/>
      <dgm:t>
        <a:bodyPr/>
        <a:lstStyle/>
        <a:p>
          <a:endParaRPr lang="en-US"/>
        </a:p>
      </dgm:t>
    </dgm:pt>
    <dgm:pt modelId="{7DD1DD77-19EB-4987-A41A-C81A008EDCD2}" type="pres">
      <dgm:prSet presAssocID="{7471C19C-8CFC-464E-9FE2-6CF4AB263116}" presName="Accent2" presStyleCnt="0"/>
      <dgm:spPr/>
    </dgm:pt>
    <dgm:pt modelId="{C496C3AF-E2F1-4AD6-A3E0-DA09FF9AA490}" type="pres">
      <dgm:prSet presAssocID="{7471C19C-8CFC-464E-9FE2-6CF4AB263116}" presName="Accent" presStyleLbl="bgShp" presStyleIdx="1" presStyleCnt="6"/>
      <dgm:spPr/>
    </dgm:pt>
    <dgm:pt modelId="{29858AA0-2E1C-4A83-938C-086D5EC3EE7A}" type="pres">
      <dgm:prSet presAssocID="{7471C19C-8CFC-464E-9FE2-6CF4AB263116}" presName="Child2" presStyleLbl="node1" presStyleIdx="1" presStyleCnt="6" custLinFactNeighborY="5966">
        <dgm:presLayoutVars>
          <dgm:chMax val="0"/>
          <dgm:chPref val="0"/>
          <dgm:bulletEnabled val="1"/>
        </dgm:presLayoutVars>
      </dgm:prSet>
      <dgm:spPr/>
      <dgm:t>
        <a:bodyPr/>
        <a:lstStyle/>
        <a:p>
          <a:endParaRPr lang="en-US"/>
        </a:p>
      </dgm:t>
    </dgm:pt>
    <dgm:pt modelId="{3A55CADA-BB89-4FB1-B582-7E2F321AF2BD}" type="pres">
      <dgm:prSet presAssocID="{EEFB54B4-D424-4254-9DDE-BEE13524C1F1}" presName="Accent3" presStyleCnt="0"/>
      <dgm:spPr/>
    </dgm:pt>
    <dgm:pt modelId="{BEC23376-DA80-4F13-808F-1CAB2271748B}" type="pres">
      <dgm:prSet presAssocID="{EEFB54B4-D424-4254-9DDE-BEE13524C1F1}" presName="Accent" presStyleLbl="bgShp" presStyleIdx="2" presStyleCnt="6"/>
      <dgm:spPr/>
    </dgm:pt>
    <dgm:pt modelId="{9CEB9B2B-DBAD-4D74-B205-037ED10EAB14}" type="pres">
      <dgm:prSet presAssocID="{EEFB54B4-D424-4254-9DDE-BEE13524C1F1}" presName="Child3" presStyleLbl="node1" presStyleIdx="2" presStyleCnt="6">
        <dgm:presLayoutVars>
          <dgm:chMax val="0"/>
          <dgm:chPref val="0"/>
          <dgm:bulletEnabled val="1"/>
        </dgm:presLayoutVars>
      </dgm:prSet>
      <dgm:spPr/>
      <dgm:t>
        <a:bodyPr/>
        <a:lstStyle/>
        <a:p>
          <a:endParaRPr lang="en-US"/>
        </a:p>
      </dgm:t>
    </dgm:pt>
    <dgm:pt modelId="{96F1DA5A-863D-4BB8-B314-42869DC97C65}" type="pres">
      <dgm:prSet presAssocID="{65834FAA-600C-4B99-99F7-838859ECCF0D}" presName="Accent4" presStyleCnt="0"/>
      <dgm:spPr/>
    </dgm:pt>
    <dgm:pt modelId="{B566738D-D31F-4AA0-ADC1-E40A0F9BFE2C}" type="pres">
      <dgm:prSet presAssocID="{65834FAA-600C-4B99-99F7-838859ECCF0D}" presName="Accent" presStyleLbl="bgShp" presStyleIdx="3" presStyleCnt="6"/>
      <dgm:spPr/>
    </dgm:pt>
    <dgm:pt modelId="{092FBE41-5E33-4D87-B24A-5B9084DB95EA}" type="pres">
      <dgm:prSet presAssocID="{65834FAA-600C-4B99-99F7-838859ECCF0D}" presName="Child4" presStyleLbl="node1" presStyleIdx="3" presStyleCnt="6">
        <dgm:presLayoutVars>
          <dgm:chMax val="0"/>
          <dgm:chPref val="0"/>
          <dgm:bulletEnabled val="1"/>
        </dgm:presLayoutVars>
      </dgm:prSet>
      <dgm:spPr/>
      <dgm:t>
        <a:bodyPr/>
        <a:lstStyle/>
        <a:p>
          <a:endParaRPr lang="en-US"/>
        </a:p>
      </dgm:t>
    </dgm:pt>
    <dgm:pt modelId="{738ADE79-5528-45E7-AFA7-DEF784059695}" type="pres">
      <dgm:prSet presAssocID="{909C1F8E-FB41-4453-9182-D8934134E4C5}" presName="Accent5" presStyleCnt="0"/>
      <dgm:spPr/>
    </dgm:pt>
    <dgm:pt modelId="{2EE323AB-9D42-40A9-90D0-38FE1624BDD2}" type="pres">
      <dgm:prSet presAssocID="{909C1F8E-FB41-4453-9182-D8934134E4C5}" presName="Accent" presStyleLbl="bgShp" presStyleIdx="4" presStyleCnt="6"/>
      <dgm:spPr>
        <a:blipFill rotWithShape="0">
          <a:blip xmlns:r="http://schemas.openxmlformats.org/officeDocument/2006/relationships" r:embed="rId1"/>
          <a:stretch>
            <a:fillRect/>
          </a:stretch>
        </a:blipFill>
      </dgm:spPr>
      <dgm:t>
        <a:bodyPr/>
        <a:lstStyle/>
        <a:p>
          <a:endParaRPr lang="en-US"/>
        </a:p>
      </dgm:t>
    </dgm:pt>
    <dgm:pt modelId="{3B894106-A8E1-4639-8B7D-DAA6FA3234B0}" type="pres">
      <dgm:prSet presAssocID="{909C1F8E-FB41-4453-9182-D8934134E4C5}" presName="Child5" presStyleLbl="node1" presStyleIdx="4" presStyleCnt="6">
        <dgm:presLayoutVars>
          <dgm:chMax val="0"/>
          <dgm:chPref val="0"/>
          <dgm:bulletEnabled val="1"/>
        </dgm:presLayoutVars>
      </dgm:prSet>
      <dgm:spPr/>
      <dgm:t>
        <a:bodyPr/>
        <a:lstStyle/>
        <a:p>
          <a:endParaRPr lang="en-US"/>
        </a:p>
      </dgm:t>
    </dgm:pt>
    <dgm:pt modelId="{3ECB4128-F144-4434-8509-F76ADF6654B7}" type="pres">
      <dgm:prSet presAssocID="{0E546D48-A694-47CA-AA51-27311BE75AD7}" presName="Accent6" presStyleCnt="0"/>
      <dgm:spPr/>
    </dgm:pt>
    <dgm:pt modelId="{FBD97795-FCA1-4AEE-9755-713DC97C5ACD}" type="pres">
      <dgm:prSet presAssocID="{0E546D48-A694-47CA-AA51-27311BE75AD7}" presName="Accent" presStyleLbl="bgShp" presStyleIdx="5" presStyleCnt="6"/>
      <dgm:spPr/>
    </dgm:pt>
    <dgm:pt modelId="{EB536529-BB0C-4C52-A883-313D988C255C}" type="pres">
      <dgm:prSet presAssocID="{0E546D48-A694-47CA-AA51-27311BE75AD7}" presName="Child6" presStyleLbl="node1" presStyleIdx="5" presStyleCnt="6">
        <dgm:presLayoutVars>
          <dgm:chMax val="0"/>
          <dgm:chPref val="0"/>
          <dgm:bulletEnabled val="1"/>
        </dgm:presLayoutVars>
      </dgm:prSet>
      <dgm:spPr/>
      <dgm:t>
        <a:bodyPr/>
        <a:lstStyle/>
        <a:p>
          <a:endParaRPr lang="en-US"/>
        </a:p>
      </dgm:t>
    </dgm:pt>
  </dgm:ptLst>
  <dgm:cxnLst>
    <dgm:cxn modelId="{C1C6D365-E815-4E50-BF06-95EEEF61915C}" srcId="{AB51C832-1737-43B8-974A-95224DDC2700}" destId="{EEFB54B4-D424-4254-9DDE-BEE13524C1F1}" srcOrd="2" destOrd="0" parTransId="{AE1D6879-06D8-4B25-A8F8-288DD7F8F390}" sibTransId="{B6CF3639-1C63-4755-A400-CF3176AC796F}"/>
    <dgm:cxn modelId="{D7C43C47-F6EF-442A-A4D5-1867E8BF9BDA}" srcId="{AB51C832-1737-43B8-974A-95224DDC2700}" destId="{0E546D48-A694-47CA-AA51-27311BE75AD7}" srcOrd="5" destOrd="0" parTransId="{11EDB645-3B4B-4F46-B15B-268588D5F94B}" sibTransId="{F5A15192-2B12-43B8-B692-3DF83085EF1F}"/>
    <dgm:cxn modelId="{1758706C-3590-476C-BE8D-C5208D7C3B5E}" type="presOf" srcId="{EEFB54B4-D424-4254-9DDE-BEE13524C1F1}" destId="{9CEB9B2B-DBAD-4D74-B205-037ED10EAB14}" srcOrd="0" destOrd="0" presId="urn:microsoft.com/office/officeart/2011/layout/HexagonRadial"/>
    <dgm:cxn modelId="{D36B33FD-8F90-4330-BB0C-4517DBD675D4}" type="presOf" srcId="{7471C19C-8CFC-464E-9FE2-6CF4AB263116}" destId="{29858AA0-2E1C-4A83-938C-086D5EC3EE7A}" srcOrd="0" destOrd="0" presId="urn:microsoft.com/office/officeart/2011/layout/HexagonRadial"/>
    <dgm:cxn modelId="{3D5DB842-E1F9-40BB-A878-3F4D200DE14A}" type="presOf" srcId="{65834FAA-600C-4B99-99F7-838859ECCF0D}" destId="{092FBE41-5E33-4D87-B24A-5B9084DB95EA}" srcOrd="0" destOrd="0" presId="urn:microsoft.com/office/officeart/2011/layout/HexagonRadial"/>
    <dgm:cxn modelId="{E2F26A77-13C6-4294-BC09-01B739C6DD46}" type="presOf" srcId="{0E546D48-A694-47CA-AA51-27311BE75AD7}" destId="{EB536529-BB0C-4C52-A883-313D988C255C}" srcOrd="0" destOrd="0" presId="urn:microsoft.com/office/officeart/2011/layout/HexagonRadial"/>
    <dgm:cxn modelId="{F67C398A-DB1F-42A9-9AF9-7A9E52ADF3CF}" type="presOf" srcId="{0D46FCCC-F163-45D5-B0B1-B2040020643A}" destId="{D8207081-96C2-4186-B59B-791B5EADBA4F}" srcOrd="0" destOrd="0" presId="urn:microsoft.com/office/officeart/2011/layout/HexagonRadial"/>
    <dgm:cxn modelId="{6FF6303F-F301-4400-915B-2378730E3C40}" srcId="{AB51C832-1737-43B8-974A-95224DDC2700}" destId="{65834FAA-600C-4B99-99F7-838859ECCF0D}" srcOrd="3" destOrd="0" parTransId="{80999036-6CE4-4D45-B0A8-5F37C26D448E}" sibTransId="{3D16BAFE-32DF-487E-9214-2183FC75D36E}"/>
    <dgm:cxn modelId="{D0384000-DDAA-44D3-A287-F4C8E187F127}" type="presOf" srcId="{AB51C832-1737-43B8-974A-95224DDC2700}" destId="{35338782-EC39-4FCC-839B-A42A31AEE711}" srcOrd="0" destOrd="0" presId="urn:microsoft.com/office/officeart/2011/layout/HexagonRadial"/>
    <dgm:cxn modelId="{6277B3DE-9809-48A8-9513-881BAB5F9C90}" type="presOf" srcId="{F354856C-FF31-412F-BD2F-CFE4BB1F661E}" destId="{50B75234-D055-4C81-9034-BBE3DBE29794}" srcOrd="0" destOrd="0" presId="urn:microsoft.com/office/officeart/2011/layout/HexagonRadial"/>
    <dgm:cxn modelId="{9920C898-1063-4F91-B927-2352A37C5852}" srcId="{AB51C832-1737-43B8-974A-95224DDC2700}" destId="{7471C19C-8CFC-464E-9FE2-6CF4AB263116}" srcOrd="1" destOrd="0" parTransId="{48FBF3E1-6D94-4237-AA70-4B24B0A14A7A}" sibTransId="{F8B25FBE-96DC-408B-B7A3-C143770C546D}"/>
    <dgm:cxn modelId="{1C5338D1-FA03-4F14-B5DB-38665FFD5333}" srcId="{AB51C832-1737-43B8-974A-95224DDC2700}" destId="{F354856C-FF31-412F-BD2F-CFE4BB1F661E}" srcOrd="0" destOrd="0" parTransId="{E790FE4E-567E-4041-82E8-B0D63E4C7A10}" sibTransId="{83490EF8-FE99-4FF9-89E8-954F5B682F6B}"/>
    <dgm:cxn modelId="{F25869C2-B4E9-4D5D-B8FF-60F300C4C5A8}" type="presOf" srcId="{909C1F8E-FB41-4453-9182-D8934134E4C5}" destId="{3B894106-A8E1-4639-8B7D-DAA6FA3234B0}" srcOrd="0" destOrd="0" presId="urn:microsoft.com/office/officeart/2011/layout/HexagonRadial"/>
    <dgm:cxn modelId="{398C23AF-63E1-4DCE-84D0-AE5AB8215DEC}" srcId="{AB51C832-1737-43B8-974A-95224DDC2700}" destId="{909C1F8E-FB41-4453-9182-D8934134E4C5}" srcOrd="4" destOrd="0" parTransId="{85B27898-9DB5-4830-987E-3839AF8E832D}" sibTransId="{0BDD93FE-674B-40D4-94A4-9F7147522C47}"/>
    <dgm:cxn modelId="{47DC8755-F103-47F3-9E55-7557BFC8474B}" srcId="{0D46FCCC-F163-45D5-B0B1-B2040020643A}" destId="{AB51C832-1737-43B8-974A-95224DDC2700}" srcOrd="0" destOrd="0" parTransId="{7AADE2FF-CA9D-45C1-9AFC-6B45BD644556}" sibTransId="{25488B8C-E228-496E-A601-9EFDE387AAB8}"/>
    <dgm:cxn modelId="{952ECA07-B6B1-4359-A8C3-E993E5E7C383}" type="presParOf" srcId="{D8207081-96C2-4186-B59B-791B5EADBA4F}" destId="{35338782-EC39-4FCC-839B-A42A31AEE711}" srcOrd="0" destOrd="0" presId="urn:microsoft.com/office/officeart/2011/layout/HexagonRadial"/>
    <dgm:cxn modelId="{B03E1EC4-AAE5-4F2A-B00D-B280D4414C7C}" type="presParOf" srcId="{D8207081-96C2-4186-B59B-791B5EADBA4F}" destId="{A8C9F9F6-A7B0-4125-9F0A-3668D9B03D99}" srcOrd="1" destOrd="0" presId="urn:microsoft.com/office/officeart/2011/layout/HexagonRadial"/>
    <dgm:cxn modelId="{1FDF23DE-3AA6-47C2-8AB4-D6E438FBD7B0}" type="presParOf" srcId="{A8C9F9F6-A7B0-4125-9F0A-3668D9B03D99}" destId="{16620961-C995-457B-9825-01C6CA99D717}" srcOrd="0" destOrd="0" presId="urn:microsoft.com/office/officeart/2011/layout/HexagonRadial"/>
    <dgm:cxn modelId="{87F0C9DE-2570-4335-BF73-E38DC997C680}" type="presParOf" srcId="{D8207081-96C2-4186-B59B-791B5EADBA4F}" destId="{50B75234-D055-4C81-9034-BBE3DBE29794}" srcOrd="2" destOrd="0" presId="urn:microsoft.com/office/officeart/2011/layout/HexagonRadial"/>
    <dgm:cxn modelId="{ABB9DF38-2A75-4A37-96D3-40B3F67FA406}" type="presParOf" srcId="{D8207081-96C2-4186-B59B-791B5EADBA4F}" destId="{7DD1DD77-19EB-4987-A41A-C81A008EDCD2}" srcOrd="3" destOrd="0" presId="urn:microsoft.com/office/officeart/2011/layout/HexagonRadial"/>
    <dgm:cxn modelId="{53C8E29B-15B5-4BDE-B2A7-E7D19EE057BF}" type="presParOf" srcId="{7DD1DD77-19EB-4987-A41A-C81A008EDCD2}" destId="{C496C3AF-E2F1-4AD6-A3E0-DA09FF9AA490}" srcOrd="0" destOrd="0" presId="urn:microsoft.com/office/officeart/2011/layout/HexagonRadial"/>
    <dgm:cxn modelId="{0170FAD9-AB40-45FE-97C5-CAFAAF9A22C6}" type="presParOf" srcId="{D8207081-96C2-4186-B59B-791B5EADBA4F}" destId="{29858AA0-2E1C-4A83-938C-086D5EC3EE7A}" srcOrd="4" destOrd="0" presId="urn:microsoft.com/office/officeart/2011/layout/HexagonRadial"/>
    <dgm:cxn modelId="{5BCAEC21-488F-4E27-B7B6-332E3F9AA80D}" type="presParOf" srcId="{D8207081-96C2-4186-B59B-791B5EADBA4F}" destId="{3A55CADA-BB89-4FB1-B582-7E2F321AF2BD}" srcOrd="5" destOrd="0" presId="urn:microsoft.com/office/officeart/2011/layout/HexagonRadial"/>
    <dgm:cxn modelId="{1CAD641B-5E28-4B27-B423-78C41F218399}" type="presParOf" srcId="{3A55CADA-BB89-4FB1-B582-7E2F321AF2BD}" destId="{BEC23376-DA80-4F13-808F-1CAB2271748B}" srcOrd="0" destOrd="0" presId="urn:microsoft.com/office/officeart/2011/layout/HexagonRadial"/>
    <dgm:cxn modelId="{F86BB3D0-47A8-4BD5-B3A4-13E2AB5C5895}" type="presParOf" srcId="{D8207081-96C2-4186-B59B-791B5EADBA4F}" destId="{9CEB9B2B-DBAD-4D74-B205-037ED10EAB14}" srcOrd="6" destOrd="0" presId="urn:microsoft.com/office/officeart/2011/layout/HexagonRadial"/>
    <dgm:cxn modelId="{7F6AE893-1DBB-443F-AB5A-7B444A45E535}" type="presParOf" srcId="{D8207081-96C2-4186-B59B-791B5EADBA4F}" destId="{96F1DA5A-863D-4BB8-B314-42869DC97C65}" srcOrd="7" destOrd="0" presId="urn:microsoft.com/office/officeart/2011/layout/HexagonRadial"/>
    <dgm:cxn modelId="{25AAA185-4217-4281-A8F0-46076AF09074}" type="presParOf" srcId="{96F1DA5A-863D-4BB8-B314-42869DC97C65}" destId="{B566738D-D31F-4AA0-ADC1-E40A0F9BFE2C}" srcOrd="0" destOrd="0" presId="urn:microsoft.com/office/officeart/2011/layout/HexagonRadial"/>
    <dgm:cxn modelId="{58963307-7942-4068-9CD7-029235C69388}" type="presParOf" srcId="{D8207081-96C2-4186-B59B-791B5EADBA4F}" destId="{092FBE41-5E33-4D87-B24A-5B9084DB95EA}" srcOrd="8" destOrd="0" presId="urn:microsoft.com/office/officeart/2011/layout/HexagonRadial"/>
    <dgm:cxn modelId="{9E2A3788-1B83-4C34-9432-E4CE867D3F7E}" type="presParOf" srcId="{D8207081-96C2-4186-B59B-791B5EADBA4F}" destId="{738ADE79-5528-45E7-AFA7-DEF784059695}" srcOrd="9" destOrd="0" presId="urn:microsoft.com/office/officeart/2011/layout/HexagonRadial"/>
    <dgm:cxn modelId="{8508524D-B8C9-48CD-B89C-5994E8814D41}" type="presParOf" srcId="{738ADE79-5528-45E7-AFA7-DEF784059695}" destId="{2EE323AB-9D42-40A9-90D0-38FE1624BDD2}" srcOrd="0" destOrd="0" presId="urn:microsoft.com/office/officeart/2011/layout/HexagonRadial"/>
    <dgm:cxn modelId="{ED63F33D-E215-43A4-81E4-070B7D12706E}" type="presParOf" srcId="{D8207081-96C2-4186-B59B-791B5EADBA4F}" destId="{3B894106-A8E1-4639-8B7D-DAA6FA3234B0}" srcOrd="10" destOrd="0" presId="urn:microsoft.com/office/officeart/2011/layout/HexagonRadial"/>
    <dgm:cxn modelId="{890849FF-8635-4ABC-9E37-3E0983CC7D91}" type="presParOf" srcId="{D8207081-96C2-4186-B59B-791B5EADBA4F}" destId="{3ECB4128-F144-4434-8509-F76ADF6654B7}" srcOrd="11" destOrd="0" presId="urn:microsoft.com/office/officeart/2011/layout/HexagonRadial"/>
    <dgm:cxn modelId="{890FFECF-71E8-484F-A9CB-1F1E75C5F9BD}" type="presParOf" srcId="{3ECB4128-F144-4434-8509-F76ADF6654B7}" destId="{FBD97795-FCA1-4AEE-9755-713DC97C5ACD}" srcOrd="0" destOrd="0" presId="urn:microsoft.com/office/officeart/2011/layout/HexagonRadial"/>
    <dgm:cxn modelId="{C246D2C1-086E-499C-B823-40CD174BBFA5}" type="presParOf" srcId="{D8207081-96C2-4186-B59B-791B5EADBA4F}" destId="{EB536529-BB0C-4C52-A883-313D988C255C}" srcOrd="12" destOrd="0" presId="urn:microsoft.com/office/officeart/2011/layout/HexagonRadial"/>
  </dgm:cxnLst>
  <dgm:bg>
    <a:solidFill>
      <a:schemeClr val="bg1">
        <a:lumMod val="95000"/>
      </a:schemeClr>
    </a:solidFill>
  </dgm:bg>
  <dgm:whole>
    <a:ln>
      <a:solidFill>
        <a:schemeClr val="tx2"/>
      </a:solidFill>
    </a:ln>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238C891-BA8C-4D9C-B3D3-3069748BA8A4}" type="doc">
      <dgm:prSet loTypeId="urn:microsoft.com/office/officeart/2005/8/layout/radial5" loCatId="relationship" qsTypeId="urn:microsoft.com/office/officeart/2005/8/quickstyle/simple4" qsCatId="simple" csTypeId="urn:microsoft.com/office/officeart/2005/8/colors/colorful5" csCatId="colorful" phldr="1"/>
      <dgm:spPr/>
      <dgm:t>
        <a:bodyPr/>
        <a:lstStyle/>
        <a:p>
          <a:endParaRPr lang="en-US"/>
        </a:p>
      </dgm:t>
    </dgm:pt>
    <dgm:pt modelId="{8B3904EC-A77C-4C8A-A01D-D4FC06907524}">
      <dgm:prSet phldrT="[Text]">
        <dgm:style>
          <a:lnRef idx="1">
            <a:schemeClr val="accent1"/>
          </a:lnRef>
          <a:fillRef idx="2">
            <a:schemeClr val="accent1"/>
          </a:fillRef>
          <a:effectRef idx="1">
            <a:schemeClr val="accent1"/>
          </a:effectRef>
          <a:fontRef idx="minor">
            <a:schemeClr val="dk1"/>
          </a:fontRef>
        </dgm:style>
      </dgm:prSet>
      <dgm:spPr>
        <a:scene3d>
          <a:camera prst="orthographicFront"/>
          <a:lightRig rig="threePt" dir="t"/>
        </a:scene3d>
        <a:sp3d>
          <a:bevelT/>
        </a:sp3d>
      </dgm:spPr>
      <dgm:t>
        <a:bodyPr/>
        <a:lstStyle/>
        <a:p>
          <a:r>
            <a:rPr lang="en-US" dirty="0" smtClean="0"/>
            <a:t>Predictive Analysis</a:t>
          </a:r>
        </a:p>
        <a:p>
          <a:r>
            <a:rPr lang="en-US" dirty="0" smtClean="0"/>
            <a:t>Center of Excellence</a:t>
          </a:r>
          <a:endParaRPr lang="en-US" dirty="0"/>
        </a:p>
      </dgm:t>
    </dgm:pt>
    <dgm:pt modelId="{4FCC8759-D803-4420-AEEF-28D8529A5A5B}" type="parTrans" cxnId="{119CC8BE-BA38-4FAD-B4AC-41CC1F6C3EA8}">
      <dgm:prSet/>
      <dgm:spPr/>
      <dgm:t>
        <a:bodyPr/>
        <a:lstStyle/>
        <a:p>
          <a:endParaRPr lang="en-US">
            <a:solidFill>
              <a:schemeClr val="bg2">
                <a:lumMod val="65000"/>
                <a:lumOff val="35000"/>
              </a:schemeClr>
            </a:solidFill>
          </a:endParaRPr>
        </a:p>
      </dgm:t>
    </dgm:pt>
    <dgm:pt modelId="{DC6BAB50-F769-4EFF-88EF-9E79F10A4CD9}" type="sibTrans" cxnId="{119CC8BE-BA38-4FAD-B4AC-41CC1F6C3EA8}">
      <dgm:prSet/>
      <dgm:spPr/>
      <dgm:t>
        <a:bodyPr/>
        <a:lstStyle/>
        <a:p>
          <a:endParaRPr lang="en-US">
            <a:solidFill>
              <a:schemeClr val="bg2">
                <a:lumMod val="65000"/>
                <a:lumOff val="35000"/>
              </a:schemeClr>
            </a:solidFill>
          </a:endParaRPr>
        </a:p>
      </dgm:t>
    </dgm:pt>
    <dgm:pt modelId="{802D7B7E-A021-4079-870E-99A36E30FB8D}">
      <dgm:prSet phldrT="[Text]"/>
      <dgm:spPr>
        <a:solidFill>
          <a:schemeClr val="bg1">
            <a:lumMod val="75000"/>
          </a:schemeClr>
        </a:solidFill>
        <a:scene3d>
          <a:camera prst="orthographicFront"/>
          <a:lightRig rig="threePt" dir="t"/>
        </a:scene3d>
        <a:sp3d>
          <a:bevelT/>
        </a:sp3d>
      </dgm:spPr>
      <dgm:t>
        <a:bodyPr/>
        <a:lstStyle/>
        <a:p>
          <a:r>
            <a:rPr lang="en-US" smtClean="0"/>
            <a:t>Inform, Educate and Train</a:t>
          </a:r>
          <a:endParaRPr lang="en-US" dirty="0"/>
        </a:p>
      </dgm:t>
    </dgm:pt>
    <dgm:pt modelId="{A26250BC-C411-45EF-8B21-08C7711A8851}" type="parTrans" cxnId="{DA164F82-DC52-46CE-9459-B43D67596035}">
      <dgm:prSet/>
      <dgm:spPr>
        <a:scene3d>
          <a:camera prst="orthographicFront"/>
          <a:lightRig rig="threePt" dir="t"/>
        </a:scene3d>
        <a:sp3d>
          <a:bevelT/>
        </a:sp3d>
      </dgm:spPr>
      <dgm:t>
        <a:bodyPr/>
        <a:lstStyle/>
        <a:p>
          <a:endParaRPr lang="en-US" dirty="0">
            <a:solidFill>
              <a:schemeClr val="bg2">
                <a:lumMod val="65000"/>
                <a:lumOff val="35000"/>
              </a:schemeClr>
            </a:solidFill>
          </a:endParaRPr>
        </a:p>
      </dgm:t>
    </dgm:pt>
    <dgm:pt modelId="{0E538287-B595-4C3A-9702-E1D4B312156C}" type="sibTrans" cxnId="{DA164F82-DC52-46CE-9459-B43D67596035}">
      <dgm:prSet/>
      <dgm:spPr/>
      <dgm:t>
        <a:bodyPr/>
        <a:lstStyle/>
        <a:p>
          <a:endParaRPr lang="en-US">
            <a:solidFill>
              <a:schemeClr val="bg2">
                <a:lumMod val="65000"/>
                <a:lumOff val="35000"/>
              </a:schemeClr>
            </a:solidFill>
          </a:endParaRPr>
        </a:p>
      </dgm:t>
    </dgm:pt>
    <dgm:pt modelId="{706D2262-D9C3-4B0B-80B8-A6AE8E4FC4BC}">
      <dgm:prSet phldrT="[Text]"/>
      <dgm:spPr>
        <a:solidFill>
          <a:schemeClr val="bg1">
            <a:lumMod val="75000"/>
          </a:schemeClr>
        </a:solidFill>
        <a:scene3d>
          <a:camera prst="orthographicFront"/>
          <a:lightRig rig="threePt" dir="t"/>
        </a:scene3d>
        <a:sp3d>
          <a:bevelT/>
        </a:sp3d>
      </dgm:spPr>
      <dgm:t>
        <a:bodyPr/>
        <a:lstStyle/>
        <a:p>
          <a:r>
            <a:rPr lang="en-US" smtClean="0"/>
            <a:t>Develop Standards and Methodology</a:t>
          </a:r>
          <a:endParaRPr lang="en-US" dirty="0"/>
        </a:p>
      </dgm:t>
    </dgm:pt>
    <dgm:pt modelId="{F3340809-DAC1-4E98-BF00-E479E50C0EDB}" type="parTrans" cxnId="{88EACA5E-D1DD-4DE1-A64E-A1D6F8BF3638}">
      <dgm:prSet/>
      <dgm:spPr>
        <a:scene3d>
          <a:camera prst="orthographicFront"/>
          <a:lightRig rig="threePt" dir="t"/>
        </a:scene3d>
        <a:sp3d>
          <a:bevelT/>
        </a:sp3d>
      </dgm:spPr>
      <dgm:t>
        <a:bodyPr/>
        <a:lstStyle/>
        <a:p>
          <a:endParaRPr lang="en-US" dirty="0">
            <a:solidFill>
              <a:schemeClr val="bg2">
                <a:lumMod val="65000"/>
                <a:lumOff val="35000"/>
              </a:schemeClr>
            </a:solidFill>
          </a:endParaRPr>
        </a:p>
      </dgm:t>
    </dgm:pt>
    <dgm:pt modelId="{7E45104E-1462-4C2E-AC67-91F8ACFE311D}" type="sibTrans" cxnId="{88EACA5E-D1DD-4DE1-A64E-A1D6F8BF3638}">
      <dgm:prSet/>
      <dgm:spPr/>
      <dgm:t>
        <a:bodyPr/>
        <a:lstStyle/>
        <a:p>
          <a:endParaRPr lang="en-US">
            <a:solidFill>
              <a:schemeClr val="bg2">
                <a:lumMod val="65000"/>
                <a:lumOff val="35000"/>
              </a:schemeClr>
            </a:solidFill>
          </a:endParaRPr>
        </a:p>
      </dgm:t>
    </dgm:pt>
    <dgm:pt modelId="{43807E3F-FD99-4C51-9609-3681BD1ABF47}">
      <dgm:prSet phldrT="[Text]"/>
      <dgm:spPr>
        <a:solidFill>
          <a:schemeClr val="bg1">
            <a:lumMod val="75000"/>
          </a:schemeClr>
        </a:solidFill>
        <a:scene3d>
          <a:camera prst="orthographicFront"/>
          <a:lightRig rig="threePt" dir="t"/>
        </a:scene3d>
        <a:sp3d>
          <a:bevelT/>
        </a:sp3d>
      </dgm:spPr>
      <dgm:t>
        <a:bodyPr/>
        <a:lstStyle/>
        <a:p>
          <a:r>
            <a:rPr lang="en-US" dirty="0" smtClean="0"/>
            <a:t>High Performance Scalable </a:t>
          </a:r>
        </a:p>
        <a:p>
          <a:r>
            <a:rPr lang="en-US" dirty="0" smtClean="0"/>
            <a:t>Data Mining</a:t>
          </a:r>
          <a:endParaRPr lang="en-US" dirty="0"/>
        </a:p>
      </dgm:t>
    </dgm:pt>
    <dgm:pt modelId="{0D331A0E-F777-436E-9964-101A3E63D688}" type="parTrans" cxnId="{02BB4642-7F5B-465E-B3EA-7D253CB551B9}">
      <dgm:prSet/>
      <dgm:spPr>
        <a:scene3d>
          <a:camera prst="orthographicFront"/>
          <a:lightRig rig="threePt" dir="t"/>
        </a:scene3d>
        <a:sp3d>
          <a:bevelT/>
        </a:sp3d>
      </dgm:spPr>
      <dgm:t>
        <a:bodyPr/>
        <a:lstStyle/>
        <a:p>
          <a:endParaRPr lang="en-US" dirty="0">
            <a:solidFill>
              <a:schemeClr val="bg2">
                <a:lumMod val="65000"/>
                <a:lumOff val="35000"/>
              </a:schemeClr>
            </a:solidFill>
          </a:endParaRPr>
        </a:p>
      </dgm:t>
    </dgm:pt>
    <dgm:pt modelId="{EB0BB097-AF54-4A7D-8C96-BA6CBDCAEB09}" type="sibTrans" cxnId="{02BB4642-7F5B-465E-B3EA-7D253CB551B9}">
      <dgm:prSet/>
      <dgm:spPr/>
      <dgm:t>
        <a:bodyPr/>
        <a:lstStyle/>
        <a:p>
          <a:endParaRPr lang="en-US">
            <a:solidFill>
              <a:schemeClr val="bg2">
                <a:lumMod val="65000"/>
                <a:lumOff val="35000"/>
              </a:schemeClr>
            </a:solidFill>
          </a:endParaRPr>
        </a:p>
      </dgm:t>
    </dgm:pt>
    <dgm:pt modelId="{ACAB5AA3-84A6-4E1C-B733-9CB32086CA08}">
      <dgm:prSet phldrT="[Text]"/>
      <dgm:spPr>
        <a:solidFill>
          <a:schemeClr val="bg1">
            <a:lumMod val="75000"/>
          </a:schemeClr>
        </a:solidFill>
        <a:scene3d>
          <a:camera prst="orthographicFront"/>
          <a:lightRig rig="threePt" dir="t"/>
        </a:scene3d>
        <a:sp3d>
          <a:bevelT/>
        </a:sp3d>
      </dgm:spPr>
      <dgm:t>
        <a:bodyPr/>
        <a:lstStyle/>
        <a:p>
          <a:r>
            <a:rPr lang="en-US" smtClean="0"/>
            <a:t>Foster Research and Collaboration</a:t>
          </a:r>
          <a:endParaRPr lang="en-US" dirty="0"/>
        </a:p>
      </dgm:t>
    </dgm:pt>
    <dgm:pt modelId="{3A5A4B6B-27C8-4DA7-82DB-AF9A10ED28ED}" type="parTrans" cxnId="{3BA85426-F26F-460D-92D4-82822BCE4CF5}">
      <dgm:prSet/>
      <dgm:spPr>
        <a:scene3d>
          <a:camera prst="orthographicFront"/>
          <a:lightRig rig="threePt" dir="t"/>
        </a:scene3d>
        <a:sp3d>
          <a:bevelT/>
        </a:sp3d>
      </dgm:spPr>
      <dgm:t>
        <a:bodyPr/>
        <a:lstStyle/>
        <a:p>
          <a:endParaRPr lang="en-US" dirty="0">
            <a:solidFill>
              <a:schemeClr val="bg2">
                <a:lumMod val="65000"/>
                <a:lumOff val="35000"/>
              </a:schemeClr>
            </a:solidFill>
          </a:endParaRPr>
        </a:p>
      </dgm:t>
    </dgm:pt>
    <dgm:pt modelId="{C246E17D-3DBE-40C4-87D8-B4C49DD5839E}" type="sibTrans" cxnId="{3BA85426-F26F-460D-92D4-82822BCE4CF5}">
      <dgm:prSet/>
      <dgm:spPr/>
      <dgm:t>
        <a:bodyPr/>
        <a:lstStyle/>
        <a:p>
          <a:endParaRPr lang="en-US">
            <a:solidFill>
              <a:schemeClr val="bg2">
                <a:lumMod val="65000"/>
                <a:lumOff val="35000"/>
              </a:schemeClr>
            </a:solidFill>
          </a:endParaRPr>
        </a:p>
      </dgm:t>
    </dgm:pt>
    <dgm:pt modelId="{4A5B47E1-04CA-4F85-BF33-8282D4EB05B3}">
      <dgm:prSet phldrT="[Text]"/>
      <dgm:spPr>
        <a:scene3d>
          <a:camera prst="orthographicFront"/>
          <a:lightRig rig="threePt" dir="t"/>
        </a:scene3d>
        <a:sp3d>
          <a:bevelT/>
        </a:sp3d>
      </dgm:spPr>
      <dgm:t>
        <a:bodyPr/>
        <a:lstStyle/>
        <a:p>
          <a:r>
            <a:rPr lang="en-US" smtClean="0"/>
            <a:t>Data Mining Repository of Very Large Data Sets</a:t>
          </a:r>
          <a:endParaRPr lang="en-US" dirty="0"/>
        </a:p>
      </dgm:t>
    </dgm:pt>
    <dgm:pt modelId="{7B2D84BB-B1B2-4D87-90AB-81957A1CD666}" type="parTrans" cxnId="{D7213DE0-B1B5-491B-8FD9-DCD2E600039C}">
      <dgm:prSet/>
      <dgm:spPr>
        <a:scene3d>
          <a:camera prst="orthographicFront"/>
          <a:lightRig rig="threePt" dir="t"/>
        </a:scene3d>
        <a:sp3d>
          <a:bevelT/>
        </a:sp3d>
      </dgm:spPr>
      <dgm:t>
        <a:bodyPr/>
        <a:lstStyle/>
        <a:p>
          <a:endParaRPr lang="en-US" dirty="0">
            <a:solidFill>
              <a:schemeClr val="bg2">
                <a:lumMod val="65000"/>
                <a:lumOff val="35000"/>
              </a:schemeClr>
            </a:solidFill>
          </a:endParaRPr>
        </a:p>
      </dgm:t>
    </dgm:pt>
    <dgm:pt modelId="{D8D17887-F3BA-442C-BC07-7C617D028E5D}" type="sibTrans" cxnId="{D7213DE0-B1B5-491B-8FD9-DCD2E600039C}">
      <dgm:prSet/>
      <dgm:spPr/>
      <dgm:t>
        <a:bodyPr/>
        <a:lstStyle/>
        <a:p>
          <a:endParaRPr lang="en-US">
            <a:solidFill>
              <a:schemeClr val="bg2">
                <a:lumMod val="65000"/>
                <a:lumOff val="35000"/>
              </a:schemeClr>
            </a:solidFill>
          </a:endParaRPr>
        </a:p>
      </dgm:t>
    </dgm:pt>
    <dgm:pt modelId="{9836AA4B-78D6-4E34-A2A5-43FF3E4F44F8}">
      <dgm:prSet phldrT="[Text]"/>
      <dgm:spPr>
        <a:solidFill>
          <a:schemeClr val="bg1">
            <a:lumMod val="75000"/>
          </a:schemeClr>
        </a:solidFill>
        <a:scene3d>
          <a:camera prst="orthographicFront"/>
          <a:lightRig rig="threePt" dir="t"/>
        </a:scene3d>
        <a:sp3d>
          <a:bevelT/>
        </a:sp3d>
      </dgm:spPr>
      <dgm:t>
        <a:bodyPr/>
        <a:lstStyle/>
        <a:p>
          <a:r>
            <a:rPr lang="en-US" smtClean="0"/>
            <a:t>Provide Predictive Analytics Services</a:t>
          </a:r>
          <a:endParaRPr lang="en-US" dirty="0"/>
        </a:p>
      </dgm:t>
    </dgm:pt>
    <dgm:pt modelId="{F83A3546-DB70-4F5E-B6DA-56E41EAE78AD}" type="parTrans" cxnId="{93246A96-84F4-46CD-9671-9AC5C86C76CA}">
      <dgm:prSet/>
      <dgm:spPr>
        <a:scene3d>
          <a:camera prst="orthographicFront"/>
          <a:lightRig rig="threePt" dir="t"/>
        </a:scene3d>
        <a:sp3d>
          <a:bevelT/>
        </a:sp3d>
      </dgm:spPr>
      <dgm:t>
        <a:bodyPr/>
        <a:lstStyle/>
        <a:p>
          <a:endParaRPr lang="en-US" dirty="0">
            <a:solidFill>
              <a:schemeClr val="bg2">
                <a:lumMod val="65000"/>
                <a:lumOff val="35000"/>
              </a:schemeClr>
            </a:solidFill>
          </a:endParaRPr>
        </a:p>
      </dgm:t>
    </dgm:pt>
    <dgm:pt modelId="{83F29156-6142-4D94-B449-04B39B62F393}" type="sibTrans" cxnId="{93246A96-84F4-46CD-9671-9AC5C86C76CA}">
      <dgm:prSet/>
      <dgm:spPr/>
      <dgm:t>
        <a:bodyPr/>
        <a:lstStyle/>
        <a:p>
          <a:endParaRPr lang="en-US">
            <a:solidFill>
              <a:schemeClr val="bg2">
                <a:lumMod val="65000"/>
                <a:lumOff val="35000"/>
              </a:schemeClr>
            </a:solidFill>
          </a:endParaRPr>
        </a:p>
      </dgm:t>
    </dgm:pt>
    <dgm:pt modelId="{6125F045-4BF1-4FAD-BE9D-4C8CBC74FA73}">
      <dgm:prSet phldrT="[Text]"/>
      <dgm:spPr>
        <a:solidFill>
          <a:schemeClr val="bg1">
            <a:lumMod val="75000"/>
          </a:schemeClr>
        </a:solidFill>
        <a:scene3d>
          <a:camera prst="orthographicFront"/>
          <a:lightRig rig="threePt" dir="t"/>
        </a:scene3d>
        <a:sp3d>
          <a:bevelT/>
        </a:sp3d>
      </dgm:spPr>
      <dgm:t>
        <a:bodyPr/>
        <a:lstStyle/>
        <a:p>
          <a:r>
            <a:rPr lang="en-US" smtClean="0"/>
            <a:t>Bridge the Industry and Academia Gap </a:t>
          </a:r>
          <a:endParaRPr lang="en-US" dirty="0"/>
        </a:p>
      </dgm:t>
    </dgm:pt>
    <dgm:pt modelId="{801C3D49-2C1D-4D97-83A3-0B276ED6AC78}" type="parTrans" cxnId="{5044EE85-DC5A-4C74-BEBB-5FDF38B5EE50}">
      <dgm:prSet/>
      <dgm:spPr>
        <a:scene3d>
          <a:camera prst="orthographicFront"/>
          <a:lightRig rig="threePt" dir="t"/>
        </a:scene3d>
        <a:sp3d>
          <a:bevelT/>
        </a:sp3d>
      </dgm:spPr>
      <dgm:t>
        <a:bodyPr/>
        <a:lstStyle/>
        <a:p>
          <a:endParaRPr lang="en-IE" dirty="0">
            <a:solidFill>
              <a:schemeClr val="bg2">
                <a:lumMod val="65000"/>
                <a:lumOff val="35000"/>
              </a:schemeClr>
            </a:solidFill>
          </a:endParaRPr>
        </a:p>
      </dgm:t>
    </dgm:pt>
    <dgm:pt modelId="{51D46217-969B-4586-9257-937A39C41172}" type="sibTrans" cxnId="{5044EE85-DC5A-4C74-BEBB-5FDF38B5EE50}">
      <dgm:prSet/>
      <dgm:spPr/>
      <dgm:t>
        <a:bodyPr/>
        <a:lstStyle/>
        <a:p>
          <a:endParaRPr lang="en-IE">
            <a:solidFill>
              <a:schemeClr val="bg2">
                <a:lumMod val="65000"/>
                <a:lumOff val="35000"/>
              </a:schemeClr>
            </a:solidFill>
          </a:endParaRPr>
        </a:p>
      </dgm:t>
    </dgm:pt>
    <dgm:pt modelId="{3C02BEB9-6B16-4625-AC45-9DA2E2C32541}" type="pres">
      <dgm:prSet presAssocID="{E238C891-BA8C-4D9C-B3D3-3069748BA8A4}" presName="Name0" presStyleCnt="0">
        <dgm:presLayoutVars>
          <dgm:chMax val="1"/>
          <dgm:dir/>
          <dgm:animLvl val="ctr"/>
          <dgm:resizeHandles val="exact"/>
        </dgm:presLayoutVars>
      </dgm:prSet>
      <dgm:spPr/>
      <dgm:t>
        <a:bodyPr/>
        <a:lstStyle/>
        <a:p>
          <a:endParaRPr lang="en-US"/>
        </a:p>
      </dgm:t>
    </dgm:pt>
    <dgm:pt modelId="{CA776157-A0F2-4127-8714-F93B9BA03CFB}" type="pres">
      <dgm:prSet presAssocID="{8B3904EC-A77C-4C8A-A01D-D4FC06907524}" presName="centerShape" presStyleLbl="node0" presStyleIdx="0" presStyleCnt="1"/>
      <dgm:spPr/>
      <dgm:t>
        <a:bodyPr/>
        <a:lstStyle/>
        <a:p>
          <a:endParaRPr lang="en-US"/>
        </a:p>
      </dgm:t>
    </dgm:pt>
    <dgm:pt modelId="{5DC67A4C-2484-4F10-A3F4-AB81E7D8E123}" type="pres">
      <dgm:prSet presAssocID="{A26250BC-C411-45EF-8B21-08C7711A8851}" presName="parTrans" presStyleLbl="sibTrans2D1" presStyleIdx="0" presStyleCnt="7"/>
      <dgm:spPr/>
      <dgm:t>
        <a:bodyPr/>
        <a:lstStyle/>
        <a:p>
          <a:endParaRPr lang="en-US"/>
        </a:p>
      </dgm:t>
    </dgm:pt>
    <dgm:pt modelId="{F7148E94-C77E-48BB-A848-24EC5CAF6A06}" type="pres">
      <dgm:prSet presAssocID="{A26250BC-C411-45EF-8B21-08C7711A8851}" presName="connectorText" presStyleLbl="sibTrans2D1" presStyleIdx="0" presStyleCnt="7"/>
      <dgm:spPr/>
      <dgm:t>
        <a:bodyPr/>
        <a:lstStyle/>
        <a:p>
          <a:endParaRPr lang="en-US"/>
        </a:p>
      </dgm:t>
    </dgm:pt>
    <dgm:pt modelId="{7FDC0DF2-81C9-4853-9070-22D26F4EA35D}" type="pres">
      <dgm:prSet presAssocID="{802D7B7E-A021-4079-870E-99A36E30FB8D}" presName="node" presStyleLbl="node1" presStyleIdx="0" presStyleCnt="7">
        <dgm:presLayoutVars>
          <dgm:bulletEnabled val="1"/>
        </dgm:presLayoutVars>
      </dgm:prSet>
      <dgm:spPr/>
      <dgm:t>
        <a:bodyPr/>
        <a:lstStyle/>
        <a:p>
          <a:endParaRPr lang="en-US"/>
        </a:p>
      </dgm:t>
    </dgm:pt>
    <dgm:pt modelId="{B45B1741-8346-4737-A611-AC1929F2E33B}" type="pres">
      <dgm:prSet presAssocID="{F3340809-DAC1-4E98-BF00-E479E50C0EDB}" presName="parTrans" presStyleLbl="sibTrans2D1" presStyleIdx="1" presStyleCnt="7"/>
      <dgm:spPr/>
      <dgm:t>
        <a:bodyPr/>
        <a:lstStyle/>
        <a:p>
          <a:endParaRPr lang="en-US"/>
        </a:p>
      </dgm:t>
    </dgm:pt>
    <dgm:pt modelId="{D6F7041F-DCCC-4276-A88A-7DE105A5CBFE}" type="pres">
      <dgm:prSet presAssocID="{F3340809-DAC1-4E98-BF00-E479E50C0EDB}" presName="connectorText" presStyleLbl="sibTrans2D1" presStyleIdx="1" presStyleCnt="7"/>
      <dgm:spPr/>
      <dgm:t>
        <a:bodyPr/>
        <a:lstStyle/>
        <a:p>
          <a:endParaRPr lang="en-US"/>
        </a:p>
      </dgm:t>
    </dgm:pt>
    <dgm:pt modelId="{83720531-8DAD-4E31-B78C-8EB2A7E8A2F6}" type="pres">
      <dgm:prSet presAssocID="{706D2262-D9C3-4B0B-80B8-A6AE8E4FC4BC}" presName="node" presStyleLbl="node1" presStyleIdx="1" presStyleCnt="7">
        <dgm:presLayoutVars>
          <dgm:bulletEnabled val="1"/>
        </dgm:presLayoutVars>
      </dgm:prSet>
      <dgm:spPr/>
      <dgm:t>
        <a:bodyPr/>
        <a:lstStyle/>
        <a:p>
          <a:endParaRPr lang="en-US"/>
        </a:p>
      </dgm:t>
    </dgm:pt>
    <dgm:pt modelId="{B7F8F278-1EEC-4C44-9265-451BF1A9A381}" type="pres">
      <dgm:prSet presAssocID="{0D331A0E-F777-436E-9964-101A3E63D688}" presName="parTrans" presStyleLbl="sibTrans2D1" presStyleIdx="2" presStyleCnt="7"/>
      <dgm:spPr/>
      <dgm:t>
        <a:bodyPr/>
        <a:lstStyle/>
        <a:p>
          <a:endParaRPr lang="en-US"/>
        </a:p>
      </dgm:t>
    </dgm:pt>
    <dgm:pt modelId="{1F713899-8ACA-4048-92D2-A899D658A1C4}" type="pres">
      <dgm:prSet presAssocID="{0D331A0E-F777-436E-9964-101A3E63D688}" presName="connectorText" presStyleLbl="sibTrans2D1" presStyleIdx="2" presStyleCnt="7"/>
      <dgm:spPr/>
      <dgm:t>
        <a:bodyPr/>
        <a:lstStyle/>
        <a:p>
          <a:endParaRPr lang="en-US"/>
        </a:p>
      </dgm:t>
    </dgm:pt>
    <dgm:pt modelId="{B4E7ADD4-FFF3-47C9-99ED-50C5F56A4C45}" type="pres">
      <dgm:prSet presAssocID="{43807E3F-FD99-4C51-9609-3681BD1ABF47}" presName="node" presStyleLbl="node1" presStyleIdx="2" presStyleCnt="7">
        <dgm:presLayoutVars>
          <dgm:bulletEnabled val="1"/>
        </dgm:presLayoutVars>
      </dgm:prSet>
      <dgm:spPr/>
      <dgm:t>
        <a:bodyPr/>
        <a:lstStyle/>
        <a:p>
          <a:endParaRPr lang="en-US"/>
        </a:p>
      </dgm:t>
    </dgm:pt>
    <dgm:pt modelId="{E89203AD-BECF-4F9A-AE4A-328F8EDCA3EE}" type="pres">
      <dgm:prSet presAssocID="{3A5A4B6B-27C8-4DA7-82DB-AF9A10ED28ED}" presName="parTrans" presStyleLbl="sibTrans2D1" presStyleIdx="3" presStyleCnt="7"/>
      <dgm:spPr/>
      <dgm:t>
        <a:bodyPr/>
        <a:lstStyle/>
        <a:p>
          <a:endParaRPr lang="en-US"/>
        </a:p>
      </dgm:t>
    </dgm:pt>
    <dgm:pt modelId="{6DA3763F-6DAE-4A17-A95B-5F9F79B0894A}" type="pres">
      <dgm:prSet presAssocID="{3A5A4B6B-27C8-4DA7-82DB-AF9A10ED28ED}" presName="connectorText" presStyleLbl="sibTrans2D1" presStyleIdx="3" presStyleCnt="7"/>
      <dgm:spPr/>
      <dgm:t>
        <a:bodyPr/>
        <a:lstStyle/>
        <a:p>
          <a:endParaRPr lang="en-US"/>
        </a:p>
      </dgm:t>
    </dgm:pt>
    <dgm:pt modelId="{85AA4302-5461-4FF1-BA3C-4D950DEEBC5E}" type="pres">
      <dgm:prSet presAssocID="{ACAB5AA3-84A6-4E1C-B733-9CB32086CA08}" presName="node" presStyleLbl="node1" presStyleIdx="3" presStyleCnt="7" custRadScaleRad="100101" custRadScaleInc="108">
        <dgm:presLayoutVars>
          <dgm:bulletEnabled val="1"/>
        </dgm:presLayoutVars>
      </dgm:prSet>
      <dgm:spPr/>
      <dgm:t>
        <a:bodyPr/>
        <a:lstStyle/>
        <a:p>
          <a:endParaRPr lang="en-US"/>
        </a:p>
      </dgm:t>
    </dgm:pt>
    <dgm:pt modelId="{02CBFBEA-E9B9-4A39-9CFA-300027711820}" type="pres">
      <dgm:prSet presAssocID="{7B2D84BB-B1B2-4D87-90AB-81957A1CD666}" presName="parTrans" presStyleLbl="sibTrans2D1" presStyleIdx="4" presStyleCnt="7"/>
      <dgm:spPr/>
      <dgm:t>
        <a:bodyPr/>
        <a:lstStyle/>
        <a:p>
          <a:endParaRPr lang="en-US"/>
        </a:p>
      </dgm:t>
    </dgm:pt>
    <dgm:pt modelId="{C5D84C38-49B7-4FB0-9AA8-BF1C7D495305}" type="pres">
      <dgm:prSet presAssocID="{7B2D84BB-B1B2-4D87-90AB-81957A1CD666}" presName="connectorText" presStyleLbl="sibTrans2D1" presStyleIdx="4" presStyleCnt="7"/>
      <dgm:spPr/>
      <dgm:t>
        <a:bodyPr/>
        <a:lstStyle/>
        <a:p>
          <a:endParaRPr lang="en-US"/>
        </a:p>
      </dgm:t>
    </dgm:pt>
    <dgm:pt modelId="{BC752919-C76B-44D2-BE60-45419D6F613A}" type="pres">
      <dgm:prSet presAssocID="{4A5B47E1-04CA-4F85-BF33-8282D4EB05B3}" presName="node" presStyleLbl="node1" presStyleIdx="4" presStyleCnt="7">
        <dgm:presLayoutVars>
          <dgm:bulletEnabled val="1"/>
        </dgm:presLayoutVars>
      </dgm:prSet>
      <dgm:spPr/>
      <dgm:t>
        <a:bodyPr/>
        <a:lstStyle/>
        <a:p>
          <a:endParaRPr lang="en-US"/>
        </a:p>
      </dgm:t>
    </dgm:pt>
    <dgm:pt modelId="{6ABC5950-D93F-4B62-81E0-00B3F45438A5}" type="pres">
      <dgm:prSet presAssocID="{F83A3546-DB70-4F5E-B6DA-56E41EAE78AD}" presName="parTrans" presStyleLbl="sibTrans2D1" presStyleIdx="5" presStyleCnt="7"/>
      <dgm:spPr/>
      <dgm:t>
        <a:bodyPr/>
        <a:lstStyle/>
        <a:p>
          <a:endParaRPr lang="en-US"/>
        </a:p>
      </dgm:t>
    </dgm:pt>
    <dgm:pt modelId="{25C462F6-E42B-44F8-816F-452E1F7D764F}" type="pres">
      <dgm:prSet presAssocID="{F83A3546-DB70-4F5E-B6DA-56E41EAE78AD}" presName="connectorText" presStyleLbl="sibTrans2D1" presStyleIdx="5" presStyleCnt="7"/>
      <dgm:spPr/>
      <dgm:t>
        <a:bodyPr/>
        <a:lstStyle/>
        <a:p>
          <a:endParaRPr lang="en-US"/>
        </a:p>
      </dgm:t>
    </dgm:pt>
    <dgm:pt modelId="{124245A3-B4D5-4B8F-9797-7EDF941C8D33}" type="pres">
      <dgm:prSet presAssocID="{9836AA4B-78D6-4E34-A2A5-43FF3E4F44F8}" presName="node" presStyleLbl="node1" presStyleIdx="5" presStyleCnt="7">
        <dgm:presLayoutVars>
          <dgm:bulletEnabled val="1"/>
        </dgm:presLayoutVars>
      </dgm:prSet>
      <dgm:spPr/>
      <dgm:t>
        <a:bodyPr/>
        <a:lstStyle/>
        <a:p>
          <a:endParaRPr lang="en-US"/>
        </a:p>
      </dgm:t>
    </dgm:pt>
    <dgm:pt modelId="{B832FDE0-BB72-42A9-8F9B-FC7670601C9E}" type="pres">
      <dgm:prSet presAssocID="{801C3D49-2C1D-4D97-83A3-0B276ED6AC78}" presName="parTrans" presStyleLbl="sibTrans2D1" presStyleIdx="6" presStyleCnt="7"/>
      <dgm:spPr/>
      <dgm:t>
        <a:bodyPr/>
        <a:lstStyle/>
        <a:p>
          <a:endParaRPr lang="en-IE"/>
        </a:p>
      </dgm:t>
    </dgm:pt>
    <dgm:pt modelId="{7859B055-7E5B-4FCC-9F82-FBC006BCFCA6}" type="pres">
      <dgm:prSet presAssocID="{801C3D49-2C1D-4D97-83A3-0B276ED6AC78}" presName="connectorText" presStyleLbl="sibTrans2D1" presStyleIdx="6" presStyleCnt="7"/>
      <dgm:spPr/>
      <dgm:t>
        <a:bodyPr/>
        <a:lstStyle/>
        <a:p>
          <a:endParaRPr lang="en-IE"/>
        </a:p>
      </dgm:t>
    </dgm:pt>
    <dgm:pt modelId="{62C3C603-7F53-44D2-9E88-2341165C4F39}" type="pres">
      <dgm:prSet presAssocID="{6125F045-4BF1-4FAD-BE9D-4C8CBC74FA73}" presName="node" presStyleLbl="node1" presStyleIdx="6" presStyleCnt="7">
        <dgm:presLayoutVars>
          <dgm:bulletEnabled val="1"/>
        </dgm:presLayoutVars>
      </dgm:prSet>
      <dgm:spPr/>
      <dgm:t>
        <a:bodyPr/>
        <a:lstStyle/>
        <a:p>
          <a:endParaRPr lang="en-IE"/>
        </a:p>
      </dgm:t>
    </dgm:pt>
  </dgm:ptLst>
  <dgm:cxnLst>
    <dgm:cxn modelId="{1B6EB914-F241-40CF-819A-C3F00CDD6C6C}" type="presOf" srcId="{E238C891-BA8C-4D9C-B3D3-3069748BA8A4}" destId="{3C02BEB9-6B16-4625-AC45-9DA2E2C32541}" srcOrd="0" destOrd="0" presId="urn:microsoft.com/office/officeart/2005/8/layout/radial5"/>
    <dgm:cxn modelId="{5098D368-9246-40B5-A30A-0B64D1137898}" type="presOf" srcId="{A26250BC-C411-45EF-8B21-08C7711A8851}" destId="{5DC67A4C-2484-4F10-A3F4-AB81E7D8E123}" srcOrd="0" destOrd="0" presId="urn:microsoft.com/office/officeart/2005/8/layout/radial5"/>
    <dgm:cxn modelId="{51A65E8B-3955-4F38-9E8A-AC81C475B17A}" type="presOf" srcId="{3A5A4B6B-27C8-4DA7-82DB-AF9A10ED28ED}" destId="{6DA3763F-6DAE-4A17-A95B-5F9F79B0894A}" srcOrd="1" destOrd="0" presId="urn:microsoft.com/office/officeart/2005/8/layout/radial5"/>
    <dgm:cxn modelId="{01BE31B7-1BBE-4D55-8571-474A5ECC15B0}" type="presOf" srcId="{F3340809-DAC1-4E98-BF00-E479E50C0EDB}" destId="{D6F7041F-DCCC-4276-A88A-7DE105A5CBFE}" srcOrd="1" destOrd="0" presId="urn:microsoft.com/office/officeart/2005/8/layout/radial5"/>
    <dgm:cxn modelId="{B776EE23-E1B7-47AA-BD29-4E522F85017A}" type="presOf" srcId="{6125F045-4BF1-4FAD-BE9D-4C8CBC74FA73}" destId="{62C3C603-7F53-44D2-9E88-2341165C4F39}" srcOrd="0" destOrd="0" presId="urn:microsoft.com/office/officeart/2005/8/layout/radial5"/>
    <dgm:cxn modelId="{D7213DE0-B1B5-491B-8FD9-DCD2E600039C}" srcId="{8B3904EC-A77C-4C8A-A01D-D4FC06907524}" destId="{4A5B47E1-04CA-4F85-BF33-8282D4EB05B3}" srcOrd="4" destOrd="0" parTransId="{7B2D84BB-B1B2-4D87-90AB-81957A1CD666}" sibTransId="{D8D17887-F3BA-442C-BC07-7C617D028E5D}"/>
    <dgm:cxn modelId="{1DE64EB2-EBDF-42D5-9D0D-2AE149AB9624}" type="presOf" srcId="{9836AA4B-78D6-4E34-A2A5-43FF3E4F44F8}" destId="{124245A3-B4D5-4B8F-9797-7EDF941C8D33}" srcOrd="0" destOrd="0" presId="urn:microsoft.com/office/officeart/2005/8/layout/radial5"/>
    <dgm:cxn modelId="{5044EE85-DC5A-4C74-BEBB-5FDF38B5EE50}" srcId="{8B3904EC-A77C-4C8A-A01D-D4FC06907524}" destId="{6125F045-4BF1-4FAD-BE9D-4C8CBC74FA73}" srcOrd="6" destOrd="0" parTransId="{801C3D49-2C1D-4D97-83A3-0B276ED6AC78}" sibTransId="{51D46217-969B-4586-9257-937A39C41172}"/>
    <dgm:cxn modelId="{0440D24E-73DE-4028-9EE5-51E6E594DE08}" type="presOf" srcId="{F3340809-DAC1-4E98-BF00-E479E50C0EDB}" destId="{B45B1741-8346-4737-A611-AC1929F2E33B}" srcOrd="0" destOrd="0" presId="urn:microsoft.com/office/officeart/2005/8/layout/radial5"/>
    <dgm:cxn modelId="{119CC8BE-BA38-4FAD-B4AC-41CC1F6C3EA8}" srcId="{E238C891-BA8C-4D9C-B3D3-3069748BA8A4}" destId="{8B3904EC-A77C-4C8A-A01D-D4FC06907524}" srcOrd="0" destOrd="0" parTransId="{4FCC8759-D803-4420-AEEF-28D8529A5A5B}" sibTransId="{DC6BAB50-F769-4EFF-88EF-9E79F10A4CD9}"/>
    <dgm:cxn modelId="{93D2B9EB-6251-471E-9CAD-671BFC7AD041}" type="presOf" srcId="{0D331A0E-F777-436E-9964-101A3E63D688}" destId="{1F713899-8ACA-4048-92D2-A899D658A1C4}" srcOrd="1" destOrd="0" presId="urn:microsoft.com/office/officeart/2005/8/layout/radial5"/>
    <dgm:cxn modelId="{E4A04A22-64E9-4955-8218-62B02B613D92}" type="presOf" srcId="{3A5A4B6B-27C8-4DA7-82DB-AF9A10ED28ED}" destId="{E89203AD-BECF-4F9A-AE4A-328F8EDCA3EE}" srcOrd="0" destOrd="0" presId="urn:microsoft.com/office/officeart/2005/8/layout/radial5"/>
    <dgm:cxn modelId="{C9E23685-E9C0-4894-BB38-7A1C3110DCAA}" type="presOf" srcId="{F83A3546-DB70-4F5E-B6DA-56E41EAE78AD}" destId="{25C462F6-E42B-44F8-816F-452E1F7D764F}" srcOrd="1" destOrd="0" presId="urn:microsoft.com/office/officeart/2005/8/layout/radial5"/>
    <dgm:cxn modelId="{4C99B5E0-F109-44A1-A6CE-16A68936EFC2}" type="presOf" srcId="{801C3D49-2C1D-4D97-83A3-0B276ED6AC78}" destId="{B832FDE0-BB72-42A9-8F9B-FC7670601C9E}" srcOrd="0" destOrd="0" presId="urn:microsoft.com/office/officeart/2005/8/layout/radial5"/>
    <dgm:cxn modelId="{009D7A3F-764B-4E5C-8207-82861D2ED275}" type="presOf" srcId="{8B3904EC-A77C-4C8A-A01D-D4FC06907524}" destId="{CA776157-A0F2-4127-8714-F93B9BA03CFB}" srcOrd="0" destOrd="0" presId="urn:microsoft.com/office/officeart/2005/8/layout/radial5"/>
    <dgm:cxn modelId="{1DC4E345-1454-4172-8F6D-FD67992AEF20}" type="presOf" srcId="{801C3D49-2C1D-4D97-83A3-0B276ED6AC78}" destId="{7859B055-7E5B-4FCC-9F82-FBC006BCFCA6}" srcOrd="1" destOrd="0" presId="urn:microsoft.com/office/officeart/2005/8/layout/radial5"/>
    <dgm:cxn modelId="{3385D78B-77E7-48FA-8490-FA88DEBDE6D3}" type="presOf" srcId="{802D7B7E-A021-4079-870E-99A36E30FB8D}" destId="{7FDC0DF2-81C9-4853-9070-22D26F4EA35D}" srcOrd="0" destOrd="0" presId="urn:microsoft.com/office/officeart/2005/8/layout/radial5"/>
    <dgm:cxn modelId="{5688C50B-95FF-483B-8FE6-CFD1231A1F85}" type="presOf" srcId="{4A5B47E1-04CA-4F85-BF33-8282D4EB05B3}" destId="{BC752919-C76B-44D2-BE60-45419D6F613A}" srcOrd="0" destOrd="0" presId="urn:microsoft.com/office/officeart/2005/8/layout/radial5"/>
    <dgm:cxn modelId="{63C2542B-FAE8-4EA9-9473-AF7E8EA93143}" type="presOf" srcId="{A26250BC-C411-45EF-8B21-08C7711A8851}" destId="{F7148E94-C77E-48BB-A848-24EC5CAF6A06}" srcOrd="1" destOrd="0" presId="urn:microsoft.com/office/officeart/2005/8/layout/radial5"/>
    <dgm:cxn modelId="{335D3A3B-F742-498B-BD4B-29782B642369}" type="presOf" srcId="{43807E3F-FD99-4C51-9609-3681BD1ABF47}" destId="{B4E7ADD4-FFF3-47C9-99ED-50C5F56A4C45}" srcOrd="0" destOrd="0" presId="urn:microsoft.com/office/officeart/2005/8/layout/radial5"/>
    <dgm:cxn modelId="{039F5A40-89EF-4316-97BA-C231160FE9D0}" type="presOf" srcId="{706D2262-D9C3-4B0B-80B8-A6AE8E4FC4BC}" destId="{83720531-8DAD-4E31-B78C-8EB2A7E8A2F6}" srcOrd="0" destOrd="0" presId="urn:microsoft.com/office/officeart/2005/8/layout/radial5"/>
    <dgm:cxn modelId="{A9C76AD3-392A-46D5-8449-8014571ADD44}" type="presOf" srcId="{7B2D84BB-B1B2-4D87-90AB-81957A1CD666}" destId="{C5D84C38-49B7-4FB0-9AA8-BF1C7D495305}" srcOrd="1" destOrd="0" presId="urn:microsoft.com/office/officeart/2005/8/layout/radial5"/>
    <dgm:cxn modelId="{88EACA5E-D1DD-4DE1-A64E-A1D6F8BF3638}" srcId="{8B3904EC-A77C-4C8A-A01D-D4FC06907524}" destId="{706D2262-D9C3-4B0B-80B8-A6AE8E4FC4BC}" srcOrd="1" destOrd="0" parTransId="{F3340809-DAC1-4E98-BF00-E479E50C0EDB}" sibTransId="{7E45104E-1462-4C2E-AC67-91F8ACFE311D}"/>
    <dgm:cxn modelId="{1F6DBB23-37AB-4881-9CB6-FA2F1ED382C2}" type="presOf" srcId="{F83A3546-DB70-4F5E-B6DA-56E41EAE78AD}" destId="{6ABC5950-D93F-4B62-81E0-00B3F45438A5}" srcOrd="0" destOrd="0" presId="urn:microsoft.com/office/officeart/2005/8/layout/radial5"/>
    <dgm:cxn modelId="{DA164F82-DC52-46CE-9459-B43D67596035}" srcId="{8B3904EC-A77C-4C8A-A01D-D4FC06907524}" destId="{802D7B7E-A021-4079-870E-99A36E30FB8D}" srcOrd="0" destOrd="0" parTransId="{A26250BC-C411-45EF-8B21-08C7711A8851}" sibTransId="{0E538287-B595-4C3A-9702-E1D4B312156C}"/>
    <dgm:cxn modelId="{8287505F-2006-446D-961E-AABFB1325F3B}" type="presOf" srcId="{ACAB5AA3-84A6-4E1C-B733-9CB32086CA08}" destId="{85AA4302-5461-4FF1-BA3C-4D950DEEBC5E}" srcOrd="0" destOrd="0" presId="urn:microsoft.com/office/officeart/2005/8/layout/radial5"/>
    <dgm:cxn modelId="{3BA85426-F26F-460D-92D4-82822BCE4CF5}" srcId="{8B3904EC-A77C-4C8A-A01D-D4FC06907524}" destId="{ACAB5AA3-84A6-4E1C-B733-9CB32086CA08}" srcOrd="3" destOrd="0" parTransId="{3A5A4B6B-27C8-4DA7-82DB-AF9A10ED28ED}" sibTransId="{C246E17D-3DBE-40C4-87D8-B4C49DD5839E}"/>
    <dgm:cxn modelId="{0C4F81F4-5A12-4D3C-92F8-BA66E5685C5E}" type="presOf" srcId="{0D331A0E-F777-436E-9964-101A3E63D688}" destId="{B7F8F278-1EEC-4C44-9265-451BF1A9A381}" srcOrd="0" destOrd="0" presId="urn:microsoft.com/office/officeart/2005/8/layout/radial5"/>
    <dgm:cxn modelId="{6CC0D215-46A0-456F-9BF5-53A7206CFF24}" type="presOf" srcId="{7B2D84BB-B1B2-4D87-90AB-81957A1CD666}" destId="{02CBFBEA-E9B9-4A39-9CFA-300027711820}" srcOrd="0" destOrd="0" presId="urn:microsoft.com/office/officeart/2005/8/layout/radial5"/>
    <dgm:cxn modelId="{02BB4642-7F5B-465E-B3EA-7D253CB551B9}" srcId="{8B3904EC-A77C-4C8A-A01D-D4FC06907524}" destId="{43807E3F-FD99-4C51-9609-3681BD1ABF47}" srcOrd="2" destOrd="0" parTransId="{0D331A0E-F777-436E-9964-101A3E63D688}" sibTransId="{EB0BB097-AF54-4A7D-8C96-BA6CBDCAEB09}"/>
    <dgm:cxn modelId="{93246A96-84F4-46CD-9671-9AC5C86C76CA}" srcId="{8B3904EC-A77C-4C8A-A01D-D4FC06907524}" destId="{9836AA4B-78D6-4E34-A2A5-43FF3E4F44F8}" srcOrd="5" destOrd="0" parTransId="{F83A3546-DB70-4F5E-B6DA-56E41EAE78AD}" sibTransId="{83F29156-6142-4D94-B449-04B39B62F393}"/>
    <dgm:cxn modelId="{004A32B2-6723-4012-8911-ABCC1B529D17}" type="presParOf" srcId="{3C02BEB9-6B16-4625-AC45-9DA2E2C32541}" destId="{CA776157-A0F2-4127-8714-F93B9BA03CFB}" srcOrd="0" destOrd="0" presId="urn:microsoft.com/office/officeart/2005/8/layout/radial5"/>
    <dgm:cxn modelId="{9A207D3A-B9B6-414A-B9F0-CFDD0D9B2D05}" type="presParOf" srcId="{3C02BEB9-6B16-4625-AC45-9DA2E2C32541}" destId="{5DC67A4C-2484-4F10-A3F4-AB81E7D8E123}" srcOrd="1" destOrd="0" presId="urn:microsoft.com/office/officeart/2005/8/layout/radial5"/>
    <dgm:cxn modelId="{07FF92FF-5E07-4AC2-8566-3EBB9572CB27}" type="presParOf" srcId="{5DC67A4C-2484-4F10-A3F4-AB81E7D8E123}" destId="{F7148E94-C77E-48BB-A848-24EC5CAF6A06}" srcOrd="0" destOrd="0" presId="urn:microsoft.com/office/officeart/2005/8/layout/radial5"/>
    <dgm:cxn modelId="{6A282009-9D27-4137-83CC-F3FCCB1351EF}" type="presParOf" srcId="{3C02BEB9-6B16-4625-AC45-9DA2E2C32541}" destId="{7FDC0DF2-81C9-4853-9070-22D26F4EA35D}" srcOrd="2" destOrd="0" presId="urn:microsoft.com/office/officeart/2005/8/layout/radial5"/>
    <dgm:cxn modelId="{E54F6343-47C3-4C77-9454-5B2059387708}" type="presParOf" srcId="{3C02BEB9-6B16-4625-AC45-9DA2E2C32541}" destId="{B45B1741-8346-4737-A611-AC1929F2E33B}" srcOrd="3" destOrd="0" presId="urn:microsoft.com/office/officeart/2005/8/layout/radial5"/>
    <dgm:cxn modelId="{A94426EC-7D60-41FF-AA35-14AC11C1F891}" type="presParOf" srcId="{B45B1741-8346-4737-A611-AC1929F2E33B}" destId="{D6F7041F-DCCC-4276-A88A-7DE105A5CBFE}" srcOrd="0" destOrd="0" presId="urn:microsoft.com/office/officeart/2005/8/layout/radial5"/>
    <dgm:cxn modelId="{3F6C2313-8072-4342-B4B0-4A108B2228F1}" type="presParOf" srcId="{3C02BEB9-6B16-4625-AC45-9DA2E2C32541}" destId="{83720531-8DAD-4E31-B78C-8EB2A7E8A2F6}" srcOrd="4" destOrd="0" presId="urn:microsoft.com/office/officeart/2005/8/layout/radial5"/>
    <dgm:cxn modelId="{91BBA81E-4269-40EF-AE75-9D536226455C}" type="presParOf" srcId="{3C02BEB9-6B16-4625-AC45-9DA2E2C32541}" destId="{B7F8F278-1EEC-4C44-9265-451BF1A9A381}" srcOrd="5" destOrd="0" presId="urn:microsoft.com/office/officeart/2005/8/layout/radial5"/>
    <dgm:cxn modelId="{E22A15ED-9C58-4194-998C-21016CE9B861}" type="presParOf" srcId="{B7F8F278-1EEC-4C44-9265-451BF1A9A381}" destId="{1F713899-8ACA-4048-92D2-A899D658A1C4}" srcOrd="0" destOrd="0" presId="urn:microsoft.com/office/officeart/2005/8/layout/radial5"/>
    <dgm:cxn modelId="{4287135A-AD2C-40A3-B810-95A2188D05F4}" type="presParOf" srcId="{3C02BEB9-6B16-4625-AC45-9DA2E2C32541}" destId="{B4E7ADD4-FFF3-47C9-99ED-50C5F56A4C45}" srcOrd="6" destOrd="0" presId="urn:microsoft.com/office/officeart/2005/8/layout/radial5"/>
    <dgm:cxn modelId="{04950FB9-93B7-4621-8234-5283CCC5AA7A}" type="presParOf" srcId="{3C02BEB9-6B16-4625-AC45-9DA2E2C32541}" destId="{E89203AD-BECF-4F9A-AE4A-328F8EDCA3EE}" srcOrd="7" destOrd="0" presId="urn:microsoft.com/office/officeart/2005/8/layout/radial5"/>
    <dgm:cxn modelId="{E8ED908B-E7E3-46F7-A5F1-5C694F25F05E}" type="presParOf" srcId="{E89203AD-BECF-4F9A-AE4A-328F8EDCA3EE}" destId="{6DA3763F-6DAE-4A17-A95B-5F9F79B0894A}" srcOrd="0" destOrd="0" presId="urn:microsoft.com/office/officeart/2005/8/layout/radial5"/>
    <dgm:cxn modelId="{44798404-C085-4634-B07C-03BF9EE14F1F}" type="presParOf" srcId="{3C02BEB9-6B16-4625-AC45-9DA2E2C32541}" destId="{85AA4302-5461-4FF1-BA3C-4D950DEEBC5E}" srcOrd="8" destOrd="0" presId="urn:microsoft.com/office/officeart/2005/8/layout/radial5"/>
    <dgm:cxn modelId="{F03D17D9-6C4A-45D7-BE50-E54553413EEC}" type="presParOf" srcId="{3C02BEB9-6B16-4625-AC45-9DA2E2C32541}" destId="{02CBFBEA-E9B9-4A39-9CFA-300027711820}" srcOrd="9" destOrd="0" presId="urn:microsoft.com/office/officeart/2005/8/layout/radial5"/>
    <dgm:cxn modelId="{C6E83C9B-9EDE-4D4E-9BB4-D73CFC36CB75}" type="presParOf" srcId="{02CBFBEA-E9B9-4A39-9CFA-300027711820}" destId="{C5D84C38-49B7-4FB0-9AA8-BF1C7D495305}" srcOrd="0" destOrd="0" presId="urn:microsoft.com/office/officeart/2005/8/layout/radial5"/>
    <dgm:cxn modelId="{449FBEC5-895C-4D5A-A533-8537DC1506EF}" type="presParOf" srcId="{3C02BEB9-6B16-4625-AC45-9DA2E2C32541}" destId="{BC752919-C76B-44D2-BE60-45419D6F613A}" srcOrd="10" destOrd="0" presId="urn:microsoft.com/office/officeart/2005/8/layout/radial5"/>
    <dgm:cxn modelId="{D50C0C21-0AFF-4AF5-ABF1-BC4D2AFFE9BE}" type="presParOf" srcId="{3C02BEB9-6B16-4625-AC45-9DA2E2C32541}" destId="{6ABC5950-D93F-4B62-81E0-00B3F45438A5}" srcOrd="11" destOrd="0" presId="urn:microsoft.com/office/officeart/2005/8/layout/radial5"/>
    <dgm:cxn modelId="{7C28D2FC-A422-4015-A79D-A3DA2BD89060}" type="presParOf" srcId="{6ABC5950-D93F-4B62-81E0-00B3F45438A5}" destId="{25C462F6-E42B-44F8-816F-452E1F7D764F}" srcOrd="0" destOrd="0" presId="urn:microsoft.com/office/officeart/2005/8/layout/radial5"/>
    <dgm:cxn modelId="{EF780CC2-4F7A-4ECF-A78E-98E19CCF6B07}" type="presParOf" srcId="{3C02BEB9-6B16-4625-AC45-9DA2E2C32541}" destId="{124245A3-B4D5-4B8F-9797-7EDF941C8D33}" srcOrd="12" destOrd="0" presId="urn:microsoft.com/office/officeart/2005/8/layout/radial5"/>
    <dgm:cxn modelId="{C7D19F7C-237C-4B2D-A549-F605D2FAC229}" type="presParOf" srcId="{3C02BEB9-6B16-4625-AC45-9DA2E2C32541}" destId="{B832FDE0-BB72-42A9-8F9B-FC7670601C9E}" srcOrd="13" destOrd="0" presId="urn:microsoft.com/office/officeart/2005/8/layout/radial5"/>
    <dgm:cxn modelId="{FD0EFCB0-10F8-4600-B8A5-FCE5C12BE7F5}" type="presParOf" srcId="{B832FDE0-BB72-42A9-8F9B-FC7670601C9E}" destId="{7859B055-7E5B-4FCC-9F82-FBC006BCFCA6}" srcOrd="0" destOrd="0" presId="urn:microsoft.com/office/officeart/2005/8/layout/radial5"/>
    <dgm:cxn modelId="{952A9ECB-4DC0-4717-AE6F-6038E4DE3591}" type="presParOf" srcId="{3C02BEB9-6B16-4625-AC45-9DA2E2C32541}" destId="{62C3C603-7F53-44D2-9E88-2341165C4F39}" srcOrd="14" destOrd="0" presId="urn:microsoft.com/office/officeart/2005/8/layout/radial5"/>
  </dgm:cxnLst>
  <dgm:bg>
    <a:noFill/>
    <a:effectLst>
      <a:glow rad="228600">
        <a:schemeClr val="accent6">
          <a:satMod val="175000"/>
          <a:alpha val="40000"/>
        </a:schemeClr>
      </a:glow>
    </a:effectLst>
  </dgm:bg>
  <dgm:whole>
    <a:effectLst>
      <a:reflection blurRad="6350" stA="50000" endA="300" endPos="55500" dist="50800" dir="5400000" sy="-100000" algn="bl" rotWithShape="0"/>
    </a:effectLst>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CDF782-19CF-435A-9500-6DEF52367A45}">
      <dsp:nvSpPr>
        <dsp:cNvPr id="0" name=""/>
        <dsp:cNvSpPr/>
      </dsp:nvSpPr>
      <dsp:spPr>
        <a:xfrm>
          <a:off x="-6115614" y="-935954"/>
          <a:ext cx="7282108" cy="7282108"/>
        </a:xfrm>
        <a:prstGeom prst="blockArc">
          <a:avLst>
            <a:gd name="adj1" fmla="val 18900000"/>
            <a:gd name="adj2" fmla="val 2700000"/>
            <a:gd name="adj3" fmla="val 297"/>
          </a:avLst>
        </a:pr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9A1A635-2306-8747-93BE-4F6A879CAF79}">
      <dsp:nvSpPr>
        <dsp:cNvPr id="0" name=""/>
        <dsp:cNvSpPr/>
      </dsp:nvSpPr>
      <dsp:spPr>
        <a:xfrm>
          <a:off x="825596" y="3962398"/>
          <a:ext cx="8013603" cy="1388884"/>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8869" tIns="71120" rIns="71120" bIns="71120" numCol="1" spcCol="1270" anchor="t" anchorCtr="0">
          <a:noAutofit/>
        </a:bodyPr>
        <a:lstStyle/>
        <a:p>
          <a:pPr lvl="0" algn="l" defTabSz="1244600">
            <a:lnSpc>
              <a:spcPct val="90000"/>
            </a:lnSpc>
            <a:spcBef>
              <a:spcPct val="0"/>
            </a:spcBef>
            <a:spcAft>
              <a:spcPct val="35000"/>
            </a:spcAft>
          </a:pPr>
          <a:r>
            <a:rPr lang="en-US" sz="2800" b="1" i="1" kern="1200" dirty="0" smtClean="0"/>
            <a:t>SDSC Cloud</a:t>
          </a:r>
          <a:endParaRPr lang="en-US" sz="2800" b="1" i="1" kern="1200" dirty="0"/>
        </a:p>
        <a:p>
          <a:pPr marL="171450" lvl="1" indent="-171450" algn="l" defTabSz="800100">
            <a:lnSpc>
              <a:spcPct val="90000"/>
            </a:lnSpc>
            <a:spcBef>
              <a:spcPct val="0"/>
            </a:spcBef>
            <a:spcAft>
              <a:spcPct val="15000"/>
            </a:spcAft>
            <a:buChar char="••"/>
          </a:pPr>
          <a:r>
            <a:rPr lang="en-US" sz="1800" kern="1200" dirty="0" smtClean="0"/>
            <a:t>Storage of Digital Data for Ubiquitous Access and High-Durability</a:t>
          </a:r>
          <a:endParaRPr lang="en-US" sz="1800" kern="1200" dirty="0"/>
        </a:p>
        <a:p>
          <a:pPr marL="171450" lvl="1" indent="-171450" algn="l" defTabSz="800100">
            <a:lnSpc>
              <a:spcPct val="90000"/>
            </a:lnSpc>
            <a:spcBef>
              <a:spcPct val="0"/>
            </a:spcBef>
            <a:spcAft>
              <a:spcPct val="15000"/>
            </a:spcAft>
            <a:buChar char="••"/>
          </a:pPr>
          <a:r>
            <a:rPr lang="en-US" sz="1800" kern="1200" dirty="0" smtClean="0"/>
            <a:t>Access: Multi-platform web interface, S3-type interfaces, backup SW</a:t>
          </a:r>
          <a:endParaRPr lang="en-US" sz="1800" kern="1200" dirty="0"/>
        </a:p>
      </dsp:txBody>
      <dsp:txXfrm>
        <a:off x="825596" y="3962398"/>
        <a:ext cx="8013603" cy="1388884"/>
      </dsp:txXfrm>
    </dsp:sp>
    <dsp:sp modelId="{6E7199B2-AF01-452D-AA2F-FFF2285478E8}">
      <dsp:nvSpPr>
        <dsp:cNvPr id="0" name=""/>
        <dsp:cNvSpPr/>
      </dsp:nvSpPr>
      <dsp:spPr>
        <a:xfrm>
          <a:off x="152405" y="3962403"/>
          <a:ext cx="1352550" cy="1352550"/>
        </a:xfrm>
        <a:prstGeom prst="ellipse">
          <a:avLst/>
        </a:prstGeom>
        <a:blipFill rotWithShape="0">
          <a:blip xmlns:r="http://schemas.openxmlformats.org/officeDocument/2006/relationships" r:embed="rId1"/>
          <a:stretch>
            <a:fillRect/>
          </a:stretch>
        </a:blip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5381BB4-8B27-6942-BA41-39D827618967}">
      <dsp:nvSpPr>
        <dsp:cNvPr id="0" name=""/>
        <dsp:cNvSpPr/>
      </dsp:nvSpPr>
      <dsp:spPr>
        <a:xfrm>
          <a:off x="837921" y="412170"/>
          <a:ext cx="7620281" cy="1340431"/>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8869" tIns="71120" rIns="71120" bIns="71120" numCol="1" spcCol="1270" anchor="t" anchorCtr="0">
          <a:noAutofit/>
        </a:bodyPr>
        <a:lstStyle/>
        <a:p>
          <a:pPr lvl="0" algn="l" defTabSz="1244600">
            <a:lnSpc>
              <a:spcPct val="90000"/>
            </a:lnSpc>
            <a:spcBef>
              <a:spcPct val="0"/>
            </a:spcBef>
            <a:spcAft>
              <a:spcPct val="35000"/>
            </a:spcAft>
          </a:pPr>
          <a:r>
            <a:rPr lang="en-US" sz="2800" b="1" i="1" kern="1200" dirty="0" smtClean="0"/>
            <a:t>Data Oasis (PFS) </a:t>
          </a:r>
          <a:endParaRPr lang="en-US" sz="2400" b="1" kern="1200" dirty="0"/>
        </a:p>
        <a:p>
          <a:pPr marL="171450" lvl="1" indent="-171450" algn="l" defTabSz="800100">
            <a:lnSpc>
              <a:spcPct val="90000"/>
            </a:lnSpc>
            <a:spcBef>
              <a:spcPct val="0"/>
            </a:spcBef>
            <a:spcAft>
              <a:spcPct val="15000"/>
            </a:spcAft>
            <a:buChar char="••"/>
          </a:pPr>
          <a:r>
            <a:rPr lang="en-US" sz="1800" kern="1200" dirty="0" smtClean="0"/>
            <a:t>High-Performance Parallel File System for HPC Systems; Partitioned for Scratch and Medium-Term Parking Space</a:t>
          </a:r>
          <a:endParaRPr lang="en-US" sz="1800" kern="1200" dirty="0"/>
        </a:p>
        <a:p>
          <a:pPr marL="171450" lvl="1" indent="-171450" algn="l" defTabSz="800100">
            <a:lnSpc>
              <a:spcPct val="90000"/>
            </a:lnSpc>
            <a:spcBef>
              <a:spcPct val="0"/>
            </a:spcBef>
            <a:spcAft>
              <a:spcPct val="15000"/>
            </a:spcAft>
            <a:buChar char="••"/>
          </a:pPr>
          <a:r>
            <a:rPr lang="en-US" sz="1800" kern="1200" dirty="0" smtClean="0"/>
            <a:t>Access: Lustre on HPC Systems (Gordon, Trestles, Triton)</a:t>
          </a:r>
          <a:endParaRPr lang="en-US" sz="1800" kern="1200" dirty="0"/>
        </a:p>
      </dsp:txBody>
      <dsp:txXfrm>
        <a:off x="837921" y="412170"/>
        <a:ext cx="7620281" cy="1340431"/>
      </dsp:txXfrm>
    </dsp:sp>
    <dsp:sp modelId="{025695F4-23E1-4734-949D-3ADE8A052A9B}">
      <dsp:nvSpPr>
        <dsp:cNvPr id="0" name=""/>
        <dsp:cNvSpPr/>
      </dsp:nvSpPr>
      <dsp:spPr>
        <a:xfrm>
          <a:off x="152405" y="380999"/>
          <a:ext cx="1352550" cy="1352550"/>
        </a:xfrm>
        <a:prstGeom prst="ellipse">
          <a:avLst/>
        </a:prstGeom>
        <a:blipFill rotWithShape="0">
          <a:blip xmlns:r="http://schemas.openxmlformats.org/officeDocument/2006/relationships" r:embed="rId2"/>
          <a:stretch>
            <a:fillRect/>
          </a:stretch>
        </a:blip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8C4EFAB-3DFB-2244-A1E3-3CB463FB6649}">
      <dsp:nvSpPr>
        <dsp:cNvPr id="0" name=""/>
        <dsp:cNvSpPr/>
      </dsp:nvSpPr>
      <dsp:spPr>
        <a:xfrm>
          <a:off x="1142841" y="2196384"/>
          <a:ext cx="7538637" cy="1356586"/>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8869" tIns="71120" rIns="71120" bIns="71120" numCol="1" spcCol="1270" anchor="t" anchorCtr="0">
          <a:noAutofit/>
        </a:bodyPr>
        <a:lstStyle/>
        <a:p>
          <a:pPr lvl="0" algn="l" defTabSz="1244600">
            <a:lnSpc>
              <a:spcPct val="90000"/>
            </a:lnSpc>
            <a:spcBef>
              <a:spcPct val="0"/>
            </a:spcBef>
            <a:spcAft>
              <a:spcPct val="35000"/>
            </a:spcAft>
          </a:pPr>
          <a:r>
            <a:rPr lang="en-US" sz="2800" b="1" i="1" kern="1200" dirty="0" smtClean="0"/>
            <a:t>Project Storage </a:t>
          </a:r>
        </a:p>
        <a:p>
          <a:pPr marL="171450" lvl="1" indent="-171450" algn="l" defTabSz="800100">
            <a:lnSpc>
              <a:spcPct val="90000"/>
            </a:lnSpc>
            <a:spcBef>
              <a:spcPct val="0"/>
            </a:spcBef>
            <a:spcAft>
              <a:spcPct val="15000"/>
            </a:spcAft>
            <a:buChar char="••"/>
          </a:pPr>
          <a:r>
            <a:rPr lang="en-US" sz="1800" kern="1200" dirty="0" smtClean="0"/>
            <a:t>Purpose: Typical Project / Home Directory / User File Server Storage Needs</a:t>
          </a:r>
          <a:endParaRPr lang="en-US" sz="1800" kern="1200" dirty="0"/>
        </a:p>
        <a:p>
          <a:pPr marL="171450" lvl="1" indent="-171450" algn="l" defTabSz="800100">
            <a:lnSpc>
              <a:spcPct val="90000"/>
            </a:lnSpc>
            <a:spcBef>
              <a:spcPct val="0"/>
            </a:spcBef>
            <a:spcAft>
              <a:spcPct val="15000"/>
            </a:spcAft>
            <a:buChar char="••"/>
          </a:pPr>
          <a:r>
            <a:rPr lang="en-US" sz="1800" kern="1200" dirty="0" smtClean="0"/>
            <a:t>Access: NFS/CIFS, </a:t>
          </a:r>
          <a:r>
            <a:rPr lang="en-US" sz="1800" kern="1200" dirty="0" err="1" smtClean="0"/>
            <a:t>iSCI</a:t>
          </a:r>
          <a:endParaRPr lang="en-US" sz="1800" kern="1200" dirty="0"/>
        </a:p>
      </dsp:txBody>
      <dsp:txXfrm>
        <a:off x="1142841" y="2196384"/>
        <a:ext cx="7538637" cy="1356586"/>
      </dsp:txXfrm>
    </dsp:sp>
    <dsp:sp modelId="{44764E38-86C5-48E8-8D74-C03FC0D93EEC}">
      <dsp:nvSpPr>
        <dsp:cNvPr id="0" name=""/>
        <dsp:cNvSpPr/>
      </dsp:nvSpPr>
      <dsp:spPr>
        <a:xfrm>
          <a:off x="343182" y="2180229"/>
          <a:ext cx="1352550" cy="1352550"/>
        </a:xfrm>
        <a:prstGeom prst="ellipse">
          <a:avLst/>
        </a:prstGeom>
        <a:blipFill rotWithShape="0">
          <a:blip xmlns:r="http://schemas.openxmlformats.org/officeDocument/2006/relationships" r:embed="rId3"/>
          <a:stretch>
            <a:fillRect/>
          </a:stretch>
        </a:blip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776157-A0F2-4127-8714-F93B9BA03CFB}">
      <dsp:nvSpPr>
        <dsp:cNvPr id="0" name=""/>
        <dsp:cNvSpPr/>
      </dsp:nvSpPr>
      <dsp:spPr>
        <a:xfrm>
          <a:off x="3838173" y="1445399"/>
          <a:ext cx="1108877" cy="1108877"/>
        </a:xfrm>
        <a:prstGeom prst="ellipse">
          <a:avLst/>
        </a:prstGeom>
        <a:gradFill rotWithShape="1">
          <a:gsLst>
            <a:gs pos="0">
              <a:srgbClr val="0073CF">
                <a:tint val="50000"/>
                <a:satMod val="300000"/>
              </a:srgbClr>
            </a:gs>
            <a:gs pos="35000">
              <a:srgbClr val="0073CF">
                <a:tint val="37000"/>
                <a:satMod val="300000"/>
              </a:srgbClr>
            </a:gs>
            <a:gs pos="100000">
              <a:srgbClr val="0073CF">
                <a:tint val="15000"/>
                <a:satMod val="350000"/>
              </a:srgbClr>
            </a:gs>
          </a:gsLst>
          <a:lin ang="16200000" scaled="1"/>
        </a:gradFill>
        <a:ln w="9525" cap="flat" cmpd="sng" algn="ctr">
          <a:solidFill>
            <a:srgbClr val="0073CF">
              <a:shade val="95000"/>
              <a:satMod val="105000"/>
            </a:srgbClr>
          </a:solidFill>
          <a:prstDash val="solid"/>
        </a:ln>
        <a:effectLst>
          <a:outerShdw blurRad="40000" dist="20000" dir="5400000" rotWithShape="0">
            <a:srgbClr val="000000">
              <a:alpha val="38000"/>
            </a:srgbClr>
          </a:outerShdw>
        </a:effectLst>
        <a:scene3d>
          <a:camera prst="orthographicFront"/>
          <a:lightRig rig="threePt" dir="t"/>
        </a:scene3d>
        <a:sp3d>
          <a:bevelT/>
        </a:sp3d>
      </dsp:spPr>
      <dsp:style>
        <a:lnRef idx="1">
          <a:schemeClr val="accent1"/>
        </a:lnRef>
        <a:fillRef idx="2">
          <a:schemeClr val="accent1"/>
        </a:fillRef>
        <a:effectRef idx="1">
          <a:schemeClr val="accent1"/>
        </a:effectRef>
        <a:fontRef idx="minor">
          <a:schemeClr val="dk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solidFill>
                <a:sysClr val="windowText" lastClr="000000"/>
              </a:solidFill>
              <a:latin typeface="Arial"/>
              <a:ea typeface="+mn-ea"/>
              <a:cs typeface="+mn-cs"/>
            </a:rPr>
            <a:t>Predictive Analysis</a:t>
          </a:r>
        </a:p>
        <a:p>
          <a:pPr lvl="0" algn="ctr" defTabSz="533400">
            <a:lnSpc>
              <a:spcPct val="90000"/>
            </a:lnSpc>
            <a:spcBef>
              <a:spcPct val="0"/>
            </a:spcBef>
            <a:spcAft>
              <a:spcPct val="35000"/>
            </a:spcAft>
          </a:pPr>
          <a:r>
            <a:rPr lang="en-US" sz="1200" kern="1200" dirty="0" smtClean="0">
              <a:solidFill>
                <a:sysClr val="windowText" lastClr="000000"/>
              </a:solidFill>
              <a:latin typeface="Arial"/>
              <a:ea typeface="+mn-ea"/>
              <a:cs typeface="+mn-cs"/>
            </a:rPr>
            <a:t>Center of Excellence</a:t>
          </a:r>
          <a:endParaRPr lang="en-US" sz="1200" kern="1200" dirty="0">
            <a:solidFill>
              <a:sysClr val="windowText" lastClr="000000"/>
            </a:solidFill>
            <a:latin typeface="Arial"/>
            <a:ea typeface="+mn-ea"/>
            <a:cs typeface="+mn-cs"/>
          </a:endParaRPr>
        </a:p>
      </dsp:txBody>
      <dsp:txXfrm>
        <a:off x="4000564" y="1607790"/>
        <a:ext cx="784095" cy="784095"/>
      </dsp:txXfrm>
    </dsp:sp>
    <dsp:sp modelId="{5DC67A4C-2484-4F10-A3F4-AB81E7D8E123}">
      <dsp:nvSpPr>
        <dsp:cNvPr id="0" name=""/>
        <dsp:cNvSpPr/>
      </dsp:nvSpPr>
      <dsp:spPr>
        <a:xfrm rot="16200000">
          <a:off x="4274660" y="1041016"/>
          <a:ext cx="235903" cy="377018"/>
        </a:xfrm>
        <a:prstGeom prst="rightArrow">
          <a:avLst>
            <a:gd name="adj1" fmla="val 60000"/>
            <a:gd name="adj2" fmla="val 50000"/>
          </a:avLst>
        </a:prstGeom>
        <a:gradFill rotWithShape="0">
          <a:gsLst>
            <a:gs pos="0">
              <a:srgbClr val="DFDE00">
                <a:hueOff val="0"/>
                <a:satOff val="0"/>
                <a:lumOff val="0"/>
                <a:alphaOff val="0"/>
                <a:shade val="51000"/>
                <a:satMod val="130000"/>
              </a:srgbClr>
            </a:gs>
            <a:gs pos="80000">
              <a:srgbClr val="DFDE00">
                <a:hueOff val="0"/>
                <a:satOff val="0"/>
                <a:lumOff val="0"/>
                <a:alphaOff val="0"/>
                <a:shade val="93000"/>
                <a:satMod val="130000"/>
              </a:srgbClr>
            </a:gs>
            <a:gs pos="100000">
              <a:srgbClr val="DFDE00">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threePt" dir="t"/>
        </a:scene3d>
        <a:sp3d>
          <a:bevel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dirty="0">
            <a:solidFill>
              <a:srgbClr val="EDEDED">
                <a:lumMod val="65000"/>
                <a:lumOff val="35000"/>
              </a:srgbClr>
            </a:solidFill>
            <a:latin typeface="Arial"/>
            <a:ea typeface="+mn-ea"/>
            <a:cs typeface="+mn-cs"/>
          </a:endParaRPr>
        </a:p>
      </dsp:txBody>
      <dsp:txXfrm>
        <a:off x="4310046" y="1151806"/>
        <a:ext cx="165132" cy="226210"/>
      </dsp:txXfrm>
    </dsp:sp>
    <dsp:sp modelId="{7FDC0DF2-81C9-4853-9070-22D26F4EA35D}">
      <dsp:nvSpPr>
        <dsp:cNvPr id="0" name=""/>
        <dsp:cNvSpPr/>
      </dsp:nvSpPr>
      <dsp:spPr>
        <a:xfrm>
          <a:off x="3893617" y="2308"/>
          <a:ext cx="997989" cy="997989"/>
        </a:xfrm>
        <a:prstGeom prst="ellipse">
          <a:avLst/>
        </a:prstGeom>
        <a:gradFill rotWithShape="0">
          <a:gsLst>
            <a:gs pos="0">
              <a:srgbClr val="DFDE00">
                <a:hueOff val="0"/>
                <a:satOff val="0"/>
                <a:lumOff val="0"/>
                <a:alphaOff val="0"/>
                <a:shade val="51000"/>
                <a:satMod val="130000"/>
              </a:srgbClr>
            </a:gs>
            <a:gs pos="80000">
              <a:srgbClr val="DFDE00">
                <a:hueOff val="0"/>
                <a:satOff val="0"/>
                <a:lumOff val="0"/>
                <a:alphaOff val="0"/>
                <a:shade val="93000"/>
                <a:satMod val="130000"/>
              </a:srgbClr>
            </a:gs>
            <a:gs pos="100000">
              <a:srgbClr val="DFDE00">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threePt" dir="t"/>
        </a:scene3d>
        <a:sp3d>
          <a:bevelT/>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US" sz="900" kern="1200" dirty="0" smtClean="0">
              <a:solidFill>
                <a:schemeClr val="tx2"/>
              </a:solidFill>
              <a:latin typeface="Arial"/>
              <a:ea typeface="+mn-ea"/>
              <a:cs typeface="+mn-cs"/>
            </a:rPr>
            <a:t>Inform, Educate and Train</a:t>
          </a:r>
          <a:endParaRPr lang="en-US" sz="900" kern="1200" dirty="0">
            <a:solidFill>
              <a:schemeClr val="tx2"/>
            </a:solidFill>
            <a:latin typeface="Arial"/>
            <a:ea typeface="+mn-ea"/>
            <a:cs typeface="+mn-cs"/>
          </a:endParaRPr>
        </a:p>
      </dsp:txBody>
      <dsp:txXfrm>
        <a:off x="4039769" y="148460"/>
        <a:ext cx="705685" cy="705685"/>
      </dsp:txXfrm>
    </dsp:sp>
    <dsp:sp modelId="{B45B1741-8346-4737-A611-AC1929F2E33B}">
      <dsp:nvSpPr>
        <dsp:cNvPr id="0" name=""/>
        <dsp:cNvSpPr/>
      </dsp:nvSpPr>
      <dsp:spPr>
        <a:xfrm rot="19285714">
          <a:off x="4876915" y="1331046"/>
          <a:ext cx="235903" cy="377018"/>
        </a:xfrm>
        <a:prstGeom prst="rightArrow">
          <a:avLst>
            <a:gd name="adj1" fmla="val 60000"/>
            <a:gd name="adj2" fmla="val 50000"/>
          </a:avLst>
        </a:prstGeom>
        <a:gradFill rotWithShape="0">
          <a:gsLst>
            <a:gs pos="0">
              <a:srgbClr val="DFDE00">
                <a:hueOff val="1202691"/>
                <a:satOff val="-5742"/>
                <a:lumOff val="1601"/>
                <a:alphaOff val="0"/>
                <a:shade val="51000"/>
                <a:satMod val="130000"/>
              </a:srgbClr>
            </a:gs>
            <a:gs pos="80000">
              <a:srgbClr val="DFDE00">
                <a:hueOff val="1202691"/>
                <a:satOff val="-5742"/>
                <a:lumOff val="1601"/>
                <a:alphaOff val="0"/>
                <a:shade val="93000"/>
                <a:satMod val="130000"/>
              </a:srgbClr>
            </a:gs>
            <a:gs pos="100000">
              <a:srgbClr val="DFDE00">
                <a:hueOff val="1202691"/>
                <a:satOff val="-5742"/>
                <a:lumOff val="1601"/>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threePt" dir="t"/>
        </a:scene3d>
        <a:sp3d>
          <a:bevel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dirty="0">
            <a:solidFill>
              <a:srgbClr val="EDEDED">
                <a:lumMod val="65000"/>
                <a:lumOff val="35000"/>
              </a:srgbClr>
            </a:solidFill>
            <a:latin typeface="Arial"/>
            <a:ea typeface="+mn-ea"/>
            <a:cs typeface="+mn-cs"/>
          </a:endParaRPr>
        </a:p>
      </dsp:txBody>
      <dsp:txXfrm>
        <a:off x="4884635" y="1428513"/>
        <a:ext cx="165132" cy="226210"/>
      </dsp:txXfrm>
    </dsp:sp>
    <dsp:sp modelId="{83720531-8DAD-4E31-B78C-8EB2A7E8A2F6}">
      <dsp:nvSpPr>
        <dsp:cNvPr id="0" name=""/>
        <dsp:cNvSpPr/>
      </dsp:nvSpPr>
      <dsp:spPr>
        <a:xfrm>
          <a:off x="5065219" y="566522"/>
          <a:ext cx="997989" cy="997989"/>
        </a:xfrm>
        <a:prstGeom prst="ellipse">
          <a:avLst/>
        </a:prstGeom>
        <a:gradFill rotWithShape="0">
          <a:gsLst>
            <a:gs pos="0">
              <a:srgbClr val="DFDE00">
                <a:hueOff val="1202691"/>
                <a:satOff val="-5742"/>
                <a:lumOff val="1601"/>
                <a:alphaOff val="0"/>
                <a:shade val="51000"/>
                <a:satMod val="130000"/>
              </a:srgbClr>
            </a:gs>
            <a:gs pos="80000">
              <a:srgbClr val="DFDE00">
                <a:hueOff val="1202691"/>
                <a:satOff val="-5742"/>
                <a:lumOff val="1601"/>
                <a:alphaOff val="0"/>
                <a:shade val="93000"/>
                <a:satMod val="130000"/>
              </a:srgbClr>
            </a:gs>
            <a:gs pos="100000">
              <a:srgbClr val="DFDE00">
                <a:hueOff val="1202691"/>
                <a:satOff val="-5742"/>
                <a:lumOff val="1601"/>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threePt" dir="t"/>
        </a:scene3d>
        <a:sp3d>
          <a:bevelT/>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US" sz="900" kern="1200" dirty="0" smtClean="0">
              <a:solidFill>
                <a:schemeClr val="tx2"/>
              </a:solidFill>
              <a:latin typeface="Arial"/>
              <a:ea typeface="+mn-ea"/>
              <a:cs typeface="+mn-cs"/>
            </a:rPr>
            <a:t>Develop Standards and Methodology</a:t>
          </a:r>
          <a:endParaRPr lang="en-US" sz="900" kern="1200" dirty="0">
            <a:solidFill>
              <a:schemeClr val="tx2"/>
            </a:solidFill>
            <a:latin typeface="Arial"/>
            <a:ea typeface="+mn-ea"/>
            <a:cs typeface="+mn-cs"/>
          </a:endParaRPr>
        </a:p>
      </dsp:txBody>
      <dsp:txXfrm>
        <a:off x="5211371" y="712674"/>
        <a:ext cx="705685" cy="705685"/>
      </dsp:txXfrm>
    </dsp:sp>
    <dsp:sp modelId="{B7F8F278-1EEC-4C44-9265-451BF1A9A381}">
      <dsp:nvSpPr>
        <dsp:cNvPr id="0" name=""/>
        <dsp:cNvSpPr/>
      </dsp:nvSpPr>
      <dsp:spPr>
        <a:xfrm rot="771429">
          <a:off x="5025660" y="1982739"/>
          <a:ext cx="235903" cy="377018"/>
        </a:xfrm>
        <a:prstGeom prst="rightArrow">
          <a:avLst>
            <a:gd name="adj1" fmla="val 60000"/>
            <a:gd name="adj2" fmla="val 50000"/>
          </a:avLst>
        </a:prstGeom>
        <a:gradFill rotWithShape="0">
          <a:gsLst>
            <a:gs pos="0">
              <a:srgbClr val="DFDE00">
                <a:hueOff val="2405381"/>
                <a:satOff val="-11485"/>
                <a:lumOff val="3203"/>
                <a:alphaOff val="0"/>
                <a:shade val="51000"/>
                <a:satMod val="130000"/>
              </a:srgbClr>
            </a:gs>
            <a:gs pos="80000">
              <a:srgbClr val="DFDE00">
                <a:hueOff val="2405381"/>
                <a:satOff val="-11485"/>
                <a:lumOff val="3203"/>
                <a:alphaOff val="0"/>
                <a:shade val="93000"/>
                <a:satMod val="130000"/>
              </a:srgbClr>
            </a:gs>
            <a:gs pos="100000">
              <a:srgbClr val="DFDE00">
                <a:hueOff val="2405381"/>
                <a:satOff val="-11485"/>
                <a:lumOff val="3203"/>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threePt" dir="t"/>
        </a:scene3d>
        <a:sp3d>
          <a:bevel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dirty="0">
            <a:solidFill>
              <a:srgbClr val="EDEDED">
                <a:lumMod val="65000"/>
                <a:lumOff val="35000"/>
              </a:srgbClr>
            </a:solidFill>
            <a:latin typeface="Arial"/>
            <a:ea typeface="+mn-ea"/>
            <a:cs typeface="+mn-cs"/>
          </a:endParaRPr>
        </a:p>
      </dsp:txBody>
      <dsp:txXfrm>
        <a:off x="5026547" y="2050269"/>
        <a:ext cx="165132" cy="226210"/>
      </dsp:txXfrm>
    </dsp:sp>
    <dsp:sp modelId="{B4E7ADD4-FFF3-47C9-99ED-50C5F56A4C45}">
      <dsp:nvSpPr>
        <dsp:cNvPr id="0" name=""/>
        <dsp:cNvSpPr/>
      </dsp:nvSpPr>
      <dsp:spPr>
        <a:xfrm>
          <a:off x="5354581" y="1834298"/>
          <a:ext cx="997989" cy="997989"/>
        </a:xfrm>
        <a:prstGeom prst="ellipse">
          <a:avLst/>
        </a:prstGeom>
        <a:gradFill rotWithShape="0">
          <a:gsLst>
            <a:gs pos="0">
              <a:srgbClr val="DFDE00">
                <a:hueOff val="2405381"/>
                <a:satOff val="-11485"/>
                <a:lumOff val="3203"/>
                <a:alphaOff val="0"/>
                <a:shade val="51000"/>
                <a:satMod val="130000"/>
              </a:srgbClr>
            </a:gs>
            <a:gs pos="80000">
              <a:srgbClr val="DFDE00">
                <a:hueOff val="2405381"/>
                <a:satOff val="-11485"/>
                <a:lumOff val="3203"/>
                <a:alphaOff val="0"/>
                <a:shade val="93000"/>
                <a:satMod val="130000"/>
              </a:srgbClr>
            </a:gs>
            <a:gs pos="100000">
              <a:srgbClr val="DFDE00">
                <a:hueOff val="2405381"/>
                <a:satOff val="-11485"/>
                <a:lumOff val="3203"/>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threePt" dir="t"/>
        </a:scene3d>
        <a:sp3d>
          <a:bevelT/>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US" sz="900" kern="1200" dirty="0" smtClean="0">
              <a:solidFill>
                <a:schemeClr val="tx2"/>
              </a:solidFill>
              <a:latin typeface="Arial"/>
              <a:ea typeface="+mn-ea"/>
              <a:cs typeface="+mn-cs"/>
            </a:rPr>
            <a:t>High Performance Scalable </a:t>
          </a:r>
        </a:p>
        <a:p>
          <a:pPr lvl="0" algn="ctr" defTabSz="400050">
            <a:lnSpc>
              <a:spcPct val="90000"/>
            </a:lnSpc>
            <a:spcBef>
              <a:spcPct val="0"/>
            </a:spcBef>
            <a:spcAft>
              <a:spcPct val="35000"/>
            </a:spcAft>
          </a:pPr>
          <a:r>
            <a:rPr lang="en-US" sz="900" kern="1200" dirty="0" smtClean="0">
              <a:solidFill>
                <a:schemeClr val="tx2"/>
              </a:solidFill>
              <a:latin typeface="Arial"/>
              <a:ea typeface="+mn-ea"/>
              <a:cs typeface="+mn-cs"/>
            </a:rPr>
            <a:t>Data Mining</a:t>
          </a:r>
          <a:endParaRPr lang="en-US" sz="900" kern="1200" dirty="0">
            <a:solidFill>
              <a:schemeClr val="tx2"/>
            </a:solidFill>
            <a:latin typeface="Arial"/>
            <a:ea typeface="+mn-ea"/>
            <a:cs typeface="+mn-cs"/>
          </a:endParaRPr>
        </a:p>
      </dsp:txBody>
      <dsp:txXfrm>
        <a:off x="5500733" y="1980450"/>
        <a:ext cx="705685" cy="705685"/>
      </dsp:txXfrm>
    </dsp:sp>
    <dsp:sp modelId="{E89203AD-BECF-4F9A-AE4A-328F8EDCA3EE}">
      <dsp:nvSpPr>
        <dsp:cNvPr id="0" name=""/>
        <dsp:cNvSpPr/>
      </dsp:nvSpPr>
      <dsp:spPr>
        <a:xfrm rot="3858809">
          <a:off x="4608467" y="2506180"/>
          <a:ext cx="236705" cy="377018"/>
        </a:xfrm>
        <a:prstGeom prst="rightArrow">
          <a:avLst>
            <a:gd name="adj1" fmla="val 60000"/>
            <a:gd name="adj2" fmla="val 50000"/>
          </a:avLst>
        </a:prstGeom>
        <a:gradFill rotWithShape="0">
          <a:gsLst>
            <a:gs pos="0">
              <a:srgbClr val="DFDE00">
                <a:hueOff val="3608072"/>
                <a:satOff val="-17227"/>
                <a:lumOff val="4804"/>
                <a:alphaOff val="0"/>
                <a:shade val="51000"/>
                <a:satMod val="130000"/>
              </a:srgbClr>
            </a:gs>
            <a:gs pos="80000">
              <a:srgbClr val="DFDE00">
                <a:hueOff val="3608072"/>
                <a:satOff val="-17227"/>
                <a:lumOff val="4804"/>
                <a:alphaOff val="0"/>
                <a:shade val="93000"/>
                <a:satMod val="130000"/>
              </a:srgbClr>
            </a:gs>
            <a:gs pos="100000">
              <a:srgbClr val="DFDE00">
                <a:hueOff val="3608072"/>
                <a:satOff val="-17227"/>
                <a:lumOff val="4804"/>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threePt" dir="t"/>
        </a:scene3d>
        <a:sp3d>
          <a:bevel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dirty="0">
            <a:solidFill>
              <a:srgbClr val="EDEDED">
                <a:lumMod val="65000"/>
                <a:lumOff val="35000"/>
              </a:srgbClr>
            </a:solidFill>
            <a:latin typeface="Arial"/>
            <a:ea typeface="+mn-ea"/>
            <a:cs typeface="+mn-cs"/>
          </a:endParaRPr>
        </a:p>
      </dsp:txBody>
      <dsp:txXfrm>
        <a:off x="4628583" y="2549587"/>
        <a:ext cx="165694" cy="226210"/>
      </dsp:txXfrm>
    </dsp:sp>
    <dsp:sp modelId="{85AA4302-5461-4FF1-BA3C-4D950DEEBC5E}">
      <dsp:nvSpPr>
        <dsp:cNvPr id="0" name=""/>
        <dsp:cNvSpPr/>
      </dsp:nvSpPr>
      <dsp:spPr>
        <a:xfrm>
          <a:off x="4543809" y="2852655"/>
          <a:ext cx="997989" cy="997989"/>
        </a:xfrm>
        <a:prstGeom prst="ellipse">
          <a:avLst/>
        </a:prstGeom>
        <a:gradFill rotWithShape="0">
          <a:gsLst>
            <a:gs pos="0">
              <a:srgbClr val="DFDE00">
                <a:hueOff val="3608072"/>
                <a:satOff val="-17227"/>
                <a:lumOff val="4804"/>
                <a:alphaOff val="0"/>
                <a:shade val="51000"/>
                <a:satMod val="130000"/>
              </a:srgbClr>
            </a:gs>
            <a:gs pos="80000">
              <a:srgbClr val="DFDE00">
                <a:hueOff val="3608072"/>
                <a:satOff val="-17227"/>
                <a:lumOff val="4804"/>
                <a:alphaOff val="0"/>
                <a:shade val="93000"/>
                <a:satMod val="130000"/>
              </a:srgbClr>
            </a:gs>
            <a:gs pos="100000">
              <a:srgbClr val="DFDE00">
                <a:hueOff val="3608072"/>
                <a:satOff val="-17227"/>
                <a:lumOff val="4804"/>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threePt" dir="t"/>
        </a:scene3d>
        <a:sp3d>
          <a:bevelT/>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US" sz="900" kern="1200" smtClean="0">
              <a:solidFill>
                <a:schemeClr val="tx2"/>
              </a:solidFill>
              <a:latin typeface="Arial"/>
              <a:ea typeface="+mn-ea"/>
              <a:cs typeface="+mn-cs"/>
            </a:rPr>
            <a:t>Foster Research and Collaboration</a:t>
          </a:r>
          <a:endParaRPr lang="en-US" sz="900" kern="1200" dirty="0">
            <a:solidFill>
              <a:schemeClr val="tx2"/>
            </a:solidFill>
            <a:latin typeface="Arial"/>
            <a:ea typeface="+mn-ea"/>
            <a:cs typeface="+mn-cs"/>
          </a:endParaRPr>
        </a:p>
      </dsp:txBody>
      <dsp:txXfrm>
        <a:off x="4689961" y="2998807"/>
        <a:ext cx="705685" cy="705685"/>
      </dsp:txXfrm>
    </dsp:sp>
    <dsp:sp modelId="{02CBFBEA-E9B9-4A39-9CFA-300027711820}">
      <dsp:nvSpPr>
        <dsp:cNvPr id="0" name=""/>
        <dsp:cNvSpPr/>
      </dsp:nvSpPr>
      <dsp:spPr>
        <a:xfrm rot="6942857">
          <a:off x="3940434" y="2505357"/>
          <a:ext cx="235903" cy="377018"/>
        </a:xfrm>
        <a:prstGeom prst="rightArrow">
          <a:avLst>
            <a:gd name="adj1" fmla="val 60000"/>
            <a:gd name="adj2" fmla="val 50000"/>
          </a:avLst>
        </a:prstGeom>
        <a:gradFill rotWithShape="0">
          <a:gsLst>
            <a:gs pos="0">
              <a:srgbClr val="DFDE00">
                <a:hueOff val="4810763"/>
                <a:satOff val="-22969"/>
                <a:lumOff val="6405"/>
                <a:alphaOff val="0"/>
                <a:shade val="51000"/>
                <a:satMod val="130000"/>
              </a:srgbClr>
            </a:gs>
            <a:gs pos="80000">
              <a:srgbClr val="DFDE00">
                <a:hueOff val="4810763"/>
                <a:satOff val="-22969"/>
                <a:lumOff val="6405"/>
                <a:alphaOff val="0"/>
                <a:shade val="93000"/>
                <a:satMod val="130000"/>
              </a:srgbClr>
            </a:gs>
            <a:gs pos="100000">
              <a:srgbClr val="DFDE00">
                <a:hueOff val="4810763"/>
                <a:satOff val="-22969"/>
                <a:lumOff val="6405"/>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threePt" dir="t"/>
        </a:scene3d>
        <a:sp3d>
          <a:bevel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dirty="0">
            <a:solidFill>
              <a:srgbClr val="EDEDED">
                <a:lumMod val="65000"/>
                <a:lumOff val="35000"/>
              </a:srgbClr>
            </a:solidFill>
            <a:latin typeface="Arial"/>
            <a:ea typeface="+mn-ea"/>
            <a:cs typeface="+mn-cs"/>
          </a:endParaRPr>
        </a:p>
      </dsp:txBody>
      <dsp:txXfrm rot="10800000">
        <a:off x="3991173" y="2548880"/>
        <a:ext cx="165132" cy="226210"/>
      </dsp:txXfrm>
    </dsp:sp>
    <dsp:sp modelId="{BC752919-C76B-44D2-BE60-45419D6F613A}">
      <dsp:nvSpPr>
        <dsp:cNvPr id="0" name=""/>
        <dsp:cNvSpPr/>
      </dsp:nvSpPr>
      <dsp:spPr>
        <a:xfrm>
          <a:off x="3243427" y="2850976"/>
          <a:ext cx="997989" cy="997989"/>
        </a:xfrm>
        <a:prstGeom prst="ellipse">
          <a:avLst/>
        </a:prstGeom>
        <a:gradFill rotWithShape="0">
          <a:gsLst>
            <a:gs pos="0">
              <a:srgbClr val="DFDE00">
                <a:hueOff val="4810763"/>
                <a:satOff val="-22969"/>
                <a:lumOff val="6405"/>
                <a:alphaOff val="0"/>
                <a:shade val="51000"/>
                <a:satMod val="130000"/>
              </a:srgbClr>
            </a:gs>
            <a:gs pos="80000">
              <a:srgbClr val="DFDE00">
                <a:hueOff val="4810763"/>
                <a:satOff val="-22969"/>
                <a:lumOff val="6405"/>
                <a:alphaOff val="0"/>
                <a:shade val="93000"/>
                <a:satMod val="130000"/>
              </a:srgbClr>
            </a:gs>
            <a:gs pos="100000">
              <a:srgbClr val="DFDE00">
                <a:hueOff val="4810763"/>
                <a:satOff val="-22969"/>
                <a:lumOff val="6405"/>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threePt" dir="t"/>
        </a:scene3d>
        <a:sp3d>
          <a:bevelT/>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US" sz="900" kern="1200" smtClean="0">
              <a:solidFill>
                <a:schemeClr val="tx2"/>
              </a:solidFill>
              <a:latin typeface="Arial"/>
              <a:ea typeface="+mn-ea"/>
              <a:cs typeface="+mn-cs"/>
            </a:rPr>
            <a:t>Data Mining Repository of Very Large Data Sets</a:t>
          </a:r>
          <a:endParaRPr lang="en-US" sz="900" kern="1200" dirty="0">
            <a:solidFill>
              <a:schemeClr val="tx2"/>
            </a:solidFill>
            <a:latin typeface="Arial"/>
            <a:ea typeface="+mn-ea"/>
            <a:cs typeface="+mn-cs"/>
          </a:endParaRPr>
        </a:p>
      </dsp:txBody>
      <dsp:txXfrm>
        <a:off x="3389579" y="2997128"/>
        <a:ext cx="705685" cy="705685"/>
      </dsp:txXfrm>
    </dsp:sp>
    <dsp:sp modelId="{6ABC5950-D93F-4B62-81E0-00B3F45438A5}">
      <dsp:nvSpPr>
        <dsp:cNvPr id="0" name=""/>
        <dsp:cNvSpPr/>
      </dsp:nvSpPr>
      <dsp:spPr>
        <a:xfrm rot="10028571">
          <a:off x="3523661" y="1982739"/>
          <a:ext cx="235903" cy="377018"/>
        </a:xfrm>
        <a:prstGeom prst="rightArrow">
          <a:avLst>
            <a:gd name="adj1" fmla="val 60000"/>
            <a:gd name="adj2" fmla="val 50000"/>
          </a:avLst>
        </a:prstGeom>
        <a:gradFill rotWithShape="0">
          <a:gsLst>
            <a:gs pos="0">
              <a:srgbClr val="DFDE00">
                <a:hueOff val="6013453"/>
                <a:satOff val="-28712"/>
                <a:lumOff val="8007"/>
                <a:alphaOff val="0"/>
                <a:shade val="51000"/>
                <a:satMod val="130000"/>
              </a:srgbClr>
            </a:gs>
            <a:gs pos="80000">
              <a:srgbClr val="DFDE00">
                <a:hueOff val="6013453"/>
                <a:satOff val="-28712"/>
                <a:lumOff val="8007"/>
                <a:alphaOff val="0"/>
                <a:shade val="93000"/>
                <a:satMod val="130000"/>
              </a:srgbClr>
            </a:gs>
            <a:gs pos="100000">
              <a:srgbClr val="DFDE00">
                <a:hueOff val="6013453"/>
                <a:satOff val="-28712"/>
                <a:lumOff val="8007"/>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threePt" dir="t"/>
        </a:scene3d>
        <a:sp3d>
          <a:bevel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dirty="0">
            <a:solidFill>
              <a:srgbClr val="EDEDED">
                <a:lumMod val="65000"/>
                <a:lumOff val="35000"/>
              </a:srgbClr>
            </a:solidFill>
            <a:latin typeface="Arial"/>
            <a:ea typeface="+mn-ea"/>
            <a:cs typeface="+mn-cs"/>
          </a:endParaRPr>
        </a:p>
      </dsp:txBody>
      <dsp:txXfrm rot="10800000">
        <a:off x="3593545" y="2050269"/>
        <a:ext cx="165132" cy="226210"/>
      </dsp:txXfrm>
    </dsp:sp>
    <dsp:sp modelId="{124245A3-B4D5-4B8F-9797-7EDF941C8D33}">
      <dsp:nvSpPr>
        <dsp:cNvPr id="0" name=""/>
        <dsp:cNvSpPr/>
      </dsp:nvSpPr>
      <dsp:spPr>
        <a:xfrm>
          <a:off x="2432654" y="1834298"/>
          <a:ext cx="997989" cy="997989"/>
        </a:xfrm>
        <a:prstGeom prst="ellipse">
          <a:avLst/>
        </a:prstGeom>
        <a:gradFill rotWithShape="0">
          <a:gsLst>
            <a:gs pos="0">
              <a:srgbClr val="DFDE00">
                <a:hueOff val="6013453"/>
                <a:satOff val="-28712"/>
                <a:lumOff val="8007"/>
                <a:alphaOff val="0"/>
                <a:shade val="51000"/>
                <a:satMod val="130000"/>
              </a:srgbClr>
            </a:gs>
            <a:gs pos="80000">
              <a:srgbClr val="DFDE00">
                <a:hueOff val="6013453"/>
                <a:satOff val="-28712"/>
                <a:lumOff val="8007"/>
                <a:alphaOff val="0"/>
                <a:shade val="93000"/>
                <a:satMod val="130000"/>
              </a:srgbClr>
            </a:gs>
            <a:gs pos="100000">
              <a:srgbClr val="DFDE00">
                <a:hueOff val="6013453"/>
                <a:satOff val="-28712"/>
                <a:lumOff val="8007"/>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threePt" dir="t"/>
        </a:scene3d>
        <a:sp3d>
          <a:bevelT/>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US" sz="900" kern="1200" smtClean="0">
              <a:solidFill>
                <a:schemeClr val="tx2"/>
              </a:solidFill>
              <a:latin typeface="Arial"/>
              <a:ea typeface="+mn-ea"/>
              <a:cs typeface="+mn-cs"/>
            </a:rPr>
            <a:t>Provide Predictive Analytics Services</a:t>
          </a:r>
          <a:endParaRPr lang="en-US" sz="900" kern="1200" dirty="0">
            <a:solidFill>
              <a:schemeClr val="tx2"/>
            </a:solidFill>
            <a:latin typeface="Arial"/>
            <a:ea typeface="+mn-ea"/>
            <a:cs typeface="+mn-cs"/>
          </a:endParaRPr>
        </a:p>
      </dsp:txBody>
      <dsp:txXfrm>
        <a:off x="2578806" y="1980450"/>
        <a:ext cx="705685" cy="705685"/>
      </dsp:txXfrm>
    </dsp:sp>
    <dsp:sp modelId="{B832FDE0-BB72-42A9-8F9B-FC7670601C9E}">
      <dsp:nvSpPr>
        <dsp:cNvPr id="0" name=""/>
        <dsp:cNvSpPr/>
      </dsp:nvSpPr>
      <dsp:spPr>
        <a:xfrm rot="13114286">
          <a:off x="3672405" y="1331046"/>
          <a:ext cx="235903" cy="377018"/>
        </a:xfrm>
        <a:prstGeom prst="rightArrow">
          <a:avLst>
            <a:gd name="adj1" fmla="val 60000"/>
            <a:gd name="adj2" fmla="val 50000"/>
          </a:avLst>
        </a:prstGeom>
        <a:gradFill rotWithShape="0">
          <a:gsLst>
            <a:gs pos="0">
              <a:srgbClr val="DFDE00">
                <a:hueOff val="7216144"/>
                <a:satOff val="-34454"/>
                <a:lumOff val="9608"/>
                <a:alphaOff val="0"/>
                <a:shade val="51000"/>
                <a:satMod val="130000"/>
              </a:srgbClr>
            </a:gs>
            <a:gs pos="80000">
              <a:srgbClr val="DFDE00">
                <a:hueOff val="7216144"/>
                <a:satOff val="-34454"/>
                <a:lumOff val="9608"/>
                <a:alphaOff val="0"/>
                <a:shade val="93000"/>
                <a:satMod val="130000"/>
              </a:srgbClr>
            </a:gs>
            <a:gs pos="100000">
              <a:srgbClr val="DFDE00">
                <a:hueOff val="7216144"/>
                <a:satOff val="-34454"/>
                <a:lumOff val="9608"/>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threePt" dir="t"/>
        </a:scene3d>
        <a:sp3d>
          <a:bevel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IE" sz="900" kern="1200" dirty="0">
            <a:solidFill>
              <a:srgbClr val="EDEDED">
                <a:lumMod val="65000"/>
                <a:lumOff val="35000"/>
              </a:srgbClr>
            </a:solidFill>
            <a:latin typeface="Arial"/>
            <a:ea typeface="+mn-ea"/>
            <a:cs typeface="+mn-cs"/>
          </a:endParaRPr>
        </a:p>
      </dsp:txBody>
      <dsp:txXfrm rot="10800000">
        <a:off x="3735456" y="1428513"/>
        <a:ext cx="165132" cy="226210"/>
      </dsp:txXfrm>
    </dsp:sp>
    <dsp:sp modelId="{62C3C603-7F53-44D2-9E88-2341165C4F39}">
      <dsp:nvSpPr>
        <dsp:cNvPr id="0" name=""/>
        <dsp:cNvSpPr/>
      </dsp:nvSpPr>
      <dsp:spPr>
        <a:xfrm>
          <a:off x="2722015" y="566522"/>
          <a:ext cx="997989" cy="997989"/>
        </a:xfrm>
        <a:prstGeom prst="ellipse">
          <a:avLst/>
        </a:prstGeom>
        <a:gradFill rotWithShape="0">
          <a:gsLst>
            <a:gs pos="0">
              <a:srgbClr val="DFDE00">
                <a:hueOff val="7216144"/>
                <a:satOff val="-34454"/>
                <a:lumOff val="9608"/>
                <a:alphaOff val="0"/>
                <a:shade val="51000"/>
                <a:satMod val="130000"/>
              </a:srgbClr>
            </a:gs>
            <a:gs pos="80000">
              <a:srgbClr val="DFDE00">
                <a:hueOff val="7216144"/>
                <a:satOff val="-34454"/>
                <a:lumOff val="9608"/>
                <a:alphaOff val="0"/>
                <a:shade val="93000"/>
                <a:satMod val="130000"/>
              </a:srgbClr>
            </a:gs>
            <a:gs pos="100000">
              <a:srgbClr val="DFDE00">
                <a:hueOff val="7216144"/>
                <a:satOff val="-34454"/>
                <a:lumOff val="9608"/>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threePt" dir="t"/>
        </a:scene3d>
        <a:sp3d>
          <a:bevelT/>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US" sz="900" kern="1200" smtClean="0">
              <a:solidFill>
                <a:schemeClr val="tx2"/>
              </a:solidFill>
              <a:latin typeface="Arial"/>
              <a:ea typeface="+mn-ea"/>
              <a:cs typeface="+mn-cs"/>
            </a:rPr>
            <a:t>Bridge the Industry and Academia Gap </a:t>
          </a:r>
          <a:endParaRPr lang="en-US" sz="900" kern="1200" dirty="0">
            <a:solidFill>
              <a:schemeClr val="tx2"/>
            </a:solidFill>
            <a:latin typeface="Arial"/>
            <a:ea typeface="+mn-ea"/>
            <a:cs typeface="+mn-cs"/>
          </a:endParaRPr>
        </a:p>
      </dsp:txBody>
      <dsp:txXfrm>
        <a:off x="2868167" y="712674"/>
        <a:ext cx="705685" cy="7056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776157-A0F2-4127-8714-F93B9BA03CFB}">
      <dsp:nvSpPr>
        <dsp:cNvPr id="0" name=""/>
        <dsp:cNvSpPr/>
      </dsp:nvSpPr>
      <dsp:spPr>
        <a:xfrm>
          <a:off x="1256991" y="2181298"/>
          <a:ext cx="681130" cy="681130"/>
        </a:xfrm>
        <a:prstGeom prst="ellipse">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threePt" dir="t"/>
        </a:scene3d>
        <a:sp3d>
          <a:bevelT/>
        </a:sp3d>
      </dsp:spPr>
      <dsp:style>
        <a:lnRef idx="1">
          <a:schemeClr val="accent1"/>
        </a:lnRef>
        <a:fillRef idx="2">
          <a:schemeClr val="accent1"/>
        </a:fillRef>
        <a:effectRef idx="1">
          <a:schemeClr val="accent1"/>
        </a:effectRef>
        <a:fontRef idx="minor">
          <a:schemeClr val="dk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smtClean="0"/>
            <a:t>Predictive Analysis</a:t>
          </a:r>
        </a:p>
        <a:p>
          <a:pPr lvl="0" algn="ctr" defTabSz="311150">
            <a:lnSpc>
              <a:spcPct val="90000"/>
            </a:lnSpc>
            <a:spcBef>
              <a:spcPct val="0"/>
            </a:spcBef>
            <a:spcAft>
              <a:spcPct val="35000"/>
            </a:spcAft>
          </a:pPr>
          <a:r>
            <a:rPr lang="en-US" sz="700" kern="1200" dirty="0" smtClean="0"/>
            <a:t>Center of Excellence</a:t>
          </a:r>
          <a:endParaRPr lang="en-US" sz="700" kern="1200" dirty="0"/>
        </a:p>
      </dsp:txBody>
      <dsp:txXfrm>
        <a:off x="1356740" y="2281047"/>
        <a:ext cx="481632" cy="481632"/>
      </dsp:txXfrm>
    </dsp:sp>
    <dsp:sp modelId="{5DC67A4C-2484-4F10-A3F4-AB81E7D8E123}">
      <dsp:nvSpPr>
        <dsp:cNvPr id="0" name=""/>
        <dsp:cNvSpPr/>
      </dsp:nvSpPr>
      <dsp:spPr>
        <a:xfrm rot="16200000">
          <a:off x="1482714" y="1855322"/>
          <a:ext cx="229685" cy="231584"/>
        </a:xfrm>
        <a:prstGeom prst="rightArrow">
          <a:avLst>
            <a:gd name="adj1" fmla="val 60000"/>
            <a:gd name="adj2" fmla="val 5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scene3d>
        <a:sp3d>
          <a:bevel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en-US" sz="500" kern="1200" dirty="0">
            <a:solidFill>
              <a:schemeClr val="bg2">
                <a:lumMod val="65000"/>
                <a:lumOff val="35000"/>
              </a:schemeClr>
            </a:solidFill>
          </a:endParaRPr>
        </a:p>
      </dsp:txBody>
      <dsp:txXfrm>
        <a:off x="1517167" y="1936092"/>
        <a:ext cx="160780" cy="138950"/>
      </dsp:txXfrm>
    </dsp:sp>
    <dsp:sp modelId="{7FDC0DF2-81C9-4853-9070-22D26F4EA35D}">
      <dsp:nvSpPr>
        <dsp:cNvPr id="0" name=""/>
        <dsp:cNvSpPr/>
      </dsp:nvSpPr>
      <dsp:spPr>
        <a:xfrm>
          <a:off x="1171850" y="896517"/>
          <a:ext cx="851412" cy="851412"/>
        </a:xfrm>
        <a:prstGeom prst="ellipse">
          <a:avLst/>
        </a:prstGeom>
        <a:solidFill>
          <a:schemeClr val="bg1">
            <a:lumMod val="75000"/>
          </a:schemeClr>
        </a:solidFill>
        <a:ln>
          <a:noFill/>
        </a:ln>
        <a:effectLst>
          <a:outerShdw blurRad="40000" dist="23000" dir="5400000" rotWithShape="0">
            <a:srgbClr val="000000">
              <a:alpha val="35000"/>
            </a:srgbClr>
          </a:outerShdw>
        </a:effectLst>
        <a:scene3d>
          <a:camera prst="orthographicFront"/>
          <a:lightRig rig="threePt" dir="t"/>
        </a:scene3d>
        <a:sp3d>
          <a:bevelT/>
        </a:sp3d>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smtClean="0">
              <a:solidFill>
                <a:srgbClr val="000099"/>
              </a:solidFill>
            </a:rPr>
            <a:t>Inform, Educate and Train</a:t>
          </a:r>
          <a:endParaRPr lang="en-US" sz="700" kern="1200" dirty="0">
            <a:solidFill>
              <a:srgbClr val="000099"/>
            </a:solidFill>
          </a:endParaRPr>
        </a:p>
      </dsp:txBody>
      <dsp:txXfrm>
        <a:off x="1296536" y="1021203"/>
        <a:ext cx="602040" cy="602040"/>
      </dsp:txXfrm>
    </dsp:sp>
    <dsp:sp modelId="{B45B1741-8346-4737-A611-AC1929F2E33B}">
      <dsp:nvSpPr>
        <dsp:cNvPr id="0" name=""/>
        <dsp:cNvSpPr/>
      </dsp:nvSpPr>
      <dsp:spPr>
        <a:xfrm rot="19285714">
          <a:off x="1913307" y="2062685"/>
          <a:ext cx="229685" cy="231584"/>
        </a:xfrm>
        <a:prstGeom prst="rightArrow">
          <a:avLst>
            <a:gd name="adj1" fmla="val 60000"/>
            <a:gd name="adj2" fmla="val 50000"/>
          </a:avLst>
        </a:prstGeom>
        <a:gradFill rotWithShape="0">
          <a:gsLst>
            <a:gs pos="0">
              <a:schemeClr val="accent5">
                <a:hueOff val="-1655646"/>
                <a:satOff val="6635"/>
                <a:lumOff val="1438"/>
                <a:alphaOff val="0"/>
                <a:shade val="51000"/>
                <a:satMod val="130000"/>
              </a:schemeClr>
            </a:gs>
            <a:gs pos="80000">
              <a:schemeClr val="accent5">
                <a:hueOff val="-1655646"/>
                <a:satOff val="6635"/>
                <a:lumOff val="1438"/>
                <a:alphaOff val="0"/>
                <a:shade val="93000"/>
                <a:satMod val="130000"/>
              </a:schemeClr>
            </a:gs>
            <a:gs pos="100000">
              <a:schemeClr val="accent5">
                <a:hueOff val="-1655646"/>
                <a:satOff val="6635"/>
                <a:lumOff val="143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scene3d>
        <a:sp3d>
          <a:bevel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en-US" sz="500" kern="1200" dirty="0">
            <a:solidFill>
              <a:schemeClr val="bg2">
                <a:lumMod val="65000"/>
                <a:lumOff val="35000"/>
              </a:schemeClr>
            </a:solidFill>
          </a:endParaRPr>
        </a:p>
      </dsp:txBody>
      <dsp:txXfrm>
        <a:off x="1920823" y="2130483"/>
        <a:ext cx="160780" cy="138950"/>
      </dsp:txXfrm>
    </dsp:sp>
    <dsp:sp modelId="{83720531-8DAD-4E31-B78C-8EB2A7E8A2F6}">
      <dsp:nvSpPr>
        <dsp:cNvPr id="0" name=""/>
        <dsp:cNvSpPr/>
      </dsp:nvSpPr>
      <dsp:spPr>
        <a:xfrm>
          <a:off x="2109766" y="1348194"/>
          <a:ext cx="851412" cy="851412"/>
        </a:xfrm>
        <a:prstGeom prst="ellipse">
          <a:avLst/>
        </a:prstGeom>
        <a:solidFill>
          <a:schemeClr val="bg1">
            <a:lumMod val="75000"/>
          </a:schemeClr>
        </a:solidFill>
        <a:ln>
          <a:noFill/>
        </a:ln>
        <a:effectLst>
          <a:outerShdw blurRad="40000" dist="23000" dir="5400000" rotWithShape="0">
            <a:srgbClr val="000000">
              <a:alpha val="35000"/>
            </a:srgbClr>
          </a:outerShdw>
        </a:effectLst>
        <a:scene3d>
          <a:camera prst="orthographicFront"/>
          <a:lightRig rig="threePt" dir="t"/>
        </a:scene3d>
        <a:sp3d>
          <a:bevelT/>
        </a:sp3d>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smtClean="0">
              <a:solidFill>
                <a:srgbClr val="000099"/>
              </a:solidFill>
            </a:rPr>
            <a:t>Develop Standards and Methodology</a:t>
          </a:r>
          <a:endParaRPr lang="en-US" sz="700" kern="1200" dirty="0">
            <a:solidFill>
              <a:srgbClr val="000099"/>
            </a:solidFill>
          </a:endParaRPr>
        </a:p>
      </dsp:txBody>
      <dsp:txXfrm>
        <a:off x="2234452" y="1472880"/>
        <a:ext cx="602040" cy="602040"/>
      </dsp:txXfrm>
    </dsp:sp>
    <dsp:sp modelId="{B7F8F278-1EEC-4C44-9265-451BF1A9A381}">
      <dsp:nvSpPr>
        <dsp:cNvPr id="0" name=""/>
        <dsp:cNvSpPr/>
      </dsp:nvSpPr>
      <dsp:spPr>
        <a:xfrm rot="771429">
          <a:off x="2019654" y="2528624"/>
          <a:ext cx="229685" cy="231584"/>
        </a:xfrm>
        <a:prstGeom prst="rightArrow">
          <a:avLst>
            <a:gd name="adj1" fmla="val 60000"/>
            <a:gd name="adj2" fmla="val 50000"/>
          </a:avLst>
        </a:prstGeom>
        <a:gradFill rotWithShape="0">
          <a:gsLst>
            <a:gs pos="0">
              <a:schemeClr val="accent5">
                <a:hueOff val="-3311292"/>
                <a:satOff val="13270"/>
                <a:lumOff val="2876"/>
                <a:alphaOff val="0"/>
                <a:shade val="51000"/>
                <a:satMod val="130000"/>
              </a:schemeClr>
            </a:gs>
            <a:gs pos="80000">
              <a:schemeClr val="accent5">
                <a:hueOff val="-3311292"/>
                <a:satOff val="13270"/>
                <a:lumOff val="2876"/>
                <a:alphaOff val="0"/>
                <a:shade val="93000"/>
                <a:satMod val="130000"/>
              </a:schemeClr>
            </a:gs>
            <a:gs pos="100000">
              <a:schemeClr val="accent5">
                <a:hueOff val="-3311292"/>
                <a:satOff val="13270"/>
                <a:lumOff val="287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scene3d>
        <a:sp3d>
          <a:bevel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en-US" sz="500" kern="1200" dirty="0">
            <a:solidFill>
              <a:schemeClr val="bg2">
                <a:lumMod val="65000"/>
                <a:lumOff val="35000"/>
              </a:schemeClr>
            </a:solidFill>
          </a:endParaRPr>
        </a:p>
      </dsp:txBody>
      <dsp:txXfrm>
        <a:off x="2020518" y="2567275"/>
        <a:ext cx="160780" cy="138950"/>
      </dsp:txXfrm>
    </dsp:sp>
    <dsp:sp modelId="{B4E7ADD4-FFF3-47C9-99ED-50C5F56A4C45}">
      <dsp:nvSpPr>
        <dsp:cNvPr id="0" name=""/>
        <dsp:cNvSpPr/>
      </dsp:nvSpPr>
      <dsp:spPr>
        <a:xfrm>
          <a:off x="2341413" y="2363102"/>
          <a:ext cx="851412" cy="851412"/>
        </a:xfrm>
        <a:prstGeom prst="ellipse">
          <a:avLst/>
        </a:prstGeom>
        <a:solidFill>
          <a:schemeClr val="bg1">
            <a:lumMod val="75000"/>
          </a:schemeClr>
        </a:solidFill>
        <a:ln>
          <a:noFill/>
        </a:ln>
        <a:effectLst>
          <a:outerShdw blurRad="40000" dist="23000" dir="5400000" rotWithShape="0">
            <a:srgbClr val="000000">
              <a:alpha val="35000"/>
            </a:srgbClr>
          </a:outerShdw>
        </a:effectLst>
        <a:scene3d>
          <a:camera prst="orthographicFront"/>
          <a:lightRig rig="threePt" dir="t"/>
        </a:scene3d>
        <a:sp3d>
          <a:bevelT/>
        </a:sp3d>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smtClean="0">
              <a:solidFill>
                <a:srgbClr val="000099"/>
              </a:solidFill>
            </a:rPr>
            <a:t>High Performance Scalable </a:t>
          </a:r>
        </a:p>
        <a:p>
          <a:pPr lvl="0" algn="ctr" defTabSz="311150">
            <a:lnSpc>
              <a:spcPct val="90000"/>
            </a:lnSpc>
            <a:spcBef>
              <a:spcPct val="0"/>
            </a:spcBef>
            <a:spcAft>
              <a:spcPct val="35000"/>
            </a:spcAft>
          </a:pPr>
          <a:r>
            <a:rPr lang="en-US" sz="700" kern="1200" dirty="0" smtClean="0">
              <a:solidFill>
                <a:srgbClr val="000099"/>
              </a:solidFill>
            </a:rPr>
            <a:t>Data Mining</a:t>
          </a:r>
          <a:endParaRPr lang="en-US" sz="700" kern="1200" dirty="0">
            <a:solidFill>
              <a:srgbClr val="000099"/>
            </a:solidFill>
          </a:endParaRPr>
        </a:p>
      </dsp:txBody>
      <dsp:txXfrm>
        <a:off x="2466099" y="2487788"/>
        <a:ext cx="602040" cy="602040"/>
      </dsp:txXfrm>
    </dsp:sp>
    <dsp:sp modelId="{E89203AD-BECF-4F9A-AE4A-328F8EDCA3EE}">
      <dsp:nvSpPr>
        <dsp:cNvPr id="0" name=""/>
        <dsp:cNvSpPr/>
      </dsp:nvSpPr>
      <dsp:spPr>
        <a:xfrm rot="3858809">
          <a:off x="1721368" y="2902924"/>
          <a:ext cx="230327" cy="231584"/>
        </a:xfrm>
        <a:prstGeom prst="rightArrow">
          <a:avLst>
            <a:gd name="adj1" fmla="val 60000"/>
            <a:gd name="adj2" fmla="val 50000"/>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scene3d>
        <a:sp3d>
          <a:bevel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en-US" sz="500" kern="1200" dirty="0">
            <a:solidFill>
              <a:schemeClr val="bg2">
                <a:lumMod val="65000"/>
                <a:lumOff val="35000"/>
              </a:schemeClr>
            </a:solidFill>
          </a:endParaRPr>
        </a:p>
      </dsp:txBody>
      <dsp:txXfrm>
        <a:off x="1740942" y="2918106"/>
        <a:ext cx="161229" cy="138950"/>
      </dsp:txXfrm>
    </dsp:sp>
    <dsp:sp modelId="{85AA4302-5461-4FF1-BA3C-4D950DEEBC5E}">
      <dsp:nvSpPr>
        <dsp:cNvPr id="0" name=""/>
        <dsp:cNvSpPr/>
      </dsp:nvSpPr>
      <dsp:spPr>
        <a:xfrm>
          <a:off x="1692356" y="3178339"/>
          <a:ext cx="851412" cy="851412"/>
        </a:xfrm>
        <a:prstGeom prst="ellipse">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scene3d>
        <a:sp3d>
          <a:bevelT/>
        </a:sp3d>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smtClean="0">
              <a:solidFill>
                <a:srgbClr val="000099"/>
              </a:solidFill>
            </a:rPr>
            <a:t>Foster Research and Collaboration</a:t>
          </a:r>
          <a:endParaRPr lang="en-US" sz="700" kern="1200" dirty="0">
            <a:solidFill>
              <a:srgbClr val="000099"/>
            </a:solidFill>
          </a:endParaRPr>
        </a:p>
      </dsp:txBody>
      <dsp:txXfrm>
        <a:off x="1817042" y="3303025"/>
        <a:ext cx="602040" cy="602040"/>
      </dsp:txXfrm>
    </dsp:sp>
    <dsp:sp modelId="{02CBFBEA-E9B9-4A39-9CFA-300027711820}">
      <dsp:nvSpPr>
        <dsp:cNvPr id="0" name=""/>
        <dsp:cNvSpPr/>
      </dsp:nvSpPr>
      <dsp:spPr>
        <a:xfrm rot="6942857">
          <a:off x="1243753" y="2902279"/>
          <a:ext cx="229685" cy="231584"/>
        </a:xfrm>
        <a:prstGeom prst="rightArrow">
          <a:avLst>
            <a:gd name="adj1" fmla="val 60000"/>
            <a:gd name="adj2" fmla="val 50000"/>
          </a:avLst>
        </a:prstGeom>
        <a:gradFill rotWithShape="0">
          <a:gsLst>
            <a:gs pos="0">
              <a:schemeClr val="accent5">
                <a:hueOff val="-6622584"/>
                <a:satOff val="26541"/>
                <a:lumOff val="5752"/>
                <a:alphaOff val="0"/>
                <a:shade val="51000"/>
                <a:satMod val="130000"/>
              </a:schemeClr>
            </a:gs>
            <a:gs pos="80000">
              <a:schemeClr val="accent5">
                <a:hueOff val="-6622584"/>
                <a:satOff val="26541"/>
                <a:lumOff val="5752"/>
                <a:alphaOff val="0"/>
                <a:shade val="93000"/>
                <a:satMod val="130000"/>
              </a:schemeClr>
            </a:gs>
            <a:gs pos="100000">
              <a:schemeClr val="accent5">
                <a:hueOff val="-6622584"/>
                <a:satOff val="26541"/>
                <a:lumOff val="575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scene3d>
        <a:sp3d>
          <a:bevel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en-US" sz="500" kern="1200" dirty="0">
            <a:solidFill>
              <a:schemeClr val="bg2">
                <a:lumMod val="65000"/>
                <a:lumOff val="35000"/>
              </a:schemeClr>
            </a:solidFill>
          </a:endParaRPr>
        </a:p>
      </dsp:txBody>
      <dsp:txXfrm rot="10800000">
        <a:off x="1293154" y="2917555"/>
        <a:ext cx="160780" cy="138950"/>
      </dsp:txXfrm>
    </dsp:sp>
    <dsp:sp modelId="{BC752919-C76B-44D2-BE60-45419D6F613A}">
      <dsp:nvSpPr>
        <dsp:cNvPr id="0" name=""/>
        <dsp:cNvSpPr/>
      </dsp:nvSpPr>
      <dsp:spPr>
        <a:xfrm>
          <a:off x="651346" y="3176995"/>
          <a:ext cx="851412" cy="851412"/>
        </a:xfrm>
        <a:prstGeom prst="ellipse">
          <a:avLst/>
        </a:prstGeom>
        <a:solidFill>
          <a:schemeClr val="bg1">
            <a:lumMod val="75000"/>
          </a:schemeClr>
        </a:solidFill>
        <a:ln>
          <a:noFill/>
        </a:ln>
        <a:effectLst>
          <a:outerShdw blurRad="40000" dist="23000" dir="5400000" rotWithShape="0">
            <a:srgbClr val="000000">
              <a:alpha val="35000"/>
            </a:srgbClr>
          </a:outerShdw>
        </a:effectLst>
        <a:scene3d>
          <a:camera prst="orthographicFront"/>
          <a:lightRig rig="threePt" dir="t"/>
        </a:scene3d>
        <a:sp3d>
          <a:bevelT/>
        </a:sp3d>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smtClean="0">
              <a:solidFill>
                <a:srgbClr val="000099"/>
              </a:solidFill>
            </a:rPr>
            <a:t>Data Mining Repository of Very Large Data Sets</a:t>
          </a:r>
          <a:endParaRPr lang="en-US" sz="700" kern="1200" dirty="0">
            <a:solidFill>
              <a:srgbClr val="000099"/>
            </a:solidFill>
          </a:endParaRPr>
        </a:p>
      </dsp:txBody>
      <dsp:txXfrm>
        <a:off x="776032" y="3301681"/>
        <a:ext cx="602040" cy="602040"/>
      </dsp:txXfrm>
    </dsp:sp>
    <dsp:sp modelId="{6ABC5950-D93F-4B62-81E0-00B3F45438A5}">
      <dsp:nvSpPr>
        <dsp:cNvPr id="0" name=""/>
        <dsp:cNvSpPr/>
      </dsp:nvSpPr>
      <dsp:spPr>
        <a:xfrm rot="10028571">
          <a:off x="945773" y="2528624"/>
          <a:ext cx="229685" cy="231584"/>
        </a:xfrm>
        <a:prstGeom prst="rightArrow">
          <a:avLst>
            <a:gd name="adj1" fmla="val 60000"/>
            <a:gd name="adj2" fmla="val 50000"/>
          </a:avLst>
        </a:prstGeom>
        <a:gradFill rotWithShape="0">
          <a:gsLst>
            <a:gs pos="0">
              <a:schemeClr val="accent5">
                <a:hueOff val="-8278230"/>
                <a:satOff val="33176"/>
                <a:lumOff val="7190"/>
                <a:alphaOff val="0"/>
                <a:shade val="51000"/>
                <a:satMod val="130000"/>
              </a:schemeClr>
            </a:gs>
            <a:gs pos="80000">
              <a:schemeClr val="accent5">
                <a:hueOff val="-8278230"/>
                <a:satOff val="33176"/>
                <a:lumOff val="7190"/>
                <a:alphaOff val="0"/>
                <a:shade val="93000"/>
                <a:satMod val="130000"/>
              </a:schemeClr>
            </a:gs>
            <a:gs pos="100000">
              <a:schemeClr val="accent5">
                <a:hueOff val="-8278230"/>
                <a:satOff val="33176"/>
                <a:lumOff val="719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scene3d>
        <a:sp3d>
          <a:bevel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en-US" sz="500" kern="1200" dirty="0">
            <a:solidFill>
              <a:schemeClr val="bg2">
                <a:lumMod val="65000"/>
                <a:lumOff val="35000"/>
              </a:schemeClr>
            </a:solidFill>
          </a:endParaRPr>
        </a:p>
      </dsp:txBody>
      <dsp:txXfrm rot="10800000">
        <a:off x="1013814" y="2567275"/>
        <a:ext cx="160780" cy="138950"/>
      </dsp:txXfrm>
    </dsp:sp>
    <dsp:sp modelId="{124245A3-B4D5-4B8F-9797-7EDF941C8D33}">
      <dsp:nvSpPr>
        <dsp:cNvPr id="0" name=""/>
        <dsp:cNvSpPr/>
      </dsp:nvSpPr>
      <dsp:spPr>
        <a:xfrm>
          <a:off x="2288" y="2363102"/>
          <a:ext cx="851412" cy="851412"/>
        </a:xfrm>
        <a:prstGeom prst="ellipse">
          <a:avLst/>
        </a:prstGeom>
        <a:solidFill>
          <a:schemeClr val="bg1">
            <a:lumMod val="75000"/>
          </a:schemeClr>
        </a:solidFill>
        <a:ln>
          <a:noFill/>
        </a:ln>
        <a:effectLst>
          <a:outerShdw blurRad="40000" dist="23000" dir="5400000" rotWithShape="0">
            <a:srgbClr val="000000">
              <a:alpha val="35000"/>
            </a:srgbClr>
          </a:outerShdw>
        </a:effectLst>
        <a:scene3d>
          <a:camera prst="orthographicFront"/>
          <a:lightRig rig="threePt" dir="t"/>
        </a:scene3d>
        <a:sp3d>
          <a:bevelT/>
        </a:sp3d>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smtClean="0">
              <a:solidFill>
                <a:srgbClr val="000099"/>
              </a:solidFill>
            </a:rPr>
            <a:t>Provide Predictive Analytics Services</a:t>
          </a:r>
          <a:endParaRPr lang="en-US" sz="700" kern="1200" dirty="0">
            <a:solidFill>
              <a:srgbClr val="000099"/>
            </a:solidFill>
          </a:endParaRPr>
        </a:p>
      </dsp:txBody>
      <dsp:txXfrm>
        <a:off x="126974" y="2487788"/>
        <a:ext cx="602040" cy="602040"/>
      </dsp:txXfrm>
    </dsp:sp>
    <dsp:sp modelId="{B832FDE0-BB72-42A9-8F9B-FC7670601C9E}">
      <dsp:nvSpPr>
        <dsp:cNvPr id="0" name=""/>
        <dsp:cNvSpPr/>
      </dsp:nvSpPr>
      <dsp:spPr>
        <a:xfrm rot="13114286">
          <a:off x="1052121" y="2062685"/>
          <a:ext cx="229685" cy="231584"/>
        </a:xfrm>
        <a:prstGeom prst="rightArrow">
          <a:avLst>
            <a:gd name="adj1" fmla="val 60000"/>
            <a:gd name="adj2" fmla="val 50000"/>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scene3d>
        <a:sp3d>
          <a:bevel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en-IE" sz="500" kern="1200" dirty="0">
            <a:solidFill>
              <a:schemeClr val="bg2">
                <a:lumMod val="65000"/>
                <a:lumOff val="35000"/>
              </a:schemeClr>
            </a:solidFill>
          </a:endParaRPr>
        </a:p>
      </dsp:txBody>
      <dsp:txXfrm rot="10800000">
        <a:off x="1113510" y="2130483"/>
        <a:ext cx="160780" cy="138950"/>
      </dsp:txXfrm>
    </dsp:sp>
    <dsp:sp modelId="{62C3C603-7F53-44D2-9E88-2341165C4F39}">
      <dsp:nvSpPr>
        <dsp:cNvPr id="0" name=""/>
        <dsp:cNvSpPr/>
      </dsp:nvSpPr>
      <dsp:spPr>
        <a:xfrm>
          <a:off x="233934" y="1348194"/>
          <a:ext cx="851412" cy="851412"/>
        </a:xfrm>
        <a:prstGeom prst="ellipse">
          <a:avLst/>
        </a:prstGeom>
        <a:solidFill>
          <a:schemeClr val="bg1">
            <a:lumMod val="75000"/>
          </a:schemeClr>
        </a:solidFill>
        <a:ln>
          <a:noFill/>
        </a:ln>
        <a:effectLst>
          <a:outerShdw blurRad="40000" dist="23000" dir="5400000" rotWithShape="0">
            <a:srgbClr val="000000">
              <a:alpha val="35000"/>
            </a:srgbClr>
          </a:outerShdw>
        </a:effectLst>
        <a:scene3d>
          <a:camera prst="orthographicFront"/>
          <a:lightRig rig="threePt" dir="t"/>
        </a:scene3d>
        <a:sp3d>
          <a:bevelT/>
        </a:sp3d>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smtClean="0">
              <a:solidFill>
                <a:srgbClr val="000099"/>
              </a:solidFill>
            </a:rPr>
            <a:t>Bridge the Industry and Academia Gap </a:t>
          </a:r>
          <a:endParaRPr lang="en-US" sz="700" kern="1200" dirty="0">
            <a:solidFill>
              <a:srgbClr val="000099"/>
            </a:solidFill>
          </a:endParaRPr>
        </a:p>
      </dsp:txBody>
      <dsp:txXfrm>
        <a:off x="358620" y="1472880"/>
        <a:ext cx="602040" cy="6020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33E668-67EF-4961-BBA4-F96784561525}">
      <dsp:nvSpPr>
        <dsp:cNvPr id="0" name=""/>
        <dsp:cNvSpPr/>
      </dsp:nvSpPr>
      <dsp:spPr>
        <a:xfrm>
          <a:off x="2007976" y="1197569"/>
          <a:ext cx="2153799" cy="215390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lvl="0" algn="ctr" defTabSz="2044700">
            <a:lnSpc>
              <a:spcPct val="90000"/>
            </a:lnSpc>
            <a:spcBef>
              <a:spcPct val="0"/>
            </a:spcBef>
            <a:spcAft>
              <a:spcPct val="35000"/>
            </a:spcAft>
          </a:pPr>
          <a:endParaRPr lang="en-US" sz="4600" kern="1200"/>
        </a:p>
      </dsp:txBody>
      <dsp:txXfrm>
        <a:off x="2323393" y="1513001"/>
        <a:ext cx="1522965" cy="1523041"/>
      </dsp:txXfrm>
    </dsp:sp>
    <dsp:sp modelId="{CCE754AF-7942-4165-93F5-CCAF30D8FA5C}">
      <dsp:nvSpPr>
        <dsp:cNvPr id="0" name=""/>
        <dsp:cNvSpPr/>
      </dsp:nvSpPr>
      <dsp:spPr>
        <a:xfrm>
          <a:off x="897292" y="0"/>
          <a:ext cx="4341704" cy="4525963"/>
        </a:xfrm>
        <a:prstGeom prst="blockArc">
          <a:avLst>
            <a:gd name="adj1" fmla="val 17527788"/>
            <a:gd name="adj2" fmla="val 4119114"/>
            <a:gd name="adj3" fmla="val 575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59C4B5-1E0D-4ED7-B73A-A2DBC22C0910}">
      <dsp:nvSpPr>
        <dsp:cNvPr id="0" name=""/>
        <dsp:cNvSpPr/>
      </dsp:nvSpPr>
      <dsp:spPr>
        <a:xfrm>
          <a:off x="4094207" y="381538"/>
          <a:ext cx="1153798" cy="1154120"/>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C2E159B-6528-441E-B95A-3917B26E186A}">
      <dsp:nvSpPr>
        <dsp:cNvPr id="0" name=""/>
        <dsp:cNvSpPr/>
      </dsp:nvSpPr>
      <dsp:spPr>
        <a:xfrm>
          <a:off x="5335522" y="400095"/>
          <a:ext cx="1544403" cy="1117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420" tIns="58420" rIns="58420" bIns="58420" numCol="1" spcCol="1270" anchor="ctr" anchorCtr="0">
          <a:noAutofit/>
        </a:bodyPr>
        <a:lstStyle/>
        <a:p>
          <a:pPr lvl="0" algn="l" defTabSz="2044700">
            <a:lnSpc>
              <a:spcPct val="90000"/>
            </a:lnSpc>
            <a:spcBef>
              <a:spcPct val="0"/>
            </a:spcBef>
            <a:spcAft>
              <a:spcPct val="10000"/>
            </a:spcAft>
          </a:pPr>
          <a:endParaRPr lang="en-US" sz="4600" kern="1200"/>
        </a:p>
      </dsp:txBody>
      <dsp:txXfrm>
        <a:off x="5335522" y="400095"/>
        <a:ext cx="1544403" cy="1117007"/>
      </dsp:txXfrm>
    </dsp:sp>
    <dsp:sp modelId="{3AABDD7C-BA51-4DDF-86B0-CABFF7E3235B}">
      <dsp:nvSpPr>
        <dsp:cNvPr id="0" name=""/>
        <dsp:cNvSpPr/>
      </dsp:nvSpPr>
      <dsp:spPr>
        <a:xfrm>
          <a:off x="4540154" y="1694520"/>
          <a:ext cx="1153798" cy="1154120"/>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F50DDE4-563A-45B9-8F75-09A9055805D1}">
      <dsp:nvSpPr>
        <dsp:cNvPr id="0" name=""/>
        <dsp:cNvSpPr/>
      </dsp:nvSpPr>
      <dsp:spPr>
        <a:xfrm>
          <a:off x="5787903" y="1710814"/>
          <a:ext cx="1544403" cy="1117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420" tIns="58420" rIns="58420" bIns="58420" numCol="1" spcCol="1270" anchor="ctr" anchorCtr="0">
          <a:noAutofit/>
        </a:bodyPr>
        <a:lstStyle/>
        <a:p>
          <a:pPr lvl="0" algn="l" defTabSz="2044700">
            <a:lnSpc>
              <a:spcPct val="90000"/>
            </a:lnSpc>
            <a:spcBef>
              <a:spcPct val="0"/>
            </a:spcBef>
            <a:spcAft>
              <a:spcPct val="10000"/>
            </a:spcAft>
          </a:pPr>
          <a:endParaRPr lang="en-US" sz="4600" kern="1200"/>
        </a:p>
      </dsp:txBody>
      <dsp:txXfrm>
        <a:off x="5787903" y="1710814"/>
        <a:ext cx="1544403" cy="1117007"/>
      </dsp:txXfrm>
    </dsp:sp>
    <dsp:sp modelId="{F57B74DB-BEEE-4463-9683-0A86338C2B93}">
      <dsp:nvSpPr>
        <dsp:cNvPr id="0" name=""/>
        <dsp:cNvSpPr/>
      </dsp:nvSpPr>
      <dsp:spPr>
        <a:xfrm>
          <a:off x="4094207" y="3026058"/>
          <a:ext cx="1153798" cy="1154120"/>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0EE3008-A69A-4FFC-9E26-655F923C0F2A}">
      <dsp:nvSpPr>
        <dsp:cNvPr id="0" name=""/>
        <dsp:cNvSpPr/>
      </dsp:nvSpPr>
      <dsp:spPr>
        <a:xfrm>
          <a:off x="5335522" y="3049593"/>
          <a:ext cx="1544403" cy="1117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420" tIns="58420" rIns="58420" bIns="58420" numCol="1" spcCol="1270" anchor="ctr" anchorCtr="0">
          <a:noAutofit/>
        </a:bodyPr>
        <a:lstStyle/>
        <a:p>
          <a:pPr lvl="0" algn="l" defTabSz="2044700">
            <a:lnSpc>
              <a:spcPct val="90000"/>
            </a:lnSpc>
            <a:spcBef>
              <a:spcPct val="0"/>
            </a:spcBef>
            <a:spcAft>
              <a:spcPct val="10000"/>
            </a:spcAft>
          </a:pPr>
          <a:endParaRPr lang="en-US" sz="4600" kern="1200"/>
        </a:p>
      </dsp:txBody>
      <dsp:txXfrm>
        <a:off x="5335522" y="3049593"/>
        <a:ext cx="1544403" cy="111700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38782-EC39-4FCC-839B-A42A31AEE711}">
      <dsp:nvSpPr>
        <dsp:cNvPr id="0" name=""/>
        <dsp:cNvSpPr/>
      </dsp:nvSpPr>
      <dsp:spPr>
        <a:xfrm>
          <a:off x="3886737" y="2062798"/>
          <a:ext cx="2468350" cy="2135223"/>
        </a:xfrm>
        <a:prstGeom prst="hexagon">
          <a:avLst>
            <a:gd name="adj" fmla="val 28570"/>
            <a:gd name="vf" fmla="val 115470"/>
          </a:avLst>
        </a:prstGeom>
        <a:solidFill>
          <a:schemeClr val="bg2">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Smart Infrastructure</a:t>
          </a:r>
          <a:endParaRPr lang="en-US" sz="1600" kern="1200" dirty="0"/>
        </a:p>
      </dsp:txBody>
      <dsp:txXfrm>
        <a:off x="4295777" y="2416634"/>
        <a:ext cx="1650270" cy="1427551"/>
      </dsp:txXfrm>
    </dsp:sp>
    <dsp:sp modelId="{C496C3AF-E2F1-4AD6-A3E0-DA09FF9AA490}">
      <dsp:nvSpPr>
        <dsp:cNvPr id="0" name=""/>
        <dsp:cNvSpPr/>
      </dsp:nvSpPr>
      <dsp:spPr>
        <a:xfrm>
          <a:off x="5432398" y="920427"/>
          <a:ext cx="931301" cy="802439"/>
        </a:xfrm>
        <a:prstGeom prst="hexagon">
          <a:avLst>
            <a:gd name="adj" fmla="val 28900"/>
            <a:gd name="vf" fmla="val 115470"/>
          </a:avLst>
        </a:prstGeom>
        <a:solidFill>
          <a:schemeClr val="dk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50B75234-D055-4C81-9034-BBE3DBE29794}">
      <dsp:nvSpPr>
        <dsp:cNvPr id="0" name=""/>
        <dsp:cNvSpPr/>
      </dsp:nvSpPr>
      <dsp:spPr>
        <a:xfrm>
          <a:off x="4114107" y="151038"/>
          <a:ext cx="2022795" cy="1749955"/>
        </a:xfrm>
        <a:prstGeom prst="hexagon">
          <a:avLst>
            <a:gd name="adj" fmla="val 28570"/>
            <a:gd name="vf" fmla="val 115470"/>
          </a:avLst>
        </a:prstGeom>
        <a:solidFill>
          <a:schemeClr val="bg2">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Gas &amp; Electric</a:t>
          </a:r>
          <a:endParaRPr lang="en-US" sz="1300" kern="1200" dirty="0"/>
        </a:p>
      </dsp:txBody>
      <dsp:txXfrm>
        <a:off x="4449327" y="441043"/>
        <a:ext cx="1352355" cy="1169945"/>
      </dsp:txXfrm>
    </dsp:sp>
    <dsp:sp modelId="{BEC23376-DA80-4F13-808F-1CAB2271748B}">
      <dsp:nvSpPr>
        <dsp:cNvPr id="0" name=""/>
        <dsp:cNvSpPr/>
      </dsp:nvSpPr>
      <dsp:spPr>
        <a:xfrm>
          <a:off x="6519299" y="2420561"/>
          <a:ext cx="931301" cy="802439"/>
        </a:xfrm>
        <a:prstGeom prst="hexagon">
          <a:avLst>
            <a:gd name="adj" fmla="val 28900"/>
            <a:gd name="vf" fmla="val 115470"/>
          </a:avLst>
        </a:prstGeom>
        <a:solidFill>
          <a:schemeClr val="dk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29858AA0-2E1C-4A83-938C-086D5EC3EE7A}">
      <dsp:nvSpPr>
        <dsp:cNvPr id="0" name=""/>
        <dsp:cNvSpPr/>
      </dsp:nvSpPr>
      <dsp:spPr>
        <a:xfrm>
          <a:off x="5969246" y="1180742"/>
          <a:ext cx="2022795" cy="1749955"/>
        </a:xfrm>
        <a:prstGeom prst="hexagon">
          <a:avLst>
            <a:gd name="adj" fmla="val 28570"/>
            <a:gd name="vf" fmla="val 115470"/>
          </a:avLst>
        </a:prstGeom>
        <a:solidFill>
          <a:schemeClr val="bg2">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Water &amp; Wastewater</a:t>
          </a:r>
          <a:endParaRPr lang="en-US" sz="1300" kern="1200" dirty="0"/>
        </a:p>
      </dsp:txBody>
      <dsp:txXfrm>
        <a:off x="6304466" y="1470747"/>
        <a:ext cx="1352355" cy="1169945"/>
      </dsp:txXfrm>
    </dsp:sp>
    <dsp:sp modelId="{B566738D-D31F-4AA0-ADC1-E40A0F9BFE2C}">
      <dsp:nvSpPr>
        <dsp:cNvPr id="0" name=""/>
        <dsp:cNvSpPr/>
      </dsp:nvSpPr>
      <dsp:spPr>
        <a:xfrm>
          <a:off x="5764268" y="4113931"/>
          <a:ext cx="931301" cy="802439"/>
        </a:xfrm>
        <a:prstGeom prst="hexagon">
          <a:avLst>
            <a:gd name="adj" fmla="val 28900"/>
            <a:gd name="vf" fmla="val 115470"/>
          </a:avLst>
        </a:prstGeom>
        <a:solidFill>
          <a:schemeClr val="dk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9CEB9B2B-DBAD-4D74-B205-037ED10EAB14}">
      <dsp:nvSpPr>
        <dsp:cNvPr id="0" name=""/>
        <dsp:cNvSpPr/>
      </dsp:nvSpPr>
      <dsp:spPr>
        <a:xfrm>
          <a:off x="5969246" y="3192299"/>
          <a:ext cx="2022795" cy="1749955"/>
        </a:xfrm>
        <a:prstGeom prst="hexagon">
          <a:avLst>
            <a:gd name="adj" fmla="val 28570"/>
            <a:gd name="vf" fmla="val 115470"/>
          </a:avLst>
        </a:prstGeom>
        <a:solidFill>
          <a:schemeClr val="bg2">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Waste Management</a:t>
          </a:r>
          <a:endParaRPr lang="en-US" sz="1300" kern="1200" dirty="0"/>
        </a:p>
      </dsp:txBody>
      <dsp:txXfrm>
        <a:off x="6304466" y="3482304"/>
        <a:ext cx="1352355" cy="1169945"/>
      </dsp:txXfrm>
    </dsp:sp>
    <dsp:sp modelId="{2EE323AB-9D42-40A9-90D0-38FE1624BDD2}">
      <dsp:nvSpPr>
        <dsp:cNvPr id="0" name=""/>
        <dsp:cNvSpPr/>
      </dsp:nvSpPr>
      <dsp:spPr>
        <a:xfrm>
          <a:off x="3891330" y="4289709"/>
          <a:ext cx="931301" cy="802439"/>
        </a:xfrm>
        <a:prstGeom prst="hexagon">
          <a:avLst>
            <a:gd name="adj" fmla="val 28900"/>
            <a:gd name="vf" fmla="val 115470"/>
          </a:avLst>
        </a:prstGeom>
        <a:blipFill rotWithShape="0">
          <a:blip xmlns:r="http://schemas.openxmlformats.org/officeDocument/2006/relationships" r:embed="rId1"/>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92FBE41-5E33-4D87-B24A-5B9084DB95EA}">
      <dsp:nvSpPr>
        <dsp:cNvPr id="0" name=""/>
        <dsp:cNvSpPr/>
      </dsp:nvSpPr>
      <dsp:spPr>
        <a:xfrm>
          <a:off x="4114107" y="4269844"/>
          <a:ext cx="2022795" cy="1749955"/>
        </a:xfrm>
        <a:prstGeom prst="hexagon">
          <a:avLst>
            <a:gd name="adj" fmla="val 28570"/>
            <a:gd name="vf" fmla="val 115470"/>
          </a:avLst>
        </a:prstGeom>
        <a:solidFill>
          <a:schemeClr val="bg2">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Critical Facilities &amp; Buildings</a:t>
          </a:r>
          <a:endParaRPr lang="en-US" sz="1300" kern="1200" dirty="0"/>
        </a:p>
      </dsp:txBody>
      <dsp:txXfrm>
        <a:off x="4449327" y="4559849"/>
        <a:ext cx="1352355" cy="1169945"/>
      </dsp:txXfrm>
    </dsp:sp>
    <dsp:sp modelId="{FBD97795-FCA1-4AEE-9755-713DC97C5ACD}">
      <dsp:nvSpPr>
        <dsp:cNvPr id="0" name=""/>
        <dsp:cNvSpPr/>
      </dsp:nvSpPr>
      <dsp:spPr>
        <a:xfrm>
          <a:off x="2786630" y="2790177"/>
          <a:ext cx="931301" cy="802439"/>
        </a:xfrm>
        <a:prstGeom prst="hexagon">
          <a:avLst>
            <a:gd name="adj" fmla="val 28900"/>
            <a:gd name="vf" fmla="val 115470"/>
          </a:avLst>
        </a:prstGeom>
        <a:solidFill>
          <a:schemeClr val="dk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3B894106-A8E1-4639-8B7D-DAA6FA3234B0}">
      <dsp:nvSpPr>
        <dsp:cNvPr id="0" name=""/>
        <dsp:cNvSpPr/>
      </dsp:nvSpPr>
      <dsp:spPr>
        <a:xfrm>
          <a:off x="2250356" y="3193503"/>
          <a:ext cx="2022795" cy="1749955"/>
        </a:xfrm>
        <a:prstGeom prst="hexagon">
          <a:avLst>
            <a:gd name="adj" fmla="val 28570"/>
            <a:gd name="vf" fmla="val 115470"/>
          </a:avLst>
        </a:prstGeom>
        <a:solidFill>
          <a:schemeClr val="bg2">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Transportation &amp; Traffic</a:t>
          </a:r>
          <a:endParaRPr lang="en-US" sz="1300" kern="1200" dirty="0"/>
        </a:p>
      </dsp:txBody>
      <dsp:txXfrm>
        <a:off x="2585576" y="3483508"/>
        <a:ext cx="1352355" cy="1169945"/>
      </dsp:txXfrm>
    </dsp:sp>
    <dsp:sp modelId="{EB536529-BB0C-4C52-A883-313D988C255C}">
      <dsp:nvSpPr>
        <dsp:cNvPr id="0" name=""/>
        <dsp:cNvSpPr/>
      </dsp:nvSpPr>
      <dsp:spPr>
        <a:xfrm>
          <a:off x="2250356" y="1073932"/>
          <a:ext cx="2022795" cy="1749955"/>
        </a:xfrm>
        <a:prstGeom prst="hexagon">
          <a:avLst>
            <a:gd name="adj" fmla="val 28570"/>
            <a:gd name="vf" fmla="val 115470"/>
          </a:avLst>
        </a:prstGeom>
        <a:solidFill>
          <a:schemeClr val="bg2">
            <a:lumMod val="50000"/>
          </a:schemeClr>
        </a:solidFill>
        <a:ln>
          <a:solidFill>
            <a:schemeClr val="accent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Communications &amp; Data Centers</a:t>
          </a:r>
          <a:endParaRPr lang="en-US" sz="1300" kern="1200" dirty="0"/>
        </a:p>
      </dsp:txBody>
      <dsp:txXfrm>
        <a:off x="2585576" y="1363937"/>
        <a:ext cx="1352355" cy="116994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776157-A0F2-4127-8714-F93B9BA03CFB}">
      <dsp:nvSpPr>
        <dsp:cNvPr id="0" name=""/>
        <dsp:cNvSpPr/>
      </dsp:nvSpPr>
      <dsp:spPr>
        <a:xfrm>
          <a:off x="1401142" y="2138347"/>
          <a:ext cx="759241" cy="759241"/>
        </a:xfrm>
        <a:prstGeom prst="ellipse">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threePt" dir="t"/>
        </a:scene3d>
        <a:sp3d>
          <a:bevelT/>
        </a:sp3d>
      </dsp:spPr>
      <dsp:style>
        <a:lnRef idx="1">
          <a:schemeClr val="accent1"/>
        </a:lnRef>
        <a:fillRef idx="2">
          <a:schemeClr val="accent1"/>
        </a:fillRef>
        <a:effectRef idx="1">
          <a:schemeClr val="accent1"/>
        </a:effectRef>
        <a:fontRef idx="minor">
          <a:schemeClr val="dk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dirty="0" smtClean="0"/>
            <a:t>Predictive Analysis</a:t>
          </a:r>
        </a:p>
        <a:p>
          <a:pPr lvl="0" algn="ctr" defTabSz="355600">
            <a:lnSpc>
              <a:spcPct val="90000"/>
            </a:lnSpc>
            <a:spcBef>
              <a:spcPct val="0"/>
            </a:spcBef>
            <a:spcAft>
              <a:spcPct val="35000"/>
            </a:spcAft>
          </a:pPr>
          <a:r>
            <a:rPr lang="en-US" sz="800" kern="1200" dirty="0" smtClean="0"/>
            <a:t>Center of Excellence</a:t>
          </a:r>
          <a:endParaRPr lang="en-US" sz="800" kern="1200" dirty="0"/>
        </a:p>
      </dsp:txBody>
      <dsp:txXfrm>
        <a:off x="1512330" y="2249535"/>
        <a:ext cx="536865" cy="536865"/>
      </dsp:txXfrm>
    </dsp:sp>
    <dsp:sp modelId="{5DC67A4C-2484-4F10-A3F4-AB81E7D8E123}">
      <dsp:nvSpPr>
        <dsp:cNvPr id="0" name=""/>
        <dsp:cNvSpPr/>
      </dsp:nvSpPr>
      <dsp:spPr>
        <a:xfrm rot="16200000">
          <a:off x="1652750" y="1774988"/>
          <a:ext cx="256025" cy="258142"/>
        </a:xfrm>
        <a:prstGeom prst="rightArrow">
          <a:avLst>
            <a:gd name="adj1" fmla="val 60000"/>
            <a:gd name="adj2" fmla="val 5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scene3d>
        <a:sp3d>
          <a:bevel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66700">
            <a:lnSpc>
              <a:spcPct val="90000"/>
            </a:lnSpc>
            <a:spcBef>
              <a:spcPct val="0"/>
            </a:spcBef>
            <a:spcAft>
              <a:spcPct val="35000"/>
            </a:spcAft>
          </a:pPr>
          <a:endParaRPr lang="en-US" sz="600" kern="1200" dirty="0">
            <a:solidFill>
              <a:schemeClr val="bg2">
                <a:lumMod val="65000"/>
                <a:lumOff val="35000"/>
              </a:schemeClr>
            </a:solidFill>
          </a:endParaRPr>
        </a:p>
      </dsp:txBody>
      <dsp:txXfrm>
        <a:off x="1691154" y="1865020"/>
        <a:ext cx="179218" cy="154886"/>
      </dsp:txXfrm>
    </dsp:sp>
    <dsp:sp modelId="{7FDC0DF2-81C9-4853-9070-22D26F4EA35D}">
      <dsp:nvSpPr>
        <dsp:cNvPr id="0" name=""/>
        <dsp:cNvSpPr/>
      </dsp:nvSpPr>
      <dsp:spPr>
        <a:xfrm>
          <a:off x="1306237" y="706228"/>
          <a:ext cx="949051" cy="949051"/>
        </a:xfrm>
        <a:prstGeom prst="ellipse">
          <a:avLst/>
        </a:prstGeom>
        <a:solidFill>
          <a:schemeClr val="bg1">
            <a:lumMod val="75000"/>
          </a:schemeClr>
        </a:solidFill>
        <a:ln>
          <a:noFill/>
        </a:ln>
        <a:effectLst>
          <a:outerShdw blurRad="40000" dist="23000" dir="5400000" rotWithShape="0">
            <a:srgbClr val="000000">
              <a:alpha val="35000"/>
            </a:srgbClr>
          </a:outerShdw>
        </a:effectLst>
        <a:scene3d>
          <a:camera prst="orthographicFront"/>
          <a:lightRig rig="threePt" dir="t"/>
        </a:scene3d>
        <a:sp3d>
          <a:bevelT/>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smtClean="0"/>
            <a:t>Inform, Educate and Train</a:t>
          </a:r>
          <a:endParaRPr lang="en-US" sz="800" kern="1200" dirty="0"/>
        </a:p>
      </dsp:txBody>
      <dsp:txXfrm>
        <a:off x="1445222" y="845213"/>
        <a:ext cx="671081" cy="671081"/>
      </dsp:txXfrm>
    </dsp:sp>
    <dsp:sp modelId="{B45B1741-8346-4737-A611-AC1929F2E33B}">
      <dsp:nvSpPr>
        <dsp:cNvPr id="0" name=""/>
        <dsp:cNvSpPr/>
      </dsp:nvSpPr>
      <dsp:spPr>
        <a:xfrm rot="19285714">
          <a:off x="2132723" y="2006131"/>
          <a:ext cx="256025" cy="258142"/>
        </a:xfrm>
        <a:prstGeom prst="rightArrow">
          <a:avLst>
            <a:gd name="adj1" fmla="val 60000"/>
            <a:gd name="adj2" fmla="val 50000"/>
          </a:avLst>
        </a:prstGeom>
        <a:gradFill rotWithShape="0">
          <a:gsLst>
            <a:gs pos="0">
              <a:schemeClr val="accent5">
                <a:hueOff val="-1655646"/>
                <a:satOff val="6635"/>
                <a:lumOff val="1438"/>
                <a:alphaOff val="0"/>
                <a:shade val="51000"/>
                <a:satMod val="130000"/>
              </a:schemeClr>
            </a:gs>
            <a:gs pos="80000">
              <a:schemeClr val="accent5">
                <a:hueOff val="-1655646"/>
                <a:satOff val="6635"/>
                <a:lumOff val="1438"/>
                <a:alphaOff val="0"/>
                <a:shade val="93000"/>
                <a:satMod val="130000"/>
              </a:schemeClr>
            </a:gs>
            <a:gs pos="100000">
              <a:schemeClr val="accent5">
                <a:hueOff val="-1655646"/>
                <a:satOff val="6635"/>
                <a:lumOff val="143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scene3d>
        <a:sp3d>
          <a:bevel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66700">
            <a:lnSpc>
              <a:spcPct val="90000"/>
            </a:lnSpc>
            <a:spcBef>
              <a:spcPct val="0"/>
            </a:spcBef>
            <a:spcAft>
              <a:spcPct val="35000"/>
            </a:spcAft>
          </a:pPr>
          <a:endParaRPr lang="en-US" sz="600" kern="1200" dirty="0">
            <a:solidFill>
              <a:schemeClr val="bg2">
                <a:lumMod val="65000"/>
                <a:lumOff val="35000"/>
              </a:schemeClr>
            </a:solidFill>
          </a:endParaRPr>
        </a:p>
      </dsp:txBody>
      <dsp:txXfrm>
        <a:off x="2141101" y="2081703"/>
        <a:ext cx="179218" cy="154886"/>
      </dsp:txXfrm>
    </dsp:sp>
    <dsp:sp modelId="{83720531-8DAD-4E31-B78C-8EB2A7E8A2F6}">
      <dsp:nvSpPr>
        <dsp:cNvPr id="0" name=""/>
        <dsp:cNvSpPr/>
      </dsp:nvSpPr>
      <dsp:spPr>
        <a:xfrm>
          <a:off x="2351712" y="1209703"/>
          <a:ext cx="949051" cy="949051"/>
        </a:xfrm>
        <a:prstGeom prst="ellipse">
          <a:avLst/>
        </a:prstGeom>
        <a:solidFill>
          <a:schemeClr val="bg1">
            <a:lumMod val="75000"/>
          </a:schemeClr>
        </a:solidFill>
        <a:ln>
          <a:noFill/>
        </a:ln>
        <a:effectLst>
          <a:outerShdw blurRad="40000" dist="23000" dir="5400000" rotWithShape="0">
            <a:srgbClr val="000000">
              <a:alpha val="35000"/>
            </a:srgbClr>
          </a:outerShdw>
        </a:effectLst>
        <a:scene3d>
          <a:camera prst="orthographicFront"/>
          <a:lightRig rig="threePt" dir="t"/>
        </a:scene3d>
        <a:sp3d>
          <a:bevelT/>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smtClean="0"/>
            <a:t>Develop Standards and Methodology</a:t>
          </a:r>
          <a:endParaRPr lang="en-US" sz="800" kern="1200" dirty="0"/>
        </a:p>
      </dsp:txBody>
      <dsp:txXfrm>
        <a:off x="2490697" y="1348688"/>
        <a:ext cx="671081" cy="671081"/>
      </dsp:txXfrm>
    </dsp:sp>
    <dsp:sp modelId="{B7F8F278-1EEC-4C44-9265-451BF1A9A381}">
      <dsp:nvSpPr>
        <dsp:cNvPr id="0" name=""/>
        <dsp:cNvSpPr/>
      </dsp:nvSpPr>
      <dsp:spPr>
        <a:xfrm rot="771429">
          <a:off x="2251266" y="2525504"/>
          <a:ext cx="256025" cy="258142"/>
        </a:xfrm>
        <a:prstGeom prst="rightArrow">
          <a:avLst>
            <a:gd name="adj1" fmla="val 60000"/>
            <a:gd name="adj2" fmla="val 50000"/>
          </a:avLst>
        </a:prstGeom>
        <a:gradFill rotWithShape="0">
          <a:gsLst>
            <a:gs pos="0">
              <a:schemeClr val="accent5">
                <a:hueOff val="-3311292"/>
                <a:satOff val="13270"/>
                <a:lumOff val="2876"/>
                <a:alphaOff val="0"/>
                <a:shade val="51000"/>
                <a:satMod val="130000"/>
              </a:schemeClr>
            </a:gs>
            <a:gs pos="80000">
              <a:schemeClr val="accent5">
                <a:hueOff val="-3311292"/>
                <a:satOff val="13270"/>
                <a:lumOff val="2876"/>
                <a:alphaOff val="0"/>
                <a:shade val="93000"/>
                <a:satMod val="130000"/>
              </a:schemeClr>
            </a:gs>
            <a:gs pos="100000">
              <a:schemeClr val="accent5">
                <a:hueOff val="-3311292"/>
                <a:satOff val="13270"/>
                <a:lumOff val="287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scene3d>
        <a:sp3d>
          <a:bevel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66700">
            <a:lnSpc>
              <a:spcPct val="90000"/>
            </a:lnSpc>
            <a:spcBef>
              <a:spcPct val="0"/>
            </a:spcBef>
            <a:spcAft>
              <a:spcPct val="35000"/>
            </a:spcAft>
          </a:pPr>
          <a:endParaRPr lang="en-US" sz="600" kern="1200" dirty="0">
            <a:solidFill>
              <a:schemeClr val="bg2">
                <a:lumMod val="65000"/>
                <a:lumOff val="35000"/>
              </a:schemeClr>
            </a:solidFill>
          </a:endParaRPr>
        </a:p>
      </dsp:txBody>
      <dsp:txXfrm>
        <a:off x="2252229" y="2568586"/>
        <a:ext cx="179218" cy="154886"/>
      </dsp:txXfrm>
    </dsp:sp>
    <dsp:sp modelId="{B4E7ADD4-FFF3-47C9-99ED-50C5F56A4C45}">
      <dsp:nvSpPr>
        <dsp:cNvPr id="0" name=""/>
        <dsp:cNvSpPr/>
      </dsp:nvSpPr>
      <dsp:spPr>
        <a:xfrm>
          <a:off x="2609923" y="2340999"/>
          <a:ext cx="949051" cy="949051"/>
        </a:xfrm>
        <a:prstGeom prst="ellipse">
          <a:avLst/>
        </a:prstGeom>
        <a:solidFill>
          <a:schemeClr val="bg1">
            <a:lumMod val="75000"/>
          </a:schemeClr>
        </a:solidFill>
        <a:ln>
          <a:noFill/>
        </a:ln>
        <a:effectLst>
          <a:outerShdw blurRad="40000" dist="23000" dir="5400000" rotWithShape="0">
            <a:srgbClr val="000000">
              <a:alpha val="35000"/>
            </a:srgbClr>
          </a:outerShdw>
        </a:effectLst>
        <a:scene3d>
          <a:camera prst="orthographicFront"/>
          <a:lightRig rig="threePt" dir="t"/>
        </a:scene3d>
        <a:sp3d>
          <a:bevelT/>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dirty="0" smtClean="0"/>
            <a:t>High Performance Scalable </a:t>
          </a:r>
        </a:p>
        <a:p>
          <a:pPr lvl="0" algn="ctr" defTabSz="355600">
            <a:lnSpc>
              <a:spcPct val="90000"/>
            </a:lnSpc>
            <a:spcBef>
              <a:spcPct val="0"/>
            </a:spcBef>
            <a:spcAft>
              <a:spcPct val="35000"/>
            </a:spcAft>
          </a:pPr>
          <a:r>
            <a:rPr lang="en-US" sz="800" kern="1200" dirty="0" smtClean="0"/>
            <a:t>Data Mining</a:t>
          </a:r>
          <a:endParaRPr lang="en-US" sz="800" kern="1200" dirty="0"/>
        </a:p>
      </dsp:txBody>
      <dsp:txXfrm>
        <a:off x="2748908" y="2479984"/>
        <a:ext cx="671081" cy="671081"/>
      </dsp:txXfrm>
    </dsp:sp>
    <dsp:sp modelId="{E89203AD-BECF-4F9A-AE4A-328F8EDCA3EE}">
      <dsp:nvSpPr>
        <dsp:cNvPr id="0" name=""/>
        <dsp:cNvSpPr/>
      </dsp:nvSpPr>
      <dsp:spPr>
        <a:xfrm rot="3858809">
          <a:off x="1918772" y="2942728"/>
          <a:ext cx="256741" cy="258142"/>
        </a:xfrm>
        <a:prstGeom prst="rightArrow">
          <a:avLst>
            <a:gd name="adj1" fmla="val 60000"/>
            <a:gd name="adj2" fmla="val 50000"/>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scene3d>
        <a:sp3d>
          <a:bevel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66700">
            <a:lnSpc>
              <a:spcPct val="90000"/>
            </a:lnSpc>
            <a:spcBef>
              <a:spcPct val="0"/>
            </a:spcBef>
            <a:spcAft>
              <a:spcPct val="35000"/>
            </a:spcAft>
          </a:pPr>
          <a:endParaRPr lang="en-US" sz="600" kern="1200" dirty="0">
            <a:solidFill>
              <a:schemeClr val="bg2">
                <a:lumMod val="65000"/>
                <a:lumOff val="35000"/>
              </a:schemeClr>
            </a:solidFill>
          </a:endParaRPr>
        </a:p>
      </dsp:txBody>
      <dsp:txXfrm>
        <a:off x="1940591" y="2959651"/>
        <a:ext cx="179719" cy="154886"/>
      </dsp:txXfrm>
    </dsp:sp>
    <dsp:sp modelId="{85AA4302-5461-4FF1-BA3C-4D950DEEBC5E}">
      <dsp:nvSpPr>
        <dsp:cNvPr id="0" name=""/>
        <dsp:cNvSpPr/>
      </dsp:nvSpPr>
      <dsp:spPr>
        <a:xfrm>
          <a:off x="1886433" y="3249727"/>
          <a:ext cx="949051" cy="949051"/>
        </a:xfrm>
        <a:prstGeom prst="ellipse">
          <a:avLst/>
        </a:prstGeom>
        <a:solidFill>
          <a:schemeClr val="bg1">
            <a:lumMod val="75000"/>
          </a:schemeClr>
        </a:solidFill>
        <a:ln>
          <a:noFill/>
        </a:ln>
        <a:effectLst>
          <a:outerShdw blurRad="40000" dist="23000" dir="5400000" rotWithShape="0">
            <a:srgbClr val="000000">
              <a:alpha val="35000"/>
            </a:srgbClr>
          </a:outerShdw>
        </a:effectLst>
        <a:scene3d>
          <a:camera prst="orthographicFront"/>
          <a:lightRig rig="threePt" dir="t"/>
        </a:scene3d>
        <a:sp3d>
          <a:bevelT/>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smtClean="0"/>
            <a:t>Foster Research and Collaboration</a:t>
          </a:r>
          <a:endParaRPr lang="en-US" sz="800" kern="1200" dirty="0"/>
        </a:p>
      </dsp:txBody>
      <dsp:txXfrm>
        <a:off x="2025418" y="3388712"/>
        <a:ext cx="671081" cy="671081"/>
      </dsp:txXfrm>
    </dsp:sp>
    <dsp:sp modelId="{02CBFBEA-E9B9-4A39-9CFA-300027711820}">
      <dsp:nvSpPr>
        <dsp:cNvPr id="0" name=""/>
        <dsp:cNvSpPr/>
      </dsp:nvSpPr>
      <dsp:spPr>
        <a:xfrm rot="6942857">
          <a:off x="1386385" y="2942008"/>
          <a:ext cx="256025" cy="258142"/>
        </a:xfrm>
        <a:prstGeom prst="rightArrow">
          <a:avLst>
            <a:gd name="adj1" fmla="val 60000"/>
            <a:gd name="adj2" fmla="val 50000"/>
          </a:avLst>
        </a:prstGeom>
        <a:gradFill rotWithShape="0">
          <a:gsLst>
            <a:gs pos="0">
              <a:schemeClr val="accent5">
                <a:hueOff val="-6622584"/>
                <a:satOff val="26541"/>
                <a:lumOff val="5752"/>
                <a:alphaOff val="0"/>
                <a:shade val="51000"/>
                <a:satMod val="130000"/>
              </a:schemeClr>
            </a:gs>
            <a:gs pos="80000">
              <a:schemeClr val="accent5">
                <a:hueOff val="-6622584"/>
                <a:satOff val="26541"/>
                <a:lumOff val="5752"/>
                <a:alphaOff val="0"/>
                <a:shade val="93000"/>
                <a:satMod val="130000"/>
              </a:schemeClr>
            </a:gs>
            <a:gs pos="100000">
              <a:schemeClr val="accent5">
                <a:hueOff val="-6622584"/>
                <a:satOff val="26541"/>
                <a:lumOff val="575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scene3d>
        <a:sp3d>
          <a:bevel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66700">
            <a:lnSpc>
              <a:spcPct val="90000"/>
            </a:lnSpc>
            <a:spcBef>
              <a:spcPct val="0"/>
            </a:spcBef>
            <a:spcAft>
              <a:spcPct val="35000"/>
            </a:spcAft>
          </a:pPr>
          <a:endParaRPr lang="en-US" sz="600" kern="1200" dirty="0">
            <a:solidFill>
              <a:schemeClr val="bg2">
                <a:lumMod val="65000"/>
                <a:lumOff val="35000"/>
              </a:schemeClr>
            </a:solidFill>
          </a:endParaRPr>
        </a:p>
      </dsp:txBody>
      <dsp:txXfrm rot="10800000">
        <a:off x="1441451" y="2959036"/>
        <a:ext cx="179218" cy="154886"/>
      </dsp:txXfrm>
    </dsp:sp>
    <dsp:sp modelId="{BC752919-C76B-44D2-BE60-45419D6F613A}">
      <dsp:nvSpPr>
        <dsp:cNvPr id="0" name=""/>
        <dsp:cNvSpPr/>
      </dsp:nvSpPr>
      <dsp:spPr>
        <a:xfrm>
          <a:off x="726041" y="3248229"/>
          <a:ext cx="949051" cy="949051"/>
        </a:xfrm>
        <a:prstGeom prst="ellipse">
          <a:avLst/>
        </a:prstGeom>
        <a:gradFill rotWithShape="0">
          <a:gsLst>
            <a:gs pos="0">
              <a:schemeClr val="accent5">
                <a:hueOff val="-6622584"/>
                <a:satOff val="26541"/>
                <a:lumOff val="5752"/>
                <a:alphaOff val="0"/>
                <a:shade val="51000"/>
                <a:satMod val="130000"/>
              </a:schemeClr>
            </a:gs>
            <a:gs pos="80000">
              <a:schemeClr val="accent5">
                <a:hueOff val="-6622584"/>
                <a:satOff val="26541"/>
                <a:lumOff val="5752"/>
                <a:alphaOff val="0"/>
                <a:shade val="93000"/>
                <a:satMod val="130000"/>
              </a:schemeClr>
            </a:gs>
            <a:gs pos="100000">
              <a:schemeClr val="accent5">
                <a:hueOff val="-6622584"/>
                <a:satOff val="26541"/>
                <a:lumOff val="575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scene3d>
        <a:sp3d>
          <a:bevelT/>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smtClean="0"/>
            <a:t>Data Mining Repository of Very Large Data Sets</a:t>
          </a:r>
          <a:endParaRPr lang="en-US" sz="800" kern="1200" dirty="0"/>
        </a:p>
      </dsp:txBody>
      <dsp:txXfrm>
        <a:off x="865026" y="3387214"/>
        <a:ext cx="671081" cy="671081"/>
      </dsp:txXfrm>
    </dsp:sp>
    <dsp:sp modelId="{6ABC5950-D93F-4B62-81E0-00B3F45438A5}">
      <dsp:nvSpPr>
        <dsp:cNvPr id="0" name=""/>
        <dsp:cNvSpPr/>
      </dsp:nvSpPr>
      <dsp:spPr>
        <a:xfrm rot="10028571">
          <a:off x="1054234" y="2525504"/>
          <a:ext cx="256025" cy="258142"/>
        </a:xfrm>
        <a:prstGeom prst="rightArrow">
          <a:avLst>
            <a:gd name="adj1" fmla="val 60000"/>
            <a:gd name="adj2" fmla="val 50000"/>
          </a:avLst>
        </a:prstGeom>
        <a:gradFill rotWithShape="0">
          <a:gsLst>
            <a:gs pos="0">
              <a:schemeClr val="accent5">
                <a:hueOff val="-8278230"/>
                <a:satOff val="33176"/>
                <a:lumOff val="7190"/>
                <a:alphaOff val="0"/>
                <a:shade val="51000"/>
                <a:satMod val="130000"/>
              </a:schemeClr>
            </a:gs>
            <a:gs pos="80000">
              <a:schemeClr val="accent5">
                <a:hueOff val="-8278230"/>
                <a:satOff val="33176"/>
                <a:lumOff val="7190"/>
                <a:alphaOff val="0"/>
                <a:shade val="93000"/>
                <a:satMod val="130000"/>
              </a:schemeClr>
            </a:gs>
            <a:gs pos="100000">
              <a:schemeClr val="accent5">
                <a:hueOff val="-8278230"/>
                <a:satOff val="33176"/>
                <a:lumOff val="719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scene3d>
        <a:sp3d>
          <a:bevel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66700">
            <a:lnSpc>
              <a:spcPct val="90000"/>
            </a:lnSpc>
            <a:spcBef>
              <a:spcPct val="0"/>
            </a:spcBef>
            <a:spcAft>
              <a:spcPct val="35000"/>
            </a:spcAft>
          </a:pPr>
          <a:endParaRPr lang="en-US" sz="600" kern="1200" dirty="0">
            <a:solidFill>
              <a:schemeClr val="bg2">
                <a:lumMod val="65000"/>
                <a:lumOff val="35000"/>
              </a:schemeClr>
            </a:solidFill>
          </a:endParaRPr>
        </a:p>
      </dsp:txBody>
      <dsp:txXfrm rot="10800000">
        <a:off x="1130078" y="2568586"/>
        <a:ext cx="179218" cy="154886"/>
      </dsp:txXfrm>
    </dsp:sp>
    <dsp:sp modelId="{124245A3-B4D5-4B8F-9797-7EDF941C8D33}">
      <dsp:nvSpPr>
        <dsp:cNvPr id="0" name=""/>
        <dsp:cNvSpPr/>
      </dsp:nvSpPr>
      <dsp:spPr>
        <a:xfrm>
          <a:off x="2550" y="2340999"/>
          <a:ext cx="949051" cy="949051"/>
        </a:xfrm>
        <a:prstGeom prst="ellipse">
          <a:avLst/>
        </a:prstGeom>
        <a:solidFill>
          <a:schemeClr val="bg1">
            <a:lumMod val="75000"/>
          </a:schemeClr>
        </a:solidFill>
        <a:ln>
          <a:noFill/>
        </a:ln>
        <a:effectLst>
          <a:outerShdw blurRad="40000" dist="23000" dir="5400000" rotWithShape="0">
            <a:srgbClr val="000000">
              <a:alpha val="35000"/>
            </a:srgbClr>
          </a:outerShdw>
        </a:effectLst>
        <a:scene3d>
          <a:camera prst="orthographicFront"/>
          <a:lightRig rig="threePt" dir="t"/>
        </a:scene3d>
        <a:sp3d>
          <a:bevelT/>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smtClean="0"/>
            <a:t>Provide Predictive Analytics Services</a:t>
          </a:r>
          <a:endParaRPr lang="en-US" sz="800" kern="1200" dirty="0"/>
        </a:p>
      </dsp:txBody>
      <dsp:txXfrm>
        <a:off x="141535" y="2479984"/>
        <a:ext cx="671081" cy="671081"/>
      </dsp:txXfrm>
    </dsp:sp>
    <dsp:sp modelId="{B832FDE0-BB72-42A9-8F9B-FC7670601C9E}">
      <dsp:nvSpPr>
        <dsp:cNvPr id="0" name=""/>
        <dsp:cNvSpPr/>
      </dsp:nvSpPr>
      <dsp:spPr>
        <a:xfrm rot="13114286">
          <a:off x="1172777" y="2006131"/>
          <a:ext cx="256025" cy="258142"/>
        </a:xfrm>
        <a:prstGeom prst="rightArrow">
          <a:avLst>
            <a:gd name="adj1" fmla="val 60000"/>
            <a:gd name="adj2" fmla="val 50000"/>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scene3d>
        <a:sp3d>
          <a:bevel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66700">
            <a:lnSpc>
              <a:spcPct val="90000"/>
            </a:lnSpc>
            <a:spcBef>
              <a:spcPct val="0"/>
            </a:spcBef>
            <a:spcAft>
              <a:spcPct val="35000"/>
            </a:spcAft>
          </a:pPr>
          <a:endParaRPr lang="en-IE" sz="600" kern="1200" dirty="0">
            <a:solidFill>
              <a:schemeClr val="bg2">
                <a:lumMod val="65000"/>
                <a:lumOff val="35000"/>
              </a:schemeClr>
            </a:solidFill>
          </a:endParaRPr>
        </a:p>
      </dsp:txBody>
      <dsp:txXfrm rot="10800000">
        <a:off x="1241206" y="2081703"/>
        <a:ext cx="179218" cy="154886"/>
      </dsp:txXfrm>
    </dsp:sp>
    <dsp:sp modelId="{62C3C603-7F53-44D2-9E88-2341165C4F39}">
      <dsp:nvSpPr>
        <dsp:cNvPr id="0" name=""/>
        <dsp:cNvSpPr/>
      </dsp:nvSpPr>
      <dsp:spPr>
        <a:xfrm>
          <a:off x="260761" y="1209703"/>
          <a:ext cx="949051" cy="949051"/>
        </a:xfrm>
        <a:prstGeom prst="ellipse">
          <a:avLst/>
        </a:prstGeom>
        <a:solidFill>
          <a:schemeClr val="bg1">
            <a:lumMod val="75000"/>
          </a:schemeClr>
        </a:solidFill>
        <a:ln>
          <a:noFill/>
        </a:ln>
        <a:effectLst>
          <a:outerShdw blurRad="40000" dist="23000" dir="5400000" rotWithShape="0">
            <a:srgbClr val="000000">
              <a:alpha val="35000"/>
            </a:srgbClr>
          </a:outerShdw>
        </a:effectLst>
        <a:scene3d>
          <a:camera prst="orthographicFront"/>
          <a:lightRig rig="threePt" dir="t"/>
        </a:scene3d>
        <a:sp3d>
          <a:bevelT/>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smtClean="0"/>
            <a:t>Bridge the Industry and Academia Gap </a:t>
          </a:r>
          <a:endParaRPr lang="en-US" sz="800" kern="1200" dirty="0"/>
        </a:p>
      </dsp:txBody>
      <dsp:txXfrm>
        <a:off x="399746" y="1348688"/>
        <a:ext cx="671081" cy="671081"/>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52818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1443" name="Rectangle 3"/>
          <p:cNvSpPr>
            <a:spLocks noGrp="1" noRot="1" noChangeAspect="1" noChangeArrowheads="1" noTextEdit="1"/>
          </p:cNvSpPr>
          <p:nvPr>
            <p:ph type="sldImg" idx="2"/>
          </p:nvPr>
        </p:nvSpPr>
        <p:spPr bwMode="auto">
          <a:xfrm>
            <a:off x="1143000" y="685800"/>
            <a:ext cx="4572000" cy="34290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Tree>
    <p:extLst>
      <p:ext uri="{BB962C8B-B14F-4D97-AF65-F5344CB8AC3E}">
        <p14:creationId xmlns:p14="http://schemas.microsoft.com/office/powerpoint/2010/main" val="261329023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a:ea typeface="+mn-ea"/>
        <a:cs typeface="+mn-cs"/>
      </a:defRPr>
    </a:lvl1pPr>
    <a:lvl2pPr marL="457200" algn="l" rtl="0" eaLnBrk="0" fontAlgn="base" hangingPunct="0">
      <a:spcBef>
        <a:spcPct val="30000"/>
      </a:spcBef>
      <a:spcAft>
        <a:spcPct val="0"/>
      </a:spcAft>
      <a:defRPr sz="1200" kern="1200">
        <a:solidFill>
          <a:schemeClr val="tx1"/>
        </a:solidFill>
        <a:latin typeface="Times"/>
        <a:ea typeface="+mn-ea"/>
        <a:cs typeface="+mn-cs"/>
      </a:defRPr>
    </a:lvl2pPr>
    <a:lvl3pPr marL="914400" algn="l" rtl="0" eaLnBrk="0" fontAlgn="base" hangingPunct="0">
      <a:spcBef>
        <a:spcPct val="30000"/>
      </a:spcBef>
      <a:spcAft>
        <a:spcPct val="0"/>
      </a:spcAft>
      <a:defRPr sz="1200" kern="1200">
        <a:solidFill>
          <a:schemeClr val="tx1"/>
        </a:solidFill>
        <a:latin typeface="Times"/>
        <a:ea typeface="+mn-ea"/>
        <a:cs typeface="+mn-cs"/>
      </a:defRPr>
    </a:lvl3pPr>
    <a:lvl4pPr marL="1371600" algn="l" rtl="0" eaLnBrk="0" fontAlgn="base" hangingPunct="0">
      <a:spcBef>
        <a:spcPct val="30000"/>
      </a:spcBef>
      <a:spcAft>
        <a:spcPct val="0"/>
      </a:spcAft>
      <a:defRPr sz="1200" kern="1200">
        <a:solidFill>
          <a:schemeClr val="tx1"/>
        </a:solidFill>
        <a:latin typeface="Times"/>
        <a:ea typeface="+mn-ea"/>
        <a:cs typeface="+mn-cs"/>
      </a:defRPr>
    </a:lvl4pPr>
    <a:lvl5pPr marL="1828800" algn="l" rtl="0" eaLnBrk="0" fontAlgn="base" hangingPunct="0">
      <a:spcBef>
        <a:spcPct val="30000"/>
      </a:spcBef>
      <a:spcAft>
        <a:spcPct val="0"/>
      </a:spcAft>
      <a:defRPr sz="1200" kern="1200">
        <a:solidFill>
          <a:schemeClr val="tx1"/>
        </a:solidFill>
        <a:latin typeface="Times"/>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13511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Virality</a:t>
            </a:r>
            <a:endParaRPr lang="en-US" dirty="0" smtClean="0"/>
          </a:p>
          <a:p>
            <a:r>
              <a:rPr lang="en-US" dirty="0" smtClean="0"/>
              <a:t>the tendency of an image, video, or piece of information to be circulated rapidly and widely from one Internet user to another; the </a:t>
            </a:r>
          </a:p>
          <a:p>
            <a:endParaRPr lang="en-US" dirty="0"/>
          </a:p>
        </p:txBody>
      </p:sp>
    </p:spTree>
    <p:extLst>
      <p:ext uri="{BB962C8B-B14F-4D97-AF65-F5344CB8AC3E}">
        <p14:creationId xmlns:p14="http://schemas.microsoft.com/office/powerpoint/2010/main" val="3024757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bg2"/>
                </a:solidFill>
                <a:latin typeface="Times New Roman" pitchFamily="18" charset="0"/>
                <a:ea typeface="MS PGothic" pitchFamily="34" charset="-128"/>
              </a:defRPr>
            </a:lvl1pPr>
            <a:lvl2pPr marL="742950" indent="-285750" eaLnBrk="0" hangingPunct="0">
              <a:defRPr sz="1600" b="1">
                <a:solidFill>
                  <a:schemeClr val="bg2"/>
                </a:solidFill>
                <a:latin typeface="Times New Roman" pitchFamily="18" charset="0"/>
                <a:ea typeface="MS PGothic" pitchFamily="34" charset="-128"/>
              </a:defRPr>
            </a:lvl2pPr>
            <a:lvl3pPr marL="1143000" indent="-228600" eaLnBrk="0" hangingPunct="0">
              <a:defRPr sz="1600" b="1">
                <a:solidFill>
                  <a:schemeClr val="bg2"/>
                </a:solidFill>
                <a:latin typeface="Times New Roman" pitchFamily="18" charset="0"/>
                <a:ea typeface="MS PGothic" pitchFamily="34" charset="-128"/>
              </a:defRPr>
            </a:lvl3pPr>
            <a:lvl4pPr marL="1600200" indent="-228600" eaLnBrk="0" hangingPunct="0">
              <a:defRPr sz="1600" b="1">
                <a:solidFill>
                  <a:schemeClr val="bg2"/>
                </a:solidFill>
                <a:latin typeface="Times New Roman" pitchFamily="18" charset="0"/>
                <a:ea typeface="MS PGothic" pitchFamily="34" charset="-128"/>
              </a:defRPr>
            </a:lvl4pPr>
            <a:lvl5pPr marL="2057400" indent="-228600" eaLnBrk="0" hangingPunct="0">
              <a:defRPr sz="1600" b="1">
                <a:solidFill>
                  <a:schemeClr val="bg2"/>
                </a:solidFill>
                <a:latin typeface="Times New Roman" pitchFamily="18" charset="0"/>
                <a:ea typeface="MS PGothic" pitchFamily="34" charset="-128"/>
              </a:defRPr>
            </a:lvl5pPr>
            <a:lvl6pPr marL="25146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8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90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62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B6C67DB2-2282-484E-99A4-8C07B582743C}" type="slidenum">
              <a:rPr lang="en-US" sz="1200" b="0" smtClean="0">
                <a:solidFill>
                  <a:schemeClr val="tx1"/>
                </a:solidFill>
              </a:rPr>
              <a:pPr eaLnBrk="1" hangingPunct="1"/>
              <a:t>22</a:t>
            </a:fld>
            <a:endParaRPr lang="en-US" sz="1200" b="0" smtClean="0">
              <a:solidFill>
                <a:schemeClr val="tx1"/>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800" smtClean="0">
                <a:latin typeface="Arial" pitchFamily="34" charset="0"/>
              </a:rPr>
              <a:t>10,000,000 entries from NYTimes articles </a:t>
            </a:r>
            <a:r>
              <a:rPr lang="en-US" smtClean="0">
                <a:latin typeface="Arial" pitchFamily="34" charset="0"/>
              </a:rPr>
              <a:t>(http://archive.ics.uci.edu/ml/datasets/Bag+of+Words)</a:t>
            </a:r>
          </a:p>
          <a:p>
            <a:pPr eaLnBrk="1" hangingPunct="1"/>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18">
              <a:defRPr/>
            </a:pPr>
            <a:r>
              <a:rPr lang="en-US" dirty="0" smtClean="0"/>
              <a:t>: no one teaches college students how to do ETL, use BI tools (cube) or analyze the data</a:t>
            </a:r>
          </a:p>
          <a:p>
            <a:endParaRPr lang="en-US" dirty="0" smtClean="0"/>
          </a:p>
          <a:p>
            <a:r>
              <a:rPr lang="en-US" i="1" dirty="0" smtClean="0"/>
              <a:t>Companies have realized they need to hire data scientists, academic institutions are scrambling to put together data-science programs, and publications are touting data science as a hot—even “sexy”—career choice. However, there is confusion about what exactly data science is, and this confusion could lead to disillusionment as the concept diffuses into meaningless buzz. – Gartner big data hype cycle</a:t>
            </a:r>
          </a:p>
          <a:p>
            <a:r>
              <a:rPr lang="en-US" i="1" dirty="0" smtClean="0"/>
              <a:t>There are good reasons why it has been hard to pin down exactly what is data science. One reason is that data science is intricately intertwined with other important concepts also of growing importance, such as big data and data-driven decision making. </a:t>
            </a:r>
          </a:p>
          <a:p>
            <a:r>
              <a:rPr lang="en-US" i="1" dirty="0" smtClean="0"/>
              <a:t>Another reason is the natural tendency to associate what a practitioner does with the definition of the practitioner's field; this can result in overlooking the fundamentals of the field. </a:t>
            </a:r>
          </a:p>
          <a:p>
            <a:r>
              <a:rPr lang="en-US" i="1" dirty="0" smtClean="0"/>
              <a:t>We believe that trying to define the boundaries of data science precisely is not of the utmost importance. We can debate the boundaries of the field in an academic setting, but in order for data science to serve business effectively, it is important (i) to understand its relationships to other important related concepts, and (ii) to begin to identify the fundamental principles underlying data science. Once we embrace (ii), we can much better understand and explain exactly what data science has to offer. Furthermore, only once we embrace (ii) should we be comfortable calling it data science. In this article, we present a perspective that addresses all these concepts. We close by offering, as examples, a partial list of fundamental principles underlying data science.</a:t>
            </a:r>
            <a:endParaRPr lang="en-US" dirty="0"/>
          </a:p>
        </p:txBody>
      </p:sp>
    </p:spTree>
    <p:extLst>
      <p:ext uri="{BB962C8B-B14F-4D97-AF65-F5344CB8AC3E}">
        <p14:creationId xmlns:p14="http://schemas.microsoft.com/office/powerpoint/2010/main" val="1451432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18">
              <a:defRPr/>
            </a:pPr>
            <a:r>
              <a:rPr lang="en-US" dirty="0" smtClean="0"/>
              <a:t>: no one teaches college students how to do ETL, use BI tools (cube) or analyze the data</a:t>
            </a:r>
          </a:p>
          <a:p>
            <a:endParaRPr lang="en-US" dirty="0" smtClean="0"/>
          </a:p>
          <a:p>
            <a:r>
              <a:rPr lang="en-US" i="1" dirty="0" smtClean="0"/>
              <a:t>Companies have realized they need to hire data scientists, academic institutions are scrambling to put together data-science programs, and publications are touting data science as a hot—even “sexy”—career choice. However, there is confusion about what exactly data science is, and this confusion could lead to disillusionment as the concept diffuses into meaningless buzz. – Gartner big data hype cycle</a:t>
            </a:r>
          </a:p>
          <a:p>
            <a:r>
              <a:rPr lang="en-US" i="1" dirty="0" smtClean="0"/>
              <a:t>There are good reasons why it has been hard to pin down exactly what is data science. One reason is that data science is intricately intertwined with other important concepts also of growing importance, such as big data and data-driven decision making. </a:t>
            </a:r>
          </a:p>
          <a:p>
            <a:r>
              <a:rPr lang="en-US" i="1" dirty="0" smtClean="0"/>
              <a:t>Another reason is the natural tendency to associate what a practitioner does with the definition of the practitioner's field; this can result in overlooking the fundamentals of the field. </a:t>
            </a:r>
          </a:p>
          <a:p>
            <a:r>
              <a:rPr lang="en-US" i="1" dirty="0" smtClean="0"/>
              <a:t>We believe that trying to define the boundaries of data science precisely is not of the utmost importance. We can debate the boundaries of the field in an academic setting, but in order for data science to serve business effectively, it is important (i) to understand its relationships to other important related concepts, and (ii) to begin to identify the fundamental principles underlying data science. Once we embrace (ii), we can much better understand and explain exactly what data science has to offer. Furthermore, only once we embrace (ii) should we be comfortable calling it data science. In this article, we present a perspective that addresses all these concepts. We close by offering, as examples, a partial list of fundamental principles underlying data science.</a:t>
            </a:r>
            <a:endParaRPr lang="en-US" dirty="0"/>
          </a:p>
        </p:txBody>
      </p:sp>
    </p:spTree>
    <p:extLst>
      <p:ext uri="{BB962C8B-B14F-4D97-AF65-F5344CB8AC3E}">
        <p14:creationId xmlns:p14="http://schemas.microsoft.com/office/powerpoint/2010/main" val="1451432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will be a shortage of talent necessary for organizations to take advantage of big data. </a:t>
            </a:r>
            <a:endParaRPr lang="en-US" dirty="0"/>
          </a:p>
        </p:txBody>
      </p:sp>
    </p:spTree>
    <p:extLst>
      <p:ext uri="{BB962C8B-B14F-4D97-AF65-F5344CB8AC3E}">
        <p14:creationId xmlns:p14="http://schemas.microsoft.com/office/powerpoint/2010/main" val="3885646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part of the education ecosystem of the country</a:t>
            </a:r>
          </a:p>
          <a:p>
            <a:pPr lvl="1"/>
            <a:r>
              <a:rPr lang="en-US" dirty="0" smtClean="0"/>
              <a:t>What can we do to narrow this gap effectively?</a:t>
            </a:r>
            <a:endParaRPr lang="en-US" dirty="0"/>
          </a:p>
        </p:txBody>
      </p:sp>
    </p:spTree>
    <p:extLst>
      <p:ext uri="{BB962C8B-B14F-4D97-AF65-F5344CB8AC3E}">
        <p14:creationId xmlns:p14="http://schemas.microsoft.com/office/powerpoint/2010/main" val="845039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 find meaning in the chaos</a:t>
            </a:r>
          </a:p>
          <a:p>
            <a:r>
              <a:rPr lang="en-US" dirty="0" smtClean="0"/>
              <a:t>2- Ability to ask</a:t>
            </a:r>
            <a:r>
              <a:rPr lang="en-US" baseline="0" dirty="0" smtClean="0"/>
              <a:t> the right questions to drive business impact; </a:t>
            </a:r>
          </a:p>
          <a:p>
            <a:r>
              <a:rPr lang="en-US" baseline="0" dirty="0" smtClean="0"/>
              <a:t>surfacing and testing assumptions about what people think drives behavior or business</a:t>
            </a:r>
          </a:p>
          <a:p>
            <a:pPr defTabSz="914318">
              <a:defRPr/>
            </a:pPr>
            <a:r>
              <a:rPr lang="en-US" baseline="0" dirty="0" smtClean="0"/>
              <a:t>Can engage in iterative experiences with business users to ensure impact. </a:t>
            </a:r>
          </a:p>
          <a:p>
            <a:pPr defTabSz="914318">
              <a:defRPr/>
            </a:pPr>
            <a:r>
              <a:rPr lang="en-US" baseline="0" dirty="0" smtClean="0"/>
              <a:t> Not easy – can you imagine how that goes over in the first knowledge transfer meeting- Tell a story with data – from millions of data points tell us what is the guidance</a:t>
            </a:r>
          </a:p>
          <a:p>
            <a:endParaRPr lang="en-US" baseline="0" dirty="0" smtClean="0"/>
          </a:p>
          <a:p>
            <a:endParaRPr lang="en-US" baseline="0" dirty="0" smtClean="0"/>
          </a:p>
          <a:p>
            <a:endParaRPr lang="en-US" dirty="0"/>
          </a:p>
        </p:txBody>
      </p:sp>
    </p:spTree>
    <p:extLst>
      <p:ext uri="{BB962C8B-B14F-4D97-AF65-F5344CB8AC3E}">
        <p14:creationId xmlns:p14="http://schemas.microsoft.com/office/powerpoint/2010/main" val="13971608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Respondents tended to agree or disagree consistently to</a:t>
            </a:r>
          </a:p>
          <a:p>
            <a:r>
              <a:rPr lang="en-US" dirty="0"/>
              <a:t>questions such as “I think of myself as a/an X” in each Self-ID Group.</a:t>
            </a:r>
          </a:p>
          <a:p>
            <a:r>
              <a:rPr lang="en-US" dirty="0"/>
              <a:t>Our suggested Self-ID Group names are shown, along with the self-ID</a:t>
            </a:r>
          </a:p>
          <a:p>
            <a:r>
              <a:rPr lang="en-US" dirty="0"/>
              <a:t>categories most strongly associated with each Group.</a:t>
            </a:r>
          </a:p>
          <a:p>
            <a:endParaRPr lang="en-US" dirty="0"/>
          </a:p>
        </p:txBody>
      </p:sp>
    </p:spTree>
    <p:extLst>
      <p:ext uri="{BB962C8B-B14F-4D97-AF65-F5344CB8AC3E}">
        <p14:creationId xmlns:p14="http://schemas.microsoft.com/office/powerpoint/2010/main" val="18168754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developed a set of 22 generic skills that we thought spanned the</a:t>
            </a:r>
          </a:p>
          <a:p>
            <a:r>
              <a:rPr lang="en-US" dirty="0"/>
              <a:t>range of useful things that data scientists might do in their work</a:t>
            </a:r>
          </a:p>
          <a:p>
            <a:r>
              <a:rPr lang="en-US" dirty="0"/>
              <a:t>(Figure 3-2). A few concrete examples were provided with each skill</a:t>
            </a:r>
          </a:p>
          <a:p>
            <a:r>
              <a:rPr lang="en-US" dirty="0"/>
              <a:t>to clarify and to aid ordering (see Appendix: “Skills List”). Respondents</a:t>
            </a:r>
          </a:p>
          <a:p>
            <a:r>
              <a:rPr lang="en-US" dirty="0"/>
              <a:t>dragged-and-dropped those skills into an ordered list, with their</a:t>
            </a:r>
          </a:p>
          <a:p>
            <a:r>
              <a:rPr lang="en-US" dirty="0"/>
              <a:t>introspectively determined top skill on top.</a:t>
            </a:r>
          </a:p>
          <a:p>
            <a:endParaRPr lang="en-US" dirty="0"/>
          </a:p>
          <a:p>
            <a:r>
              <a:rPr lang="en-US" i="1" dirty="0"/>
              <a:t>Respondents tended to rank similarly skills in each Skills</a:t>
            </a:r>
          </a:p>
          <a:p>
            <a:r>
              <a:rPr lang="en-US" i="1" dirty="0"/>
              <a:t>Group. Our suggested Skills </a:t>
            </a:r>
            <a:r>
              <a:rPr lang="en-US" i="1" dirty="0" err="1"/>
              <a:t>Goup</a:t>
            </a:r>
            <a:r>
              <a:rPr lang="en-US" i="1" dirty="0"/>
              <a:t> names are shown, along with the</a:t>
            </a:r>
          </a:p>
          <a:p>
            <a:r>
              <a:rPr lang="en-US" i="1" dirty="0"/>
              <a:t>skills most strongly associated with each Group. ML = “Machine</a:t>
            </a:r>
          </a:p>
          <a:p>
            <a:r>
              <a:rPr lang="en-US" i="1" dirty="0"/>
              <a:t>Learning” and OR = “Operations Research.”</a:t>
            </a:r>
          </a:p>
          <a:p>
            <a:endParaRPr lang="en-US" i="1" dirty="0"/>
          </a:p>
          <a:p>
            <a:r>
              <a:rPr lang="en-US" dirty="0"/>
              <a:t>As with the Self-ID Groups, we clustered the Skills, providing names</a:t>
            </a:r>
          </a:p>
          <a:p>
            <a:r>
              <a:rPr lang="en-US" dirty="0"/>
              <a:t>for each cluster to summarize those skills concisely. For example, respondents</a:t>
            </a:r>
          </a:p>
          <a:p>
            <a:r>
              <a:rPr lang="en-US" dirty="0"/>
              <a:t>tended to rank Spatial Statistics and Surveys and Marketing</a:t>
            </a:r>
          </a:p>
          <a:p>
            <a:r>
              <a:rPr lang="en-US" dirty="0"/>
              <a:t>together, either ranking both relatively high or both relatively low. As</a:t>
            </a:r>
          </a:p>
          <a:p>
            <a:r>
              <a:rPr lang="en-US" dirty="0"/>
              <a:t>before, most Skills categories were most strongly associated with a</a:t>
            </a:r>
          </a:p>
          <a:p>
            <a:r>
              <a:rPr lang="en-US" dirty="0"/>
              <a:t>single Skills Group, with two exceptions. Structured Data, which</a:t>
            </a:r>
          </a:p>
          <a:p>
            <a:r>
              <a:rPr lang="en-US" dirty="0"/>
              <a:t>ended up in the ML/Big Data Skills group, was also strongly associated</a:t>
            </a:r>
          </a:p>
          <a:p>
            <a:r>
              <a:rPr lang="en-US" dirty="0"/>
              <a:t>with the Programming skills group. And Machine Learning, which</a:t>
            </a:r>
          </a:p>
          <a:p>
            <a:r>
              <a:rPr lang="en-US" dirty="0"/>
              <a:t>also ended up with the ML/Big Data group, was also commonly ranked</a:t>
            </a:r>
          </a:p>
          <a:p>
            <a:r>
              <a:rPr lang="en-US" dirty="0"/>
              <a:t>highly by respondents who ranked Math/OR </a:t>
            </a:r>
            <a:r>
              <a:rPr lang="en-US" dirty="0" err="1"/>
              <a:t>or</a:t>
            </a:r>
            <a:r>
              <a:rPr lang="en-US" dirty="0"/>
              <a:t> Statistics skills highly.</a:t>
            </a:r>
          </a:p>
          <a:p>
            <a:r>
              <a:rPr lang="en-US" dirty="0"/>
              <a:t>It’s worth noting that because we used rankings instead of an absolute</a:t>
            </a:r>
          </a:p>
          <a:p>
            <a:r>
              <a:rPr lang="en-US" dirty="0"/>
              <a:t>scale, we are not suggesting that two data scientists who rank ML/Big</a:t>
            </a:r>
          </a:p>
          <a:p>
            <a:r>
              <a:rPr lang="en-US" dirty="0"/>
              <a:t>Data skills highly are equivalently skilled or effective. One may be a</a:t>
            </a:r>
          </a:p>
          <a:p>
            <a:r>
              <a:rPr lang="en-US" dirty="0"/>
              <a:t>recent university graduate, having only completed coursework in Machine</a:t>
            </a:r>
          </a:p>
          <a:p>
            <a:r>
              <a:rPr lang="en-US" dirty="0"/>
              <a:t>Learning, while another may have decades of experience applying</a:t>
            </a:r>
          </a:p>
          <a:p>
            <a:r>
              <a:rPr lang="en-US" dirty="0"/>
              <a:t>these techniques to a wide range of problems.</a:t>
            </a:r>
          </a:p>
          <a:p>
            <a:endParaRPr lang="en-US" dirty="0"/>
          </a:p>
        </p:txBody>
      </p:sp>
    </p:spTree>
    <p:extLst>
      <p:ext uri="{BB962C8B-B14F-4D97-AF65-F5344CB8AC3E}">
        <p14:creationId xmlns:p14="http://schemas.microsoft.com/office/powerpoint/2010/main" val="2588676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Such applications involve “</a:t>
            </a:r>
            <a:r>
              <a:rPr lang="en-US" sz="1200" i="1" dirty="0" smtClean="0"/>
              <a:t>very large data-sets or very large input-output requirements”</a:t>
            </a:r>
            <a:endParaRPr lang="en-US" sz="1200" i="1" dirty="0" smtClean="0">
              <a:solidFill>
                <a:schemeClr val="accent2"/>
              </a:solidFill>
            </a:endParaRPr>
          </a:p>
          <a:p>
            <a:r>
              <a:rPr lang="en-US" sz="1200" dirty="0" smtClean="0"/>
              <a:t>Two data-intensive application classes are important and growing</a:t>
            </a:r>
          </a:p>
          <a:p>
            <a:endParaRPr lang="en-US" dirty="0" smtClean="0"/>
          </a:p>
          <a:p>
            <a:endParaRPr lang="en-US" dirty="0" smtClean="0"/>
          </a:p>
          <a:p>
            <a:r>
              <a:rPr lang="en-US" dirty="0" smtClean="0"/>
              <a:t>Data mining and Data intensive predictive science</a:t>
            </a:r>
            <a:endParaRPr lang="en-US" dirty="0"/>
          </a:p>
        </p:txBody>
      </p:sp>
    </p:spTree>
    <p:extLst>
      <p:ext uri="{BB962C8B-B14F-4D97-AF65-F5344CB8AC3E}">
        <p14:creationId xmlns:p14="http://schemas.microsoft.com/office/powerpoint/2010/main" val="13528517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Others have made this point as well. Stanton et al. (2012), in a </a:t>
            </a:r>
            <a:r>
              <a:rPr lang="en-US" dirty="0" err="1"/>
              <a:t>writeup</a:t>
            </a:r>
            <a:endParaRPr lang="en-US" dirty="0"/>
          </a:p>
          <a:p>
            <a:r>
              <a:rPr lang="en-US" dirty="0"/>
              <a:t>of a recent workshop, reviewed the state of data science in a primarily</a:t>
            </a:r>
          </a:p>
          <a:p>
            <a:r>
              <a:rPr lang="en-US" dirty="0"/>
              <a:t>academic/"</a:t>
            </a:r>
            <a:r>
              <a:rPr lang="en-US" dirty="0" err="1"/>
              <a:t>eScience</a:t>
            </a:r>
            <a:r>
              <a:rPr lang="en-US" dirty="0"/>
              <a:t>” context. Interestingly, they emphasized a role</a:t>
            </a:r>
          </a:p>
          <a:p>
            <a:r>
              <a:rPr lang="en-US" dirty="0"/>
              <a:t>performing data archival and preservation, which is not currently a</a:t>
            </a:r>
          </a:p>
          <a:p>
            <a:r>
              <a:rPr lang="en-US" dirty="0"/>
              <a:t>focus of data scientists, although perhaps it should be. Their workshop</a:t>
            </a:r>
          </a:p>
          <a:p>
            <a:r>
              <a:rPr lang="en-US" dirty="0"/>
              <a:t>participants recommended that the breadth of T-shaped data scientists</a:t>
            </a:r>
          </a:p>
          <a:p>
            <a:r>
              <a:rPr lang="en-US" dirty="0"/>
              <a:t>should fall into three categories: data </a:t>
            </a:r>
            <a:r>
              <a:rPr lang="en-US" dirty="0" err="1"/>
              <a:t>curation</a:t>
            </a:r>
            <a:r>
              <a:rPr lang="en-US" dirty="0"/>
              <a:t>, analytics and visualization,</a:t>
            </a:r>
          </a:p>
          <a:p>
            <a:r>
              <a:rPr lang="en-US" dirty="0"/>
              <a:t>and networks and infrastructure. They also mention the intriguing</a:t>
            </a:r>
          </a:p>
          <a:p>
            <a:r>
              <a:rPr lang="en-US" dirty="0"/>
              <a:t>idea that data scientists should have (serif) “I"-shaped skills, with</a:t>
            </a:r>
          </a:p>
          <a:p>
            <a:r>
              <a:rPr lang="en-US" dirty="0"/>
              <a:t>domain knowledge along the bottom (see also The Data Science Venn</a:t>
            </a:r>
          </a:p>
          <a:p>
            <a:r>
              <a:rPr lang="en-US" dirty="0"/>
              <a:t>Diagram, Conway, 2010).</a:t>
            </a:r>
          </a:p>
          <a:p>
            <a:endParaRPr lang="en-US" dirty="0"/>
          </a:p>
          <a:p>
            <a:r>
              <a:rPr lang="en-US" dirty="0"/>
              <a:t>We can look at the T-shaped nature of the four Self-ID Groups as well.</a:t>
            </a:r>
          </a:p>
          <a:p>
            <a:r>
              <a:rPr lang="en-US" dirty="0"/>
              <a:t>Figure 4-2 shows how strongly, on average, people in each Self-ID</a:t>
            </a:r>
          </a:p>
          <a:p>
            <a:r>
              <a:rPr lang="en-US" dirty="0"/>
              <a:t>Group were associated with our five Skills Groups. Data Businesspeople</a:t>
            </a:r>
          </a:p>
          <a:p>
            <a:r>
              <a:rPr lang="en-US" dirty="0"/>
              <a:t>were quite T-shaped, with top skills in Business, and moderate</a:t>
            </a:r>
          </a:p>
          <a:p>
            <a:r>
              <a:rPr lang="en-US" dirty="0"/>
              <a:t>skills elsewhere. Data Researchers tended to be very deep in Statistics</a:t>
            </a:r>
          </a:p>
          <a:p>
            <a:r>
              <a:rPr lang="en-US" dirty="0"/>
              <a:t>(and related skills), but somewhat less broad. On average, they ranked</a:t>
            </a:r>
          </a:p>
          <a:p>
            <a:r>
              <a:rPr lang="en-US" dirty="0"/>
              <a:t>all of the ML/Big Data, Business, and Programming skills fairly low.</a:t>
            </a:r>
          </a:p>
          <a:p>
            <a:r>
              <a:rPr lang="en-US" dirty="0"/>
              <a:t>Data Developers had a pattern that might be called “Pi-shaped,” with</a:t>
            </a:r>
          </a:p>
          <a:p>
            <a:r>
              <a:rPr lang="en-US" dirty="0"/>
              <a:t>strong Programming skills and relatively strong ML/Big Data skills,</a:t>
            </a:r>
          </a:p>
          <a:p>
            <a:r>
              <a:rPr lang="en-US" dirty="0"/>
              <a:t>along with moderate skills in the other three skill groups. And finally,</a:t>
            </a:r>
          </a:p>
          <a:p>
            <a:r>
              <a:rPr lang="en-US" dirty="0"/>
              <a:t>Data </a:t>
            </a:r>
            <a:r>
              <a:rPr lang="en-US" dirty="0" err="1"/>
              <a:t>Creatives</a:t>
            </a:r>
            <a:r>
              <a:rPr lang="en-US" dirty="0"/>
              <a:t> tended to be the least T-shaped of our respondents.</a:t>
            </a:r>
          </a:p>
          <a:p>
            <a:r>
              <a:rPr lang="en-US" dirty="0"/>
              <a:t>Interestingly, Data </a:t>
            </a:r>
            <a:r>
              <a:rPr lang="en-US" dirty="0" err="1"/>
              <a:t>Creatives</a:t>
            </a:r>
            <a:r>
              <a:rPr lang="en-US" dirty="0"/>
              <a:t> were, on average, neither ranked the</a:t>
            </a:r>
          </a:p>
          <a:p>
            <a:r>
              <a:rPr lang="en-US" dirty="0"/>
              <a:t>strongest nor the weakest in any skill group.</a:t>
            </a:r>
            <a:endParaRPr lang="en-US" dirty="0" smtClean="0"/>
          </a:p>
          <a:p>
            <a:endParaRPr lang="en-US" dirty="0"/>
          </a:p>
        </p:txBody>
      </p:sp>
    </p:spTree>
    <p:extLst>
      <p:ext uri="{BB962C8B-B14F-4D97-AF65-F5344CB8AC3E}">
        <p14:creationId xmlns:p14="http://schemas.microsoft.com/office/powerpoint/2010/main" val="23609854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art 0: Introduction</a:t>
            </a:r>
            <a:r>
              <a:rPr lang="en-US" dirty="0" smtClean="0"/>
              <a:t> </a:t>
            </a:r>
            <a:br>
              <a:rPr lang="en-US" dirty="0" smtClean="0"/>
            </a:br>
            <a:r>
              <a:rPr lang="en-US" dirty="0" smtClean="0"/>
              <a:t>Examples, data science articulated, history and context, technology landscape</a:t>
            </a:r>
          </a:p>
          <a:p>
            <a:r>
              <a:rPr lang="en-US" i="1" dirty="0" smtClean="0"/>
              <a:t>Part 1: Data Manipulation, at Scale</a:t>
            </a:r>
            <a:r>
              <a:rPr lang="en-US" dirty="0" smtClean="0"/>
              <a:t/>
            </a:r>
            <a:br>
              <a:rPr lang="en-US" dirty="0" smtClean="0"/>
            </a:br>
            <a:r>
              <a:rPr lang="en-US" dirty="0" smtClean="0"/>
              <a:t>Databases and the relational algebra  </a:t>
            </a:r>
          </a:p>
          <a:p>
            <a:r>
              <a:rPr lang="en-US" dirty="0" smtClean="0"/>
              <a:t>Parallel databases, parallel query processing, in-database analytics </a:t>
            </a:r>
          </a:p>
          <a:p>
            <a:r>
              <a:rPr lang="en-US" dirty="0" err="1" smtClean="0"/>
              <a:t>MapReduce</a:t>
            </a:r>
            <a:r>
              <a:rPr lang="en-US" dirty="0" smtClean="0"/>
              <a:t>, </a:t>
            </a:r>
            <a:r>
              <a:rPr lang="en-US" dirty="0" err="1" smtClean="0"/>
              <a:t>Hadoop</a:t>
            </a:r>
            <a:r>
              <a:rPr lang="en-US" dirty="0" smtClean="0"/>
              <a:t>, relationship to databases, algorithms, extensions, languages  </a:t>
            </a:r>
          </a:p>
          <a:p>
            <a:r>
              <a:rPr lang="en-US" dirty="0" smtClean="0"/>
              <a:t>Key-value stores and </a:t>
            </a:r>
            <a:r>
              <a:rPr lang="en-US" dirty="0" err="1" smtClean="0"/>
              <a:t>NoSQL</a:t>
            </a:r>
            <a:r>
              <a:rPr lang="en-US" dirty="0" smtClean="0"/>
              <a:t>; tradeoffs of SQL and </a:t>
            </a:r>
            <a:r>
              <a:rPr lang="en-US" dirty="0" err="1" smtClean="0"/>
              <a:t>NoSQL</a:t>
            </a:r>
            <a:endParaRPr lang="en-US" dirty="0" smtClean="0"/>
          </a:p>
          <a:p>
            <a:r>
              <a:rPr lang="en-US" dirty="0" smtClean="0"/>
              <a:t>Entity resolution, record linkage, data cleaning</a:t>
            </a:r>
          </a:p>
          <a:p>
            <a:r>
              <a:rPr lang="en-US" i="1" dirty="0" smtClean="0"/>
              <a:t>Part 2: Analytics </a:t>
            </a:r>
            <a:r>
              <a:rPr lang="en-US" dirty="0" smtClean="0"/>
              <a:t/>
            </a:r>
            <a:br>
              <a:rPr lang="en-US" dirty="0" smtClean="0"/>
            </a:br>
            <a:r>
              <a:rPr lang="en-US" dirty="0" smtClean="0"/>
              <a:t>Basic statistical modeling, experiment design, introduction to machine learning, </a:t>
            </a:r>
            <a:r>
              <a:rPr lang="en-US" dirty="0" err="1" smtClean="0"/>
              <a:t>overfitting</a:t>
            </a:r>
            <a:r>
              <a:rPr lang="en-US" dirty="0" smtClean="0"/>
              <a:t/>
            </a:r>
            <a:br>
              <a:rPr lang="en-US" dirty="0" smtClean="0"/>
            </a:br>
            <a:endParaRPr lang="en-US" dirty="0" smtClean="0"/>
          </a:p>
          <a:p>
            <a:r>
              <a:rPr lang="en-US" dirty="0" smtClean="0"/>
              <a:t>Supervised learning: overview, simple nearest neighbor, decision trees/forests, regression </a:t>
            </a:r>
          </a:p>
          <a:p>
            <a:r>
              <a:rPr lang="en-US" dirty="0" smtClean="0"/>
              <a:t>Unsupervised learning: k-means, multi-dimensional scaling  </a:t>
            </a:r>
          </a:p>
          <a:p>
            <a:r>
              <a:rPr lang="en-US" dirty="0" smtClean="0"/>
              <a:t>Graph Analytics: PageRank, community detection, recursive queries, iterative processing  </a:t>
            </a:r>
            <a:br>
              <a:rPr lang="en-US" dirty="0" smtClean="0"/>
            </a:br>
            <a:endParaRPr lang="en-US" dirty="0" smtClean="0"/>
          </a:p>
          <a:p>
            <a:r>
              <a:rPr lang="en-US" dirty="0" smtClean="0"/>
              <a:t>Text Analytics: latent semantic analysis  </a:t>
            </a:r>
            <a:br>
              <a:rPr lang="en-US" dirty="0" smtClean="0"/>
            </a:br>
            <a:endParaRPr lang="en-US" dirty="0" smtClean="0"/>
          </a:p>
          <a:p>
            <a:r>
              <a:rPr lang="en-US" dirty="0" smtClean="0"/>
              <a:t>Collaborative Filtering: slope-one</a:t>
            </a:r>
            <a:br>
              <a:rPr lang="en-US" dirty="0" smtClean="0"/>
            </a:br>
            <a:endParaRPr lang="en-US" dirty="0" smtClean="0"/>
          </a:p>
          <a:p>
            <a:r>
              <a:rPr lang="en-US" i="1" dirty="0" smtClean="0"/>
              <a:t>Part 3: Communicating Results </a:t>
            </a:r>
            <a:r>
              <a:rPr lang="en-US" dirty="0" smtClean="0"/>
              <a:t/>
            </a:r>
            <a:br>
              <a:rPr lang="en-US" dirty="0" smtClean="0"/>
            </a:br>
            <a:r>
              <a:rPr lang="en-US" dirty="0" smtClean="0"/>
              <a:t>Visualization, data products, visual data analytics  </a:t>
            </a:r>
            <a:br>
              <a:rPr lang="en-US" dirty="0" smtClean="0"/>
            </a:br>
            <a:endParaRPr lang="en-US" dirty="0" smtClean="0"/>
          </a:p>
          <a:p>
            <a:r>
              <a:rPr lang="en-US" dirty="0" smtClean="0"/>
              <a:t>Provenance, privacy, ethics, governance </a:t>
            </a:r>
          </a:p>
          <a:p>
            <a:endParaRPr lang="en-US" dirty="0"/>
          </a:p>
        </p:txBody>
      </p:sp>
    </p:spTree>
    <p:extLst>
      <p:ext uri="{BB962C8B-B14F-4D97-AF65-F5344CB8AC3E}">
        <p14:creationId xmlns:p14="http://schemas.microsoft.com/office/powerpoint/2010/main" val="28774765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0151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lvl1pPr eaLnBrk="0" hangingPunct="0">
              <a:defRPr sz="1600" b="1">
                <a:solidFill>
                  <a:schemeClr val="bg2"/>
                </a:solidFill>
                <a:latin typeface="Times New Roman" pitchFamily="18" charset="0"/>
                <a:ea typeface="MS PGothic" pitchFamily="34" charset="-128"/>
              </a:defRPr>
            </a:lvl1pPr>
            <a:lvl2pPr marL="742870" indent="-285719" eaLnBrk="0" hangingPunct="0">
              <a:defRPr sz="1600" b="1">
                <a:solidFill>
                  <a:schemeClr val="bg2"/>
                </a:solidFill>
                <a:latin typeface="Times New Roman" pitchFamily="18" charset="0"/>
                <a:ea typeface="MS PGothic" pitchFamily="34" charset="-128"/>
              </a:defRPr>
            </a:lvl2pPr>
            <a:lvl3pPr marL="1142876" indent="-228575" eaLnBrk="0" hangingPunct="0">
              <a:defRPr sz="1600" b="1">
                <a:solidFill>
                  <a:schemeClr val="bg2"/>
                </a:solidFill>
                <a:latin typeface="Times New Roman" pitchFamily="18" charset="0"/>
                <a:ea typeface="MS PGothic" pitchFamily="34" charset="-128"/>
              </a:defRPr>
            </a:lvl3pPr>
            <a:lvl4pPr marL="1600027" indent="-228575" eaLnBrk="0" hangingPunct="0">
              <a:defRPr sz="1600" b="1">
                <a:solidFill>
                  <a:schemeClr val="bg2"/>
                </a:solidFill>
                <a:latin typeface="Times New Roman" pitchFamily="18" charset="0"/>
                <a:ea typeface="MS PGothic" pitchFamily="34" charset="-128"/>
              </a:defRPr>
            </a:lvl4pPr>
            <a:lvl5pPr marL="2057178" indent="-228575" eaLnBrk="0" hangingPunct="0">
              <a:defRPr sz="1600" b="1">
                <a:solidFill>
                  <a:schemeClr val="bg2"/>
                </a:solidFill>
                <a:latin typeface="Times New Roman" pitchFamily="18" charset="0"/>
                <a:ea typeface="MS PGothic" pitchFamily="34" charset="-128"/>
              </a:defRPr>
            </a:lvl5pPr>
            <a:lvl6pPr marL="2514328"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4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8630"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57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1A8F795D-A6E0-497E-9F88-3445E1E0BCB3}" type="slidenum">
              <a:rPr lang="en-US" sz="1200" b="0">
                <a:solidFill>
                  <a:schemeClr val="tx1"/>
                </a:solidFill>
              </a:rPr>
              <a:pPr eaLnBrk="1" hangingPunct="1"/>
              <a:t>37</a:t>
            </a:fld>
            <a:endParaRPr lang="en-US" sz="1200" b="0">
              <a:solidFill>
                <a:schemeClr val="tx1"/>
              </a:solidFill>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The PROBLEM is </a:t>
            </a:r>
          </a:p>
          <a:p>
            <a:pPr eaLnBrk="1" hangingPunct="1"/>
            <a:r>
              <a:rPr lang="en-US" dirty="0" smtClean="0"/>
              <a:t>The major reason that data mining has attracted a great deal of attention in recent years is due to the </a:t>
            </a:r>
            <a:r>
              <a:rPr lang="en-US" b="1" dirty="0" smtClean="0"/>
              <a:t>wide availability</a:t>
            </a:r>
            <a:r>
              <a:rPr lang="en-US" dirty="0" smtClean="0"/>
              <a:t> of huge amounts of data and the </a:t>
            </a:r>
            <a:r>
              <a:rPr lang="en-US" b="1" dirty="0" smtClean="0"/>
              <a:t>imminent need</a:t>
            </a:r>
            <a:r>
              <a:rPr lang="en-US" dirty="0" smtClean="0"/>
              <a:t> for turning such data into useful information and knowledge.</a:t>
            </a:r>
          </a:p>
          <a:p>
            <a:pPr eaLnBrk="1" hangingPunct="1"/>
            <a:endParaRPr lang="en-US" dirty="0" smtClean="0"/>
          </a:p>
          <a:p>
            <a:pPr>
              <a:lnSpc>
                <a:spcPct val="90000"/>
              </a:lnSpc>
            </a:pPr>
            <a:r>
              <a:rPr lang="en-US" dirty="0" smtClean="0">
                <a:solidFill>
                  <a:srgbClr val="FF0000"/>
                </a:solidFill>
                <a:latin typeface="Helvetica" charset="0"/>
              </a:rPr>
              <a:t>Data rich – but information poor</a:t>
            </a:r>
          </a:p>
          <a:p>
            <a:pPr>
              <a:lnSpc>
                <a:spcPct val="90000"/>
              </a:lnSpc>
            </a:pPr>
            <a:r>
              <a:rPr lang="en-US" dirty="0" smtClean="0">
                <a:latin typeface="Helvetica" charset="0"/>
              </a:rPr>
              <a:t>Lying hidden in all this data is information!</a:t>
            </a:r>
          </a:p>
          <a:p>
            <a:pPr eaLnBrk="1" hangingPunct="1"/>
            <a:endParaRPr lang="en-US" dirty="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lvl1pPr eaLnBrk="0" hangingPunct="0">
              <a:defRPr sz="1600" b="1">
                <a:solidFill>
                  <a:schemeClr val="bg2"/>
                </a:solidFill>
                <a:latin typeface="Times New Roman" pitchFamily="18" charset="0"/>
                <a:ea typeface="MS PGothic" pitchFamily="34" charset="-128"/>
              </a:defRPr>
            </a:lvl1pPr>
            <a:lvl2pPr marL="742870" indent="-285719" eaLnBrk="0" hangingPunct="0">
              <a:defRPr sz="1600" b="1">
                <a:solidFill>
                  <a:schemeClr val="bg2"/>
                </a:solidFill>
                <a:latin typeface="Times New Roman" pitchFamily="18" charset="0"/>
                <a:ea typeface="MS PGothic" pitchFamily="34" charset="-128"/>
              </a:defRPr>
            </a:lvl2pPr>
            <a:lvl3pPr marL="1142876" indent="-228575" eaLnBrk="0" hangingPunct="0">
              <a:defRPr sz="1600" b="1">
                <a:solidFill>
                  <a:schemeClr val="bg2"/>
                </a:solidFill>
                <a:latin typeface="Times New Roman" pitchFamily="18" charset="0"/>
                <a:ea typeface="MS PGothic" pitchFamily="34" charset="-128"/>
              </a:defRPr>
            </a:lvl3pPr>
            <a:lvl4pPr marL="1600027" indent="-228575" eaLnBrk="0" hangingPunct="0">
              <a:defRPr sz="1600" b="1">
                <a:solidFill>
                  <a:schemeClr val="bg2"/>
                </a:solidFill>
                <a:latin typeface="Times New Roman" pitchFamily="18" charset="0"/>
                <a:ea typeface="MS PGothic" pitchFamily="34" charset="-128"/>
              </a:defRPr>
            </a:lvl4pPr>
            <a:lvl5pPr marL="2057178" indent="-228575" eaLnBrk="0" hangingPunct="0">
              <a:defRPr sz="1600" b="1">
                <a:solidFill>
                  <a:schemeClr val="bg2"/>
                </a:solidFill>
                <a:latin typeface="Times New Roman" pitchFamily="18" charset="0"/>
                <a:ea typeface="MS PGothic" pitchFamily="34" charset="-128"/>
              </a:defRPr>
            </a:lvl5pPr>
            <a:lvl6pPr marL="2514328"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4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8630"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57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F91BC22E-D651-451F-8186-EAB14C8CE1B4}" type="slidenum">
              <a:rPr lang="en-US" sz="1200" b="0">
                <a:solidFill>
                  <a:schemeClr val="tx1"/>
                </a:solidFill>
              </a:rPr>
              <a:pPr eaLnBrk="1" hangingPunct="1"/>
              <a:t>38</a:t>
            </a:fld>
            <a:endParaRPr lang="en-US" sz="1200" b="0">
              <a:solidFill>
                <a:schemeClr val="tx1"/>
              </a:solidFill>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lvl1pPr eaLnBrk="0" hangingPunct="0">
              <a:defRPr sz="1600" b="1">
                <a:solidFill>
                  <a:schemeClr val="bg2"/>
                </a:solidFill>
                <a:latin typeface="Times New Roman" pitchFamily="18" charset="0"/>
                <a:ea typeface="MS PGothic" pitchFamily="34" charset="-128"/>
              </a:defRPr>
            </a:lvl1pPr>
            <a:lvl2pPr marL="742870" indent="-285719" eaLnBrk="0" hangingPunct="0">
              <a:defRPr sz="1600" b="1">
                <a:solidFill>
                  <a:schemeClr val="bg2"/>
                </a:solidFill>
                <a:latin typeface="Times New Roman" pitchFamily="18" charset="0"/>
                <a:ea typeface="MS PGothic" pitchFamily="34" charset="-128"/>
              </a:defRPr>
            </a:lvl2pPr>
            <a:lvl3pPr marL="1142876" indent="-228575" eaLnBrk="0" hangingPunct="0">
              <a:defRPr sz="1600" b="1">
                <a:solidFill>
                  <a:schemeClr val="bg2"/>
                </a:solidFill>
                <a:latin typeface="Times New Roman" pitchFamily="18" charset="0"/>
                <a:ea typeface="MS PGothic" pitchFamily="34" charset="-128"/>
              </a:defRPr>
            </a:lvl3pPr>
            <a:lvl4pPr marL="1600027" indent="-228575" eaLnBrk="0" hangingPunct="0">
              <a:defRPr sz="1600" b="1">
                <a:solidFill>
                  <a:schemeClr val="bg2"/>
                </a:solidFill>
                <a:latin typeface="Times New Roman" pitchFamily="18" charset="0"/>
                <a:ea typeface="MS PGothic" pitchFamily="34" charset="-128"/>
              </a:defRPr>
            </a:lvl4pPr>
            <a:lvl5pPr marL="2057178" indent="-228575" eaLnBrk="0" hangingPunct="0">
              <a:defRPr sz="1600" b="1">
                <a:solidFill>
                  <a:schemeClr val="bg2"/>
                </a:solidFill>
                <a:latin typeface="Times New Roman" pitchFamily="18" charset="0"/>
                <a:ea typeface="MS PGothic" pitchFamily="34" charset="-128"/>
              </a:defRPr>
            </a:lvl5pPr>
            <a:lvl6pPr marL="2514328"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4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8630"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57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E51469E7-C0D8-45E3-9BD4-3B745ABDA494}" type="slidenum">
              <a:rPr lang="en-US" sz="1200" b="0">
                <a:solidFill>
                  <a:schemeClr val="tx1"/>
                </a:solidFill>
              </a:rPr>
              <a:pPr eaLnBrk="1" hangingPunct="1"/>
              <a:t>39</a:t>
            </a:fld>
            <a:endParaRPr lang="en-US" sz="1200" b="0">
              <a:solidFill>
                <a:schemeClr val="tx1"/>
              </a:solidFill>
            </a:endParaRPr>
          </a:p>
        </p:txBody>
      </p:sp>
      <p:sp>
        <p:nvSpPr>
          <p:cNvPr id="83971" name="Rectangle 2050"/>
          <p:cNvSpPr>
            <a:spLocks noGrp="1" noRot="1" noChangeAspect="1" noChangeArrowheads="1" noTextEdit="1"/>
          </p:cNvSpPr>
          <p:nvPr>
            <p:ph type="sldImg"/>
          </p:nvPr>
        </p:nvSpPr>
        <p:spPr>
          <a:xfrm>
            <a:off x="1144588" y="685800"/>
            <a:ext cx="4572000" cy="3429000"/>
          </a:xfrm>
          <a:solidFill>
            <a:srgbClr val="FFFFFF"/>
          </a:solidFill>
          <a:ln/>
        </p:spPr>
      </p:sp>
      <p:sp>
        <p:nvSpPr>
          <p:cNvPr id="83972" name="Rectangle 205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lvl1pPr eaLnBrk="0" hangingPunct="0">
              <a:defRPr sz="1600" b="1">
                <a:solidFill>
                  <a:schemeClr val="bg2"/>
                </a:solidFill>
                <a:latin typeface="Times New Roman" pitchFamily="18" charset="0"/>
                <a:ea typeface="MS PGothic" pitchFamily="34" charset="-128"/>
              </a:defRPr>
            </a:lvl1pPr>
            <a:lvl2pPr marL="742870" indent="-285719" eaLnBrk="0" hangingPunct="0">
              <a:defRPr sz="1600" b="1">
                <a:solidFill>
                  <a:schemeClr val="bg2"/>
                </a:solidFill>
                <a:latin typeface="Times New Roman" pitchFamily="18" charset="0"/>
                <a:ea typeface="MS PGothic" pitchFamily="34" charset="-128"/>
              </a:defRPr>
            </a:lvl2pPr>
            <a:lvl3pPr marL="1142876" indent="-228575" eaLnBrk="0" hangingPunct="0">
              <a:defRPr sz="1600" b="1">
                <a:solidFill>
                  <a:schemeClr val="bg2"/>
                </a:solidFill>
                <a:latin typeface="Times New Roman" pitchFamily="18" charset="0"/>
                <a:ea typeface="MS PGothic" pitchFamily="34" charset="-128"/>
              </a:defRPr>
            </a:lvl3pPr>
            <a:lvl4pPr marL="1600027" indent="-228575" eaLnBrk="0" hangingPunct="0">
              <a:defRPr sz="1600" b="1">
                <a:solidFill>
                  <a:schemeClr val="bg2"/>
                </a:solidFill>
                <a:latin typeface="Times New Roman" pitchFamily="18" charset="0"/>
                <a:ea typeface="MS PGothic" pitchFamily="34" charset="-128"/>
              </a:defRPr>
            </a:lvl4pPr>
            <a:lvl5pPr marL="2057178" indent="-228575" eaLnBrk="0" hangingPunct="0">
              <a:defRPr sz="1600" b="1">
                <a:solidFill>
                  <a:schemeClr val="bg2"/>
                </a:solidFill>
                <a:latin typeface="Times New Roman" pitchFamily="18" charset="0"/>
                <a:ea typeface="MS PGothic" pitchFamily="34" charset="-128"/>
              </a:defRPr>
            </a:lvl5pPr>
            <a:lvl6pPr marL="2514328"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4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8630"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57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8D403A51-B659-4572-9B8B-11217EF1CAFD}" type="slidenum">
              <a:rPr lang="en-US" sz="1200" b="0">
                <a:solidFill>
                  <a:schemeClr val="tx1"/>
                </a:solidFill>
              </a:rPr>
              <a:pPr eaLnBrk="1" hangingPunct="1"/>
              <a:t>40</a:t>
            </a:fld>
            <a:endParaRPr lang="en-US" sz="1200" b="0">
              <a:solidFill>
                <a:schemeClr val="tx1"/>
              </a:solidFill>
            </a:endParaRPr>
          </a:p>
        </p:txBody>
      </p:sp>
      <p:sp>
        <p:nvSpPr>
          <p:cNvPr id="84995" name="Rectangle 2"/>
          <p:cNvSpPr>
            <a:spLocks noGrp="1" noRot="1" noChangeAspect="1" noChangeArrowheads="1" noTextEdit="1"/>
          </p:cNvSpPr>
          <p:nvPr>
            <p:ph type="sldImg"/>
          </p:nvPr>
        </p:nvSpPr>
        <p:spPr>
          <a:xfrm>
            <a:off x="1144588" y="685800"/>
            <a:ext cx="4572000" cy="3429000"/>
          </a:xfrm>
          <a:solidFill>
            <a:srgbClr val="FFFFFF"/>
          </a:solidFill>
          <a:ln/>
        </p:spPr>
      </p:sp>
      <p:sp>
        <p:nvSpPr>
          <p:cNvPr id="84996" name="Rectangle 4"/>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4"/>
          <p:cNvSpPr>
            <a:spLocks noGrp="1"/>
          </p:cNvSpPr>
          <p:nvPr>
            <p:ph type="body"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GB" smtClean="0">
              <a:latin typeface="Calibri"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ln/>
        </p:spPr>
      </p:sp>
      <p:sp>
        <p:nvSpPr>
          <p:cNvPr id="870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a:p>
            <a:endParaRPr lang="en-US" dirty="0" smtClean="0"/>
          </a:p>
        </p:txBody>
      </p:sp>
      <p:sp>
        <p:nvSpPr>
          <p:cNvPr id="87044"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lvl1pPr eaLnBrk="0" hangingPunct="0">
              <a:defRPr sz="1600" b="1">
                <a:solidFill>
                  <a:schemeClr val="bg2"/>
                </a:solidFill>
                <a:latin typeface="Times New Roman" pitchFamily="18" charset="0"/>
                <a:ea typeface="MS PGothic" pitchFamily="34" charset="-128"/>
              </a:defRPr>
            </a:lvl1pPr>
            <a:lvl2pPr marL="742870" indent="-285719" eaLnBrk="0" hangingPunct="0">
              <a:defRPr sz="1600" b="1">
                <a:solidFill>
                  <a:schemeClr val="bg2"/>
                </a:solidFill>
                <a:latin typeface="Times New Roman" pitchFamily="18" charset="0"/>
                <a:ea typeface="MS PGothic" pitchFamily="34" charset="-128"/>
              </a:defRPr>
            </a:lvl2pPr>
            <a:lvl3pPr marL="1142876" indent="-228575" eaLnBrk="0" hangingPunct="0">
              <a:defRPr sz="1600" b="1">
                <a:solidFill>
                  <a:schemeClr val="bg2"/>
                </a:solidFill>
                <a:latin typeface="Times New Roman" pitchFamily="18" charset="0"/>
                <a:ea typeface="MS PGothic" pitchFamily="34" charset="-128"/>
              </a:defRPr>
            </a:lvl3pPr>
            <a:lvl4pPr marL="1600027" indent="-228575" eaLnBrk="0" hangingPunct="0">
              <a:defRPr sz="1600" b="1">
                <a:solidFill>
                  <a:schemeClr val="bg2"/>
                </a:solidFill>
                <a:latin typeface="Times New Roman" pitchFamily="18" charset="0"/>
                <a:ea typeface="MS PGothic" pitchFamily="34" charset="-128"/>
              </a:defRPr>
            </a:lvl4pPr>
            <a:lvl5pPr marL="2057178" indent="-228575" eaLnBrk="0" hangingPunct="0">
              <a:defRPr sz="1600" b="1">
                <a:solidFill>
                  <a:schemeClr val="bg2"/>
                </a:solidFill>
                <a:latin typeface="Times New Roman" pitchFamily="18" charset="0"/>
                <a:ea typeface="MS PGothic" pitchFamily="34" charset="-128"/>
              </a:defRPr>
            </a:lvl5pPr>
            <a:lvl6pPr marL="2514328"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4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8630"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57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938494BB-75B4-4445-A33B-B8C682D64A75}" type="slidenum">
              <a:rPr lang="en-US" sz="1200" b="0">
                <a:solidFill>
                  <a:schemeClr val="tx1"/>
                </a:solidFill>
              </a:rPr>
              <a:pPr eaLnBrk="1" hangingPunct="1"/>
              <a:t>42</a:t>
            </a:fld>
            <a:endParaRPr lang="en-US" sz="1200" b="0">
              <a:solidFill>
                <a:schemeClr val="tx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lvl1pPr eaLnBrk="0" hangingPunct="0">
              <a:defRPr sz="1600" b="1">
                <a:solidFill>
                  <a:schemeClr val="bg2"/>
                </a:solidFill>
                <a:latin typeface="Times New Roman" pitchFamily="18" charset="0"/>
                <a:ea typeface="MS PGothic" pitchFamily="34" charset="-128"/>
              </a:defRPr>
            </a:lvl1pPr>
            <a:lvl2pPr marL="742870" indent="-285719" eaLnBrk="0" hangingPunct="0">
              <a:defRPr sz="1600" b="1">
                <a:solidFill>
                  <a:schemeClr val="bg2"/>
                </a:solidFill>
                <a:latin typeface="Times New Roman" pitchFamily="18" charset="0"/>
                <a:ea typeface="MS PGothic" pitchFamily="34" charset="-128"/>
              </a:defRPr>
            </a:lvl2pPr>
            <a:lvl3pPr marL="1142876" indent="-228575" eaLnBrk="0" hangingPunct="0">
              <a:defRPr sz="1600" b="1">
                <a:solidFill>
                  <a:schemeClr val="bg2"/>
                </a:solidFill>
                <a:latin typeface="Times New Roman" pitchFamily="18" charset="0"/>
                <a:ea typeface="MS PGothic" pitchFamily="34" charset="-128"/>
              </a:defRPr>
            </a:lvl3pPr>
            <a:lvl4pPr marL="1600027" indent="-228575" eaLnBrk="0" hangingPunct="0">
              <a:defRPr sz="1600" b="1">
                <a:solidFill>
                  <a:schemeClr val="bg2"/>
                </a:solidFill>
                <a:latin typeface="Times New Roman" pitchFamily="18" charset="0"/>
                <a:ea typeface="MS PGothic" pitchFamily="34" charset="-128"/>
              </a:defRPr>
            </a:lvl4pPr>
            <a:lvl5pPr marL="2057178" indent="-228575" eaLnBrk="0" hangingPunct="0">
              <a:defRPr sz="1600" b="1">
                <a:solidFill>
                  <a:schemeClr val="bg2"/>
                </a:solidFill>
                <a:latin typeface="Times New Roman" pitchFamily="18" charset="0"/>
                <a:ea typeface="MS PGothic" pitchFamily="34" charset="-128"/>
              </a:defRPr>
            </a:lvl5pPr>
            <a:lvl6pPr marL="2514328"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4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8630"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57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67568EBF-4F32-496D-9A46-C0EADBFF810A}" type="slidenum">
              <a:rPr lang="en-US" sz="1200" b="0">
                <a:solidFill>
                  <a:schemeClr val="tx1"/>
                </a:solidFill>
              </a:rPr>
              <a:pPr eaLnBrk="1" hangingPunct="1"/>
              <a:t>43</a:t>
            </a:fld>
            <a:endParaRPr lang="en-US" sz="1200" b="0">
              <a:solidFill>
                <a:schemeClr val="tx1"/>
              </a:solidFill>
            </a:endParaRPr>
          </a:p>
        </p:txBody>
      </p:sp>
      <p:sp>
        <p:nvSpPr>
          <p:cNvPr id="88067" name="Rectangle 2"/>
          <p:cNvSpPr>
            <a:spLocks noGrp="1" noRot="1" noChangeAspect="1" noChangeArrowheads="1" noTextEdit="1"/>
          </p:cNvSpPr>
          <p:nvPr>
            <p:ph type="sldImg"/>
          </p:nvPr>
        </p:nvSpPr>
        <p:spPr>
          <a:xfrm>
            <a:off x="1282700" y="685800"/>
            <a:ext cx="3759200" cy="2819400"/>
          </a:xfrm>
          <a:ln/>
        </p:spPr>
      </p:sp>
      <p:sp>
        <p:nvSpPr>
          <p:cNvPr id="88068" name="Rectangle 4"/>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dirty="0" smtClean="0"/>
              <a:t>Designed to accelerate access to massive amounts of data in areas of genomics, earth science, engineering, medicine, and others</a:t>
            </a:r>
          </a:p>
          <a:p>
            <a:r>
              <a:rPr lang="en-US" sz="1200" b="0" dirty="0" smtClean="0"/>
              <a:t>Emphasizes memory and IO over FLOPS.</a:t>
            </a:r>
          </a:p>
          <a:p>
            <a:r>
              <a:rPr lang="en-US" sz="1200" b="0" dirty="0" err="1" smtClean="0"/>
              <a:t>Appro</a:t>
            </a:r>
            <a:r>
              <a:rPr lang="en-US" sz="1200" b="0" dirty="0" smtClean="0"/>
              <a:t> integrated 1,024 node Sandy Bridge cluster</a:t>
            </a:r>
          </a:p>
          <a:p>
            <a:r>
              <a:rPr lang="en-US" sz="1200" b="0" dirty="0" smtClean="0"/>
              <a:t>300 TB of high performance Intel flash</a:t>
            </a:r>
          </a:p>
          <a:p>
            <a:r>
              <a:rPr lang="en-US" sz="1200" b="0" dirty="0" smtClean="0"/>
              <a:t>Large memory </a:t>
            </a:r>
            <a:r>
              <a:rPr lang="en-US" sz="1200" b="0" dirty="0" err="1" smtClean="0"/>
              <a:t>supernodes</a:t>
            </a:r>
            <a:r>
              <a:rPr lang="en-US" sz="1200" b="0" dirty="0" smtClean="0"/>
              <a:t> via </a:t>
            </a:r>
            <a:r>
              <a:rPr lang="en-US" sz="1200" b="0" dirty="0" err="1" smtClean="0"/>
              <a:t>vSMP</a:t>
            </a:r>
            <a:r>
              <a:rPr lang="en-US" sz="1200" b="0" dirty="0" smtClean="0"/>
              <a:t> Foundation from </a:t>
            </a:r>
            <a:r>
              <a:rPr lang="en-US" sz="1200" b="0" dirty="0" err="1" smtClean="0"/>
              <a:t>ScaleMP</a:t>
            </a:r>
            <a:endParaRPr lang="en-US" sz="1200" b="0" dirty="0" smtClean="0"/>
          </a:p>
          <a:p>
            <a:r>
              <a:rPr lang="en-US" sz="1200" b="0" dirty="0" smtClean="0"/>
              <a:t>3D torus interconnect from </a:t>
            </a:r>
            <a:r>
              <a:rPr lang="en-US" sz="1200" b="0" dirty="0" err="1" smtClean="0"/>
              <a:t>Mellanox</a:t>
            </a:r>
            <a:endParaRPr lang="en-US" sz="1200" b="0" dirty="0" smtClean="0"/>
          </a:p>
          <a:p>
            <a:r>
              <a:rPr lang="en-US" sz="1200" b="0" dirty="0" smtClean="0"/>
              <a:t>In production operation since February 2012</a:t>
            </a:r>
          </a:p>
          <a:p>
            <a:r>
              <a:rPr lang="en-US" sz="1200" b="0" dirty="0" smtClean="0"/>
              <a:t>Funded by the NSF and available through the NSF Extreme Science and Engineering Discovery Environment program (XSEDE)</a:t>
            </a:r>
          </a:p>
          <a:p>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lvl1pPr eaLnBrk="0" hangingPunct="0">
              <a:defRPr sz="1600" b="1">
                <a:solidFill>
                  <a:schemeClr val="bg2"/>
                </a:solidFill>
                <a:latin typeface="Times New Roman" pitchFamily="18" charset="0"/>
                <a:ea typeface="MS PGothic" pitchFamily="34" charset="-128"/>
              </a:defRPr>
            </a:lvl1pPr>
            <a:lvl2pPr marL="742870" indent="-285719" eaLnBrk="0" hangingPunct="0">
              <a:defRPr sz="1600" b="1">
                <a:solidFill>
                  <a:schemeClr val="bg2"/>
                </a:solidFill>
                <a:latin typeface="Times New Roman" pitchFamily="18" charset="0"/>
                <a:ea typeface="MS PGothic" pitchFamily="34" charset="-128"/>
              </a:defRPr>
            </a:lvl2pPr>
            <a:lvl3pPr marL="1142876" indent="-228575" eaLnBrk="0" hangingPunct="0">
              <a:defRPr sz="1600" b="1">
                <a:solidFill>
                  <a:schemeClr val="bg2"/>
                </a:solidFill>
                <a:latin typeface="Times New Roman" pitchFamily="18" charset="0"/>
                <a:ea typeface="MS PGothic" pitchFamily="34" charset="-128"/>
              </a:defRPr>
            </a:lvl3pPr>
            <a:lvl4pPr marL="1600027" indent="-228575" eaLnBrk="0" hangingPunct="0">
              <a:defRPr sz="1600" b="1">
                <a:solidFill>
                  <a:schemeClr val="bg2"/>
                </a:solidFill>
                <a:latin typeface="Times New Roman" pitchFamily="18" charset="0"/>
                <a:ea typeface="MS PGothic" pitchFamily="34" charset="-128"/>
              </a:defRPr>
            </a:lvl4pPr>
            <a:lvl5pPr marL="2057178" indent="-228575" eaLnBrk="0" hangingPunct="0">
              <a:defRPr sz="1600" b="1">
                <a:solidFill>
                  <a:schemeClr val="bg2"/>
                </a:solidFill>
                <a:latin typeface="Times New Roman" pitchFamily="18" charset="0"/>
                <a:ea typeface="MS PGothic" pitchFamily="34" charset="-128"/>
              </a:defRPr>
            </a:lvl5pPr>
            <a:lvl6pPr marL="2514328"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4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8630"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57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B2C04AF4-E8AE-41E6-AAFF-4B3B7AD0155B}" type="slidenum">
              <a:rPr lang="en-US" sz="1200" b="0">
                <a:solidFill>
                  <a:schemeClr val="tx1"/>
                </a:solidFill>
              </a:rPr>
              <a:pPr eaLnBrk="1" hangingPunct="1"/>
              <a:t>44</a:t>
            </a:fld>
            <a:endParaRPr lang="en-US" sz="1200" b="0">
              <a:solidFill>
                <a:schemeClr val="tx1"/>
              </a:solidFill>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lvl1pPr eaLnBrk="0" hangingPunct="0">
              <a:defRPr sz="1600" b="1">
                <a:solidFill>
                  <a:schemeClr val="bg2"/>
                </a:solidFill>
                <a:latin typeface="Times New Roman" pitchFamily="18" charset="0"/>
                <a:ea typeface="MS PGothic" pitchFamily="34" charset="-128"/>
              </a:defRPr>
            </a:lvl1pPr>
            <a:lvl2pPr marL="742870" indent="-285719" eaLnBrk="0" hangingPunct="0">
              <a:defRPr sz="1600" b="1">
                <a:solidFill>
                  <a:schemeClr val="bg2"/>
                </a:solidFill>
                <a:latin typeface="Times New Roman" pitchFamily="18" charset="0"/>
                <a:ea typeface="MS PGothic" pitchFamily="34" charset="-128"/>
              </a:defRPr>
            </a:lvl2pPr>
            <a:lvl3pPr marL="1142876" indent="-228575" eaLnBrk="0" hangingPunct="0">
              <a:defRPr sz="1600" b="1">
                <a:solidFill>
                  <a:schemeClr val="bg2"/>
                </a:solidFill>
                <a:latin typeface="Times New Roman" pitchFamily="18" charset="0"/>
                <a:ea typeface="MS PGothic" pitchFamily="34" charset="-128"/>
              </a:defRPr>
            </a:lvl3pPr>
            <a:lvl4pPr marL="1600027" indent="-228575" eaLnBrk="0" hangingPunct="0">
              <a:defRPr sz="1600" b="1">
                <a:solidFill>
                  <a:schemeClr val="bg2"/>
                </a:solidFill>
                <a:latin typeface="Times New Roman" pitchFamily="18" charset="0"/>
                <a:ea typeface="MS PGothic" pitchFamily="34" charset="-128"/>
              </a:defRPr>
            </a:lvl4pPr>
            <a:lvl5pPr marL="2057178" indent="-228575" eaLnBrk="0" hangingPunct="0">
              <a:defRPr sz="1600" b="1">
                <a:solidFill>
                  <a:schemeClr val="bg2"/>
                </a:solidFill>
                <a:latin typeface="Times New Roman" pitchFamily="18" charset="0"/>
                <a:ea typeface="MS PGothic" pitchFamily="34" charset="-128"/>
              </a:defRPr>
            </a:lvl5pPr>
            <a:lvl6pPr marL="2514328"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4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8630"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57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936717E2-FF6F-4355-8899-A865D26DEBDD}" type="slidenum">
              <a:rPr lang="en-US" sz="1200" b="0">
                <a:solidFill>
                  <a:schemeClr val="tx1"/>
                </a:solidFill>
              </a:rPr>
              <a:pPr eaLnBrk="1" hangingPunct="1"/>
              <a:t>45</a:t>
            </a:fld>
            <a:endParaRPr lang="en-US" sz="1200" b="0">
              <a:solidFill>
                <a:schemeClr val="tx1"/>
              </a:solidFill>
            </a:endParaRPr>
          </a:p>
        </p:txBody>
      </p:sp>
      <p:sp>
        <p:nvSpPr>
          <p:cNvPr id="89091" name="Rectangle 2"/>
          <p:cNvSpPr>
            <a:spLocks noGrp="1" noRot="1" noChangeAspect="1" noChangeArrowheads="1" noTextEdit="1"/>
          </p:cNvSpPr>
          <p:nvPr>
            <p:ph type="sldImg"/>
          </p:nvPr>
        </p:nvSpPr>
        <p:spPr>
          <a:ln/>
        </p:spPr>
      </p:sp>
      <p:sp>
        <p:nvSpPr>
          <p:cNvPr id="89092" name="Rectangle 4"/>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1000" dirty="0">
              <a:latin typeface="Arial" pitchFamily="34" charset="0"/>
              <a:cs typeface="Arial" pitchFamily="34" charset="0"/>
            </a:endParaRPr>
          </a:p>
          <a:p>
            <a:pPr eaLnBrk="1" hangingPunct="1"/>
            <a:endParaRPr lang="en-US" sz="1000" dirty="0"/>
          </a:p>
          <a:p>
            <a:pPr eaLnBrk="1" hangingPunct="1"/>
            <a:endParaRPr lang="en-US" sz="1000"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lvl1pPr eaLnBrk="0" hangingPunct="0">
              <a:defRPr sz="1600" b="1">
                <a:solidFill>
                  <a:schemeClr val="bg2"/>
                </a:solidFill>
                <a:latin typeface="Times New Roman" pitchFamily="18" charset="0"/>
                <a:ea typeface="MS PGothic" pitchFamily="34" charset="-128"/>
              </a:defRPr>
            </a:lvl1pPr>
            <a:lvl2pPr marL="742870" indent="-285719" eaLnBrk="0" hangingPunct="0">
              <a:defRPr sz="1600" b="1">
                <a:solidFill>
                  <a:schemeClr val="bg2"/>
                </a:solidFill>
                <a:latin typeface="Times New Roman" pitchFamily="18" charset="0"/>
                <a:ea typeface="MS PGothic" pitchFamily="34" charset="-128"/>
              </a:defRPr>
            </a:lvl2pPr>
            <a:lvl3pPr marL="1142876" indent="-228575" eaLnBrk="0" hangingPunct="0">
              <a:defRPr sz="1600" b="1">
                <a:solidFill>
                  <a:schemeClr val="bg2"/>
                </a:solidFill>
                <a:latin typeface="Times New Roman" pitchFamily="18" charset="0"/>
                <a:ea typeface="MS PGothic" pitchFamily="34" charset="-128"/>
              </a:defRPr>
            </a:lvl3pPr>
            <a:lvl4pPr marL="1600027" indent="-228575" eaLnBrk="0" hangingPunct="0">
              <a:defRPr sz="1600" b="1">
                <a:solidFill>
                  <a:schemeClr val="bg2"/>
                </a:solidFill>
                <a:latin typeface="Times New Roman" pitchFamily="18" charset="0"/>
                <a:ea typeface="MS PGothic" pitchFamily="34" charset="-128"/>
              </a:defRPr>
            </a:lvl4pPr>
            <a:lvl5pPr marL="2057178" indent="-228575" eaLnBrk="0" hangingPunct="0">
              <a:defRPr sz="1600" b="1">
                <a:solidFill>
                  <a:schemeClr val="bg2"/>
                </a:solidFill>
                <a:latin typeface="Times New Roman" pitchFamily="18" charset="0"/>
                <a:ea typeface="MS PGothic" pitchFamily="34" charset="-128"/>
              </a:defRPr>
            </a:lvl5pPr>
            <a:lvl6pPr marL="2514328"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4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8630"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57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905687D0-08CA-4E39-B57A-496170BE7FF1}" type="slidenum">
              <a:rPr lang="en-US" sz="1200" b="0">
                <a:solidFill>
                  <a:schemeClr val="tx1"/>
                </a:solidFill>
              </a:rPr>
              <a:pPr eaLnBrk="1" hangingPunct="1"/>
              <a:t>46</a:t>
            </a:fld>
            <a:endParaRPr lang="en-US" sz="1200" b="0">
              <a:solidFill>
                <a:schemeClr val="tx1"/>
              </a:solidFill>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lvl1pPr eaLnBrk="0" hangingPunct="0">
              <a:defRPr sz="1600" b="1">
                <a:solidFill>
                  <a:schemeClr val="bg2"/>
                </a:solidFill>
                <a:latin typeface="Times New Roman" pitchFamily="18" charset="0"/>
                <a:ea typeface="MS PGothic" pitchFamily="34" charset="-128"/>
              </a:defRPr>
            </a:lvl1pPr>
            <a:lvl2pPr marL="742870" indent="-285719" eaLnBrk="0" hangingPunct="0">
              <a:defRPr sz="1600" b="1">
                <a:solidFill>
                  <a:schemeClr val="bg2"/>
                </a:solidFill>
                <a:latin typeface="Times New Roman" pitchFamily="18" charset="0"/>
                <a:ea typeface="MS PGothic" pitchFamily="34" charset="-128"/>
              </a:defRPr>
            </a:lvl2pPr>
            <a:lvl3pPr marL="1142876" indent="-228575" eaLnBrk="0" hangingPunct="0">
              <a:defRPr sz="1600" b="1">
                <a:solidFill>
                  <a:schemeClr val="bg2"/>
                </a:solidFill>
                <a:latin typeface="Times New Roman" pitchFamily="18" charset="0"/>
                <a:ea typeface="MS PGothic" pitchFamily="34" charset="-128"/>
              </a:defRPr>
            </a:lvl3pPr>
            <a:lvl4pPr marL="1600027" indent="-228575" eaLnBrk="0" hangingPunct="0">
              <a:defRPr sz="1600" b="1">
                <a:solidFill>
                  <a:schemeClr val="bg2"/>
                </a:solidFill>
                <a:latin typeface="Times New Roman" pitchFamily="18" charset="0"/>
                <a:ea typeface="MS PGothic" pitchFamily="34" charset="-128"/>
              </a:defRPr>
            </a:lvl4pPr>
            <a:lvl5pPr marL="2057178" indent="-228575" eaLnBrk="0" hangingPunct="0">
              <a:defRPr sz="1600" b="1">
                <a:solidFill>
                  <a:schemeClr val="bg2"/>
                </a:solidFill>
                <a:latin typeface="Times New Roman" pitchFamily="18" charset="0"/>
                <a:ea typeface="MS PGothic" pitchFamily="34" charset="-128"/>
              </a:defRPr>
            </a:lvl5pPr>
            <a:lvl6pPr marL="2514328"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4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8630"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57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233AEF3B-C30B-46E6-9441-9287FC126715}" type="slidenum">
              <a:rPr lang="en-US" sz="1200" b="0">
                <a:solidFill>
                  <a:schemeClr val="tx1"/>
                </a:solidFill>
              </a:rPr>
              <a:pPr eaLnBrk="1" hangingPunct="1"/>
              <a:t>47</a:t>
            </a:fld>
            <a:endParaRPr lang="en-US" sz="1200" b="0">
              <a:solidFill>
                <a:schemeClr val="tx1"/>
              </a:solidFill>
            </a:endParaRPr>
          </a:p>
        </p:txBody>
      </p:sp>
      <p:sp>
        <p:nvSpPr>
          <p:cNvPr id="100355" name="Rectangle 2"/>
          <p:cNvSpPr>
            <a:spLocks noGrp="1" noRot="1" noChangeAspect="1" noChangeArrowheads="1" noTextEdit="1"/>
          </p:cNvSpPr>
          <p:nvPr>
            <p:ph type="sldImg"/>
          </p:nvPr>
        </p:nvSpPr>
        <p:spPr>
          <a:xfrm>
            <a:off x="1181100" y="0"/>
            <a:ext cx="3352800" cy="2514600"/>
          </a:xfrm>
          <a:ln/>
        </p:spPr>
      </p:sp>
      <p:sp>
        <p:nvSpPr>
          <p:cNvPr id="100356" name="Rectangle 4"/>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Data mining emerged during late 1980’s, has made great strides during 1990’s and is expected to continue to flourish into the new millennium</a:t>
            </a:r>
          </a:p>
          <a:p>
            <a:endParaRPr lang="en-US" smtClean="0"/>
          </a:p>
          <a:p>
            <a:r>
              <a:rPr lang="en-US" smtClean="0">
                <a:latin typeface="Arial" pitchFamily="34" charset="0"/>
                <a:cs typeface="Arial" pitchFamily="34" charset="0"/>
              </a:rPr>
              <a:t>Recently data mining has been the subject of many articles in business and software magazines. However, just a few short years ago, few people had even heard of the term data mining. Though data mining is the evolution of a field with a long history, the term itself was only introduced relatively recently, in the 1990s. This section explores the history of data mining. </a:t>
            </a:r>
            <a:br>
              <a:rPr lang="en-US" smtClean="0">
                <a:latin typeface="Arial" pitchFamily="34" charset="0"/>
                <a:cs typeface="Arial" pitchFamily="34" charset="0"/>
              </a:rPr>
            </a:br>
            <a:endParaRPr lang="en-US" smtClean="0">
              <a:latin typeface="Arial" pitchFamily="34" charset="0"/>
              <a:cs typeface="Arial" pitchFamily="34" charset="0"/>
            </a:endParaRPr>
          </a:p>
          <a:p>
            <a:r>
              <a:rPr lang="en-US" smtClean="0">
                <a:latin typeface="Arial" pitchFamily="34" charset="0"/>
                <a:cs typeface="Arial" pitchFamily="34" charset="0"/>
              </a:rPr>
              <a:t>Data mining roots are traced back along three family lines. The longest of these three lines is classical statistics</a:t>
            </a:r>
          </a:p>
          <a:p>
            <a:pPr eaLnBrk="1" hangingPunct="1"/>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lvl1pPr eaLnBrk="0" hangingPunct="0">
              <a:defRPr sz="1600" b="1">
                <a:solidFill>
                  <a:schemeClr val="bg2"/>
                </a:solidFill>
                <a:latin typeface="Times New Roman" pitchFamily="18" charset="0"/>
                <a:ea typeface="MS PGothic" pitchFamily="34" charset="-128"/>
              </a:defRPr>
            </a:lvl1pPr>
            <a:lvl2pPr marL="742870" indent="-285719" eaLnBrk="0" hangingPunct="0">
              <a:defRPr sz="1600" b="1">
                <a:solidFill>
                  <a:schemeClr val="bg2"/>
                </a:solidFill>
                <a:latin typeface="Times New Roman" pitchFamily="18" charset="0"/>
                <a:ea typeface="MS PGothic" pitchFamily="34" charset="-128"/>
              </a:defRPr>
            </a:lvl2pPr>
            <a:lvl3pPr marL="1142876" indent="-228575" eaLnBrk="0" hangingPunct="0">
              <a:defRPr sz="1600" b="1">
                <a:solidFill>
                  <a:schemeClr val="bg2"/>
                </a:solidFill>
                <a:latin typeface="Times New Roman" pitchFamily="18" charset="0"/>
                <a:ea typeface="MS PGothic" pitchFamily="34" charset="-128"/>
              </a:defRPr>
            </a:lvl3pPr>
            <a:lvl4pPr marL="1600027" indent="-228575" eaLnBrk="0" hangingPunct="0">
              <a:defRPr sz="1600" b="1">
                <a:solidFill>
                  <a:schemeClr val="bg2"/>
                </a:solidFill>
                <a:latin typeface="Times New Roman" pitchFamily="18" charset="0"/>
                <a:ea typeface="MS PGothic" pitchFamily="34" charset="-128"/>
              </a:defRPr>
            </a:lvl4pPr>
            <a:lvl5pPr marL="2057178" indent="-228575" eaLnBrk="0" hangingPunct="0">
              <a:defRPr sz="1600" b="1">
                <a:solidFill>
                  <a:schemeClr val="bg2"/>
                </a:solidFill>
                <a:latin typeface="Times New Roman" pitchFamily="18" charset="0"/>
                <a:ea typeface="MS PGothic" pitchFamily="34" charset="-128"/>
              </a:defRPr>
            </a:lvl5pPr>
            <a:lvl6pPr marL="2514328"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4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8630"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57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076BD37E-3D1F-4BE8-B18F-0436999B0BB0}" type="slidenum">
              <a:rPr lang="en-US" sz="1200" b="0">
                <a:solidFill>
                  <a:schemeClr val="tx1"/>
                </a:solidFill>
              </a:rPr>
              <a:pPr eaLnBrk="1" hangingPunct="1"/>
              <a:t>48</a:t>
            </a:fld>
            <a:endParaRPr lang="en-US" sz="1200" b="0">
              <a:solidFill>
                <a:schemeClr val="tx1"/>
              </a:solidFill>
            </a:endParaRPr>
          </a:p>
        </p:txBody>
      </p:sp>
      <p:sp>
        <p:nvSpPr>
          <p:cNvPr id="101379" name="Rectangle 2"/>
          <p:cNvSpPr>
            <a:spLocks noGrp="1" noRot="1" noChangeAspect="1" noChangeArrowheads="1" noTextEdit="1"/>
          </p:cNvSpPr>
          <p:nvPr>
            <p:ph type="sldImg"/>
          </p:nvPr>
        </p:nvSpPr>
        <p:spPr>
          <a:xfrm>
            <a:off x="1803400" y="0"/>
            <a:ext cx="3251200" cy="2438400"/>
          </a:xfrm>
          <a:ln/>
        </p:spPr>
      </p:sp>
      <p:sp>
        <p:nvSpPr>
          <p:cNvPr id="101380" name="Rectangle 4"/>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Foundation of most technologies on which DM is built</a:t>
            </a:r>
          </a:p>
          <a:p>
            <a:r>
              <a:rPr lang="en-US" dirty="0" smtClean="0">
                <a:latin typeface="Arial" pitchFamily="34" charset="0"/>
                <a:cs typeface="Arial" pitchFamily="34" charset="0"/>
              </a:rPr>
              <a:t>Without statistics, there would be no data mining, as statistics are the </a:t>
            </a:r>
            <a:r>
              <a:rPr lang="en-US" b="1" dirty="0" smtClean="0">
                <a:latin typeface="Arial" pitchFamily="34" charset="0"/>
                <a:cs typeface="Arial" pitchFamily="34" charset="0"/>
              </a:rPr>
              <a:t>foundation</a:t>
            </a:r>
            <a:r>
              <a:rPr lang="en-US" dirty="0" smtClean="0">
                <a:latin typeface="Arial" pitchFamily="34" charset="0"/>
                <a:cs typeface="Arial" pitchFamily="34" charset="0"/>
              </a:rPr>
              <a:t> of most technologies on which data mining is built.</a:t>
            </a:r>
          </a:p>
          <a:p>
            <a:endParaRPr lang="en-US" dirty="0" smtClean="0">
              <a:latin typeface="Arial" pitchFamily="34" charset="0"/>
              <a:cs typeface="Arial" pitchFamily="34" charset="0"/>
            </a:endParaRPr>
          </a:p>
          <a:p>
            <a:r>
              <a:rPr lang="en-US" dirty="0" smtClean="0">
                <a:latin typeface="Arial" pitchFamily="34" charset="0"/>
                <a:cs typeface="Arial" pitchFamily="34" charset="0"/>
              </a:rPr>
              <a:t> Classical statistics embrace concepts such as regression analysis, standard distribution, standard deviation, standard variance, discriminant analysis, cluster analysis, and confidence intervals, all of which are </a:t>
            </a:r>
            <a:r>
              <a:rPr lang="en-US" b="1" dirty="0" smtClean="0">
                <a:latin typeface="Arial" pitchFamily="34" charset="0"/>
                <a:cs typeface="Arial" pitchFamily="34" charset="0"/>
              </a:rPr>
              <a:t>used to study data and data relationships</a:t>
            </a:r>
            <a:r>
              <a:rPr lang="en-US" dirty="0" smtClean="0">
                <a:latin typeface="Arial" pitchFamily="34" charset="0"/>
                <a:cs typeface="Arial" pitchFamily="34" charset="0"/>
              </a:rPr>
              <a:t>. </a:t>
            </a:r>
          </a:p>
          <a:p>
            <a:endParaRPr lang="en-US" dirty="0" smtClean="0">
              <a:latin typeface="Arial" pitchFamily="34" charset="0"/>
              <a:cs typeface="Arial" pitchFamily="34" charset="0"/>
            </a:endParaRPr>
          </a:p>
          <a:p>
            <a:r>
              <a:rPr lang="en-US" dirty="0" smtClean="0">
                <a:latin typeface="Arial" pitchFamily="34" charset="0"/>
                <a:cs typeface="Arial" pitchFamily="34" charset="0"/>
              </a:rPr>
              <a:t>These are the very building blocks with which more advanced statistical analyses are underpinned. Certainly, within the heart of today's data mining tools and techniques, classical statistical analysis plays a significant role. </a:t>
            </a:r>
          </a:p>
          <a:p>
            <a:pPr eaLnBrk="1" hangingPunct="1"/>
            <a:endParaRPr lang="en-US" dirty="0"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lvl1pPr eaLnBrk="0" hangingPunct="0">
              <a:defRPr sz="1600" b="1">
                <a:solidFill>
                  <a:schemeClr val="bg2"/>
                </a:solidFill>
                <a:latin typeface="Times New Roman" pitchFamily="18" charset="0"/>
                <a:ea typeface="MS PGothic" pitchFamily="34" charset="-128"/>
              </a:defRPr>
            </a:lvl1pPr>
            <a:lvl2pPr marL="742870" indent="-285719" eaLnBrk="0" hangingPunct="0">
              <a:defRPr sz="1600" b="1">
                <a:solidFill>
                  <a:schemeClr val="bg2"/>
                </a:solidFill>
                <a:latin typeface="Times New Roman" pitchFamily="18" charset="0"/>
                <a:ea typeface="MS PGothic" pitchFamily="34" charset="-128"/>
              </a:defRPr>
            </a:lvl2pPr>
            <a:lvl3pPr marL="1142876" indent="-228575" eaLnBrk="0" hangingPunct="0">
              <a:defRPr sz="1600" b="1">
                <a:solidFill>
                  <a:schemeClr val="bg2"/>
                </a:solidFill>
                <a:latin typeface="Times New Roman" pitchFamily="18" charset="0"/>
                <a:ea typeface="MS PGothic" pitchFamily="34" charset="-128"/>
              </a:defRPr>
            </a:lvl3pPr>
            <a:lvl4pPr marL="1600027" indent="-228575" eaLnBrk="0" hangingPunct="0">
              <a:defRPr sz="1600" b="1">
                <a:solidFill>
                  <a:schemeClr val="bg2"/>
                </a:solidFill>
                <a:latin typeface="Times New Roman" pitchFamily="18" charset="0"/>
                <a:ea typeface="MS PGothic" pitchFamily="34" charset="-128"/>
              </a:defRPr>
            </a:lvl4pPr>
            <a:lvl5pPr marL="2057178" indent="-228575" eaLnBrk="0" hangingPunct="0">
              <a:defRPr sz="1600" b="1">
                <a:solidFill>
                  <a:schemeClr val="bg2"/>
                </a:solidFill>
                <a:latin typeface="Times New Roman" pitchFamily="18" charset="0"/>
                <a:ea typeface="MS PGothic" pitchFamily="34" charset="-128"/>
              </a:defRPr>
            </a:lvl5pPr>
            <a:lvl6pPr marL="2514328"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4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8630"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57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8AFA4F6E-CCC2-4676-A899-D24A6C24DD43}" type="slidenum">
              <a:rPr lang="en-US" sz="1200" b="0">
                <a:solidFill>
                  <a:schemeClr val="tx1"/>
                </a:solidFill>
              </a:rPr>
              <a:pPr eaLnBrk="1" hangingPunct="1"/>
              <a:t>49</a:t>
            </a:fld>
            <a:endParaRPr lang="en-US" sz="1200" b="0">
              <a:solidFill>
                <a:schemeClr val="tx1"/>
              </a:solidFill>
            </a:endParaRPr>
          </a:p>
        </p:txBody>
      </p:sp>
      <p:sp>
        <p:nvSpPr>
          <p:cNvPr id="102403" name="Rectangle 2"/>
          <p:cNvSpPr>
            <a:spLocks noGrp="1" noRot="1" noChangeAspect="1" noChangeArrowheads="1" noTextEdit="1"/>
          </p:cNvSpPr>
          <p:nvPr>
            <p:ph type="sldImg"/>
          </p:nvPr>
        </p:nvSpPr>
        <p:spPr>
          <a:xfrm>
            <a:off x="1714500" y="0"/>
            <a:ext cx="3048000" cy="2286000"/>
          </a:xfrm>
          <a:ln/>
        </p:spPr>
      </p:sp>
      <p:sp>
        <p:nvSpPr>
          <p:cNvPr id="102404" name="Rectangle 4"/>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Arial" pitchFamily="34" charset="0"/>
                <a:cs typeface="Arial" pitchFamily="34" charset="0"/>
              </a:rPr>
              <a:t>Data mining's second longest family line is artificial intelligence, or AI. This discipline, which is </a:t>
            </a:r>
            <a:r>
              <a:rPr lang="en-US" b="1" dirty="0" smtClean="0">
                <a:latin typeface="Arial" pitchFamily="34" charset="0"/>
                <a:cs typeface="Arial" pitchFamily="34" charset="0"/>
              </a:rPr>
              <a:t>built upon heuristics as opposed to statistics</a:t>
            </a:r>
            <a:r>
              <a:rPr lang="en-US" dirty="0" smtClean="0">
                <a:latin typeface="Arial" pitchFamily="34" charset="0"/>
                <a:cs typeface="Arial" pitchFamily="34" charset="0"/>
              </a:rPr>
              <a:t>, attempts to apply </a:t>
            </a:r>
            <a:r>
              <a:rPr lang="en-US" b="1" dirty="0" smtClean="0">
                <a:latin typeface="Arial" pitchFamily="34" charset="0"/>
                <a:cs typeface="Arial" pitchFamily="34" charset="0"/>
              </a:rPr>
              <a:t>human-thought-like processing </a:t>
            </a:r>
            <a:r>
              <a:rPr lang="en-US" dirty="0" smtClean="0">
                <a:latin typeface="Arial" pitchFamily="34" charset="0"/>
                <a:cs typeface="Arial" pitchFamily="34" charset="0"/>
              </a:rPr>
              <a:t>to statistical problems. </a:t>
            </a:r>
          </a:p>
          <a:p>
            <a:r>
              <a:rPr lang="en-US" dirty="0" smtClean="0">
                <a:latin typeface="Arial" pitchFamily="34" charset="0"/>
                <a:cs typeface="Arial" pitchFamily="34" charset="0"/>
              </a:rPr>
              <a:t>Because this approach requires vast computer processing power, it was not practical until the early 1980s, when computers began to offer useful power at reasonable prices. </a:t>
            </a:r>
          </a:p>
          <a:p>
            <a:r>
              <a:rPr lang="en-US" dirty="0" smtClean="0">
                <a:latin typeface="Arial" pitchFamily="34" charset="0"/>
                <a:cs typeface="Arial" pitchFamily="34" charset="0"/>
              </a:rPr>
              <a:t>AI found a few applications at the very high end scientific/government markets, but the required supercomputers of the era priced AI out of the reach of virtually everyone else. </a:t>
            </a:r>
          </a:p>
          <a:p>
            <a:r>
              <a:rPr lang="en-US" dirty="0" smtClean="0">
                <a:latin typeface="Arial" pitchFamily="34" charset="0"/>
                <a:cs typeface="Arial" pitchFamily="34" charset="0"/>
              </a:rPr>
              <a:t>The notable exceptions were certain AI concepts which were adopted by some high-end commercial products, such as query optimization modules for Relational Database Management Systems (RDBMS). </a:t>
            </a:r>
          </a:p>
          <a:p>
            <a:r>
              <a:rPr lang="en-US" dirty="0" smtClean="0">
                <a:latin typeface="Arial" pitchFamily="34" charset="0"/>
                <a:cs typeface="Arial" pitchFamily="34" charset="0"/>
              </a:rPr>
              <a:t/>
            </a:r>
            <a:br>
              <a:rPr lang="en-US" dirty="0" smtClean="0">
                <a:latin typeface="Arial" pitchFamily="34" charset="0"/>
                <a:cs typeface="Arial" pitchFamily="34" charset="0"/>
              </a:rPr>
            </a:br>
            <a:endParaRPr lang="en-US" dirty="0" smtClean="0"/>
          </a:p>
          <a:p>
            <a:pPr eaLnBrk="1" hangingPunct="1"/>
            <a:endParaRPr lang="en-US" dirty="0"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lvl1pPr eaLnBrk="0" hangingPunct="0">
              <a:defRPr sz="1600" b="1">
                <a:solidFill>
                  <a:schemeClr val="bg2"/>
                </a:solidFill>
                <a:latin typeface="Times New Roman" pitchFamily="18" charset="0"/>
                <a:ea typeface="MS PGothic" pitchFamily="34" charset="-128"/>
              </a:defRPr>
            </a:lvl1pPr>
            <a:lvl2pPr marL="742870" indent="-285719" eaLnBrk="0" hangingPunct="0">
              <a:defRPr sz="1600" b="1">
                <a:solidFill>
                  <a:schemeClr val="bg2"/>
                </a:solidFill>
                <a:latin typeface="Times New Roman" pitchFamily="18" charset="0"/>
                <a:ea typeface="MS PGothic" pitchFamily="34" charset="-128"/>
              </a:defRPr>
            </a:lvl2pPr>
            <a:lvl3pPr marL="1142876" indent="-228575" eaLnBrk="0" hangingPunct="0">
              <a:defRPr sz="1600" b="1">
                <a:solidFill>
                  <a:schemeClr val="bg2"/>
                </a:solidFill>
                <a:latin typeface="Times New Roman" pitchFamily="18" charset="0"/>
                <a:ea typeface="MS PGothic" pitchFamily="34" charset="-128"/>
              </a:defRPr>
            </a:lvl3pPr>
            <a:lvl4pPr marL="1600027" indent="-228575" eaLnBrk="0" hangingPunct="0">
              <a:defRPr sz="1600" b="1">
                <a:solidFill>
                  <a:schemeClr val="bg2"/>
                </a:solidFill>
                <a:latin typeface="Times New Roman" pitchFamily="18" charset="0"/>
                <a:ea typeface="MS PGothic" pitchFamily="34" charset="-128"/>
              </a:defRPr>
            </a:lvl4pPr>
            <a:lvl5pPr marL="2057178" indent="-228575" eaLnBrk="0" hangingPunct="0">
              <a:defRPr sz="1600" b="1">
                <a:solidFill>
                  <a:schemeClr val="bg2"/>
                </a:solidFill>
                <a:latin typeface="Times New Roman" pitchFamily="18" charset="0"/>
                <a:ea typeface="MS PGothic" pitchFamily="34" charset="-128"/>
              </a:defRPr>
            </a:lvl5pPr>
            <a:lvl6pPr marL="2514328"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4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8630"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57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A59BDC62-792F-4509-8B28-400BD64DA83C}" type="slidenum">
              <a:rPr lang="en-US" sz="1200" b="0">
                <a:solidFill>
                  <a:schemeClr val="tx1"/>
                </a:solidFill>
              </a:rPr>
              <a:pPr eaLnBrk="1" hangingPunct="1"/>
              <a:t>50</a:t>
            </a:fld>
            <a:endParaRPr lang="en-US" sz="1200" b="0">
              <a:solidFill>
                <a:schemeClr val="tx1"/>
              </a:solidFill>
            </a:endParaRPr>
          </a:p>
        </p:txBody>
      </p:sp>
      <p:sp>
        <p:nvSpPr>
          <p:cNvPr id="103427" name="Rectangle 2"/>
          <p:cNvSpPr>
            <a:spLocks noGrp="1" noRot="1" noChangeAspect="1" noChangeArrowheads="1" noTextEdit="1"/>
          </p:cNvSpPr>
          <p:nvPr>
            <p:ph type="sldImg"/>
          </p:nvPr>
        </p:nvSpPr>
        <p:spPr>
          <a:xfrm>
            <a:off x="2209800" y="0"/>
            <a:ext cx="2133600" cy="1600200"/>
          </a:xfrm>
          <a:ln/>
        </p:spPr>
      </p:sp>
      <p:sp>
        <p:nvSpPr>
          <p:cNvPr id="103428" name="Rectangle 4"/>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Arial" pitchFamily="34" charset="0"/>
                <a:cs typeface="Arial" pitchFamily="34" charset="0"/>
              </a:rPr>
              <a:t>The third family line of data mining is machine learning, which is more accurately described as the </a:t>
            </a:r>
            <a:r>
              <a:rPr lang="en-US" b="1" i="0" dirty="0" smtClean="0">
                <a:latin typeface="Arial" pitchFamily="34" charset="0"/>
                <a:cs typeface="Arial" pitchFamily="34" charset="0"/>
              </a:rPr>
              <a:t>union of statistics and AI</a:t>
            </a:r>
            <a:r>
              <a:rPr lang="en-US" dirty="0" smtClean="0">
                <a:latin typeface="Arial" pitchFamily="34" charset="0"/>
                <a:cs typeface="Arial" pitchFamily="34" charset="0"/>
              </a:rPr>
              <a:t>. </a:t>
            </a:r>
          </a:p>
          <a:p>
            <a:r>
              <a:rPr lang="en-US" dirty="0" smtClean="0">
                <a:latin typeface="Arial" pitchFamily="34" charset="0"/>
                <a:cs typeface="Arial" pitchFamily="34" charset="0"/>
              </a:rPr>
              <a:t>While AI was not a commercial success, </a:t>
            </a:r>
            <a:r>
              <a:rPr lang="en-US" b="1" dirty="0" smtClean="0">
                <a:latin typeface="Arial" pitchFamily="34" charset="0"/>
                <a:cs typeface="Arial" pitchFamily="34" charset="0"/>
              </a:rPr>
              <a:t>its techniques were largely co-opted by machine learning</a:t>
            </a:r>
            <a:r>
              <a:rPr lang="en-US" dirty="0" smtClean="0">
                <a:latin typeface="Arial" pitchFamily="34" charset="0"/>
                <a:cs typeface="Arial" pitchFamily="34" charset="0"/>
              </a:rPr>
              <a:t>. </a:t>
            </a:r>
          </a:p>
          <a:p>
            <a:r>
              <a:rPr lang="en-US" dirty="0" smtClean="0">
                <a:latin typeface="Arial" pitchFamily="34" charset="0"/>
                <a:cs typeface="Arial" pitchFamily="34" charset="0"/>
              </a:rPr>
              <a:t>Machine learning, able to take advantage of the ever-improving price/performance ratios offered by computers of the 80s and 90s, found more applications because the entry price was lower than AI.</a:t>
            </a:r>
          </a:p>
          <a:p>
            <a:r>
              <a:rPr lang="en-US" dirty="0" smtClean="0">
                <a:latin typeface="Arial" pitchFamily="34" charset="0"/>
                <a:cs typeface="Arial" pitchFamily="34" charset="0"/>
              </a:rPr>
              <a:t> Machine learning could be </a:t>
            </a:r>
            <a:r>
              <a:rPr lang="en-US" b="1" dirty="0" smtClean="0">
                <a:latin typeface="Arial" pitchFamily="34" charset="0"/>
                <a:cs typeface="Arial" pitchFamily="34" charset="0"/>
              </a:rPr>
              <a:t>considered an evolution of AI, because it blends AI heuristics with advanced statistical analysis</a:t>
            </a:r>
            <a:r>
              <a:rPr lang="en-US" dirty="0" smtClean="0">
                <a:latin typeface="Arial" pitchFamily="34" charset="0"/>
                <a:cs typeface="Arial" pitchFamily="34" charset="0"/>
              </a:rPr>
              <a:t>. </a:t>
            </a:r>
          </a:p>
          <a:p>
            <a:r>
              <a:rPr lang="en-US" dirty="0" smtClean="0">
                <a:latin typeface="Arial" pitchFamily="34" charset="0"/>
                <a:cs typeface="Arial" pitchFamily="34" charset="0"/>
              </a:rPr>
              <a:t>Machine learning attempts to let computer programs learn about the data they study, such that programs make different decisions based on the qualities of the studied data, using statistics for fundamental concepts, and adding more advanced AI heuristics and algorithms to achieve its goals. </a:t>
            </a:r>
          </a:p>
          <a:p>
            <a:endParaRPr lang="en-US" dirty="0" smtClean="0">
              <a:latin typeface="Arial" pitchFamily="34" charset="0"/>
              <a:cs typeface="Arial" pitchFamily="34" charset="0"/>
            </a:endParaRPr>
          </a:p>
          <a:p>
            <a:pPr eaLnBrk="1" hangingPunct="1"/>
            <a:endParaRPr lang="en-US" dirty="0"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lvl1pPr eaLnBrk="0" hangingPunct="0">
              <a:defRPr sz="1600" b="1">
                <a:solidFill>
                  <a:schemeClr val="bg2"/>
                </a:solidFill>
                <a:latin typeface="Times New Roman" pitchFamily="18" charset="0"/>
                <a:ea typeface="MS PGothic" pitchFamily="34" charset="-128"/>
              </a:defRPr>
            </a:lvl1pPr>
            <a:lvl2pPr marL="742870" indent="-285719" eaLnBrk="0" hangingPunct="0">
              <a:defRPr sz="1600" b="1">
                <a:solidFill>
                  <a:schemeClr val="bg2"/>
                </a:solidFill>
                <a:latin typeface="Times New Roman" pitchFamily="18" charset="0"/>
                <a:ea typeface="MS PGothic" pitchFamily="34" charset="-128"/>
              </a:defRPr>
            </a:lvl2pPr>
            <a:lvl3pPr marL="1142876" indent="-228575" eaLnBrk="0" hangingPunct="0">
              <a:defRPr sz="1600" b="1">
                <a:solidFill>
                  <a:schemeClr val="bg2"/>
                </a:solidFill>
                <a:latin typeface="Times New Roman" pitchFamily="18" charset="0"/>
                <a:ea typeface="MS PGothic" pitchFamily="34" charset="-128"/>
              </a:defRPr>
            </a:lvl3pPr>
            <a:lvl4pPr marL="1600027" indent="-228575" eaLnBrk="0" hangingPunct="0">
              <a:defRPr sz="1600" b="1">
                <a:solidFill>
                  <a:schemeClr val="bg2"/>
                </a:solidFill>
                <a:latin typeface="Times New Roman" pitchFamily="18" charset="0"/>
                <a:ea typeface="MS PGothic" pitchFamily="34" charset="-128"/>
              </a:defRPr>
            </a:lvl4pPr>
            <a:lvl5pPr marL="2057178" indent="-228575" eaLnBrk="0" hangingPunct="0">
              <a:defRPr sz="1600" b="1">
                <a:solidFill>
                  <a:schemeClr val="bg2"/>
                </a:solidFill>
                <a:latin typeface="Times New Roman" pitchFamily="18" charset="0"/>
                <a:ea typeface="MS PGothic" pitchFamily="34" charset="-128"/>
              </a:defRPr>
            </a:lvl5pPr>
            <a:lvl6pPr marL="2514328"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4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8630"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57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FABA4862-F81C-4162-8386-6E158F1E47AD}" type="slidenum">
              <a:rPr lang="en-US" sz="1200" b="0">
                <a:solidFill>
                  <a:schemeClr val="tx1"/>
                </a:solidFill>
              </a:rPr>
              <a:pPr eaLnBrk="1" hangingPunct="1"/>
              <a:t>51</a:t>
            </a:fld>
            <a:endParaRPr lang="en-US" sz="1200" b="0">
              <a:solidFill>
                <a:schemeClr val="tx1"/>
              </a:solidFill>
            </a:endParaRPr>
          </a:p>
        </p:txBody>
      </p:sp>
      <p:sp>
        <p:nvSpPr>
          <p:cNvPr id="105475" name="Rectangle 2"/>
          <p:cNvSpPr>
            <a:spLocks noGrp="1" noRot="1" noChangeAspect="1" noChangeArrowheads="1" noTextEdit="1"/>
          </p:cNvSpPr>
          <p:nvPr>
            <p:ph type="sldImg"/>
          </p:nvPr>
        </p:nvSpPr>
        <p:spPr>
          <a:xfrm>
            <a:off x="1460500" y="685800"/>
            <a:ext cx="3860800" cy="2895600"/>
          </a:xfrm>
          <a:ln/>
        </p:spPr>
      </p:sp>
      <p:sp>
        <p:nvSpPr>
          <p:cNvPr id="105476" name="Rectangle 4"/>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Just as mining of gold from rocks and sand is referred to as gold mining rather than rock or sand mining </a:t>
            </a:r>
          </a:p>
          <a:p>
            <a:r>
              <a:rPr lang="en-US" smtClean="0"/>
              <a:t>Thus data mining should have been more appropriately named knowledge mining from data or short knowledge mining</a:t>
            </a:r>
          </a:p>
          <a:p>
            <a:r>
              <a:rPr lang="en-US" smtClean="0"/>
              <a:t>Some terms used are: knowledge mining from databases, knowledge extraction, data/pattern analysis, data archeology and so on..</a:t>
            </a:r>
          </a:p>
          <a:p>
            <a:r>
              <a:rPr lang="en-US" smtClean="0"/>
              <a:t>Another popular term is Knowledge discovery Databases or KDD</a:t>
            </a:r>
          </a:p>
          <a:p>
            <a:endParaRPr lang="en-US" smtClean="0"/>
          </a:p>
          <a:p>
            <a:pPr eaLnBrk="1" hangingPunct="1"/>
            <a:endParaRPr 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lIns="91430" tIns="45715" rIns="91430" bIns="45715"/>
          <a:lstStyle/>
          <a:p>
            <a:fld id="{43D6B6A6-B6E4-49EA-87B4-9FFAD786968F}" type="slidenum">
              <a:rPr lang="en-US"/>
              <a:pPr/>
              <a:t>52</a:t>
            </a:fld>
            <a:endParaRPr lang="en-US"/>
          </a:p>
        </p:txBody>
      </p:sp>
      <p:sp>
        <p:nvSpPr>
          <p:cNvPr id="190466" name="Rectangle 2"/>
          <p:cNvSpPr>
            <a:spLocks noGrp="1" noRot="1" noChangeAspect="1" noChangeArrowheads="1" noTextEdit="1"/>
          </p:cNvSpPr>
          <p:nvPr>
            <p:ph type="sldImg"/>
          </p:nvPr>
        </p:nvSpPr>
        <p:spPr>
          <a:ln/>
        </p:spPr>
      </p:sp>
      <p:sp>
        <p:nvSpPr>
          <p:cNvPr id="190467" name="Rectangle 3"/>
          <p:cNvSpPr>
            <a:spLocks noGrp="1" noChangeArrowheads="1"/>
          </p:cNvSpPr>
          <p:nvPr>
            <p:ph type="body" idx="1"/>
          </p:nvPr>
        </p:nvSpPr>
        <p:spPr/>
        <p:txBody>
          <a:bodyPr/>
          <a:lstStyle/>
          <a:p>
            <a:r>
              <a:rPr lang="en-US" sz="2000"/>
              <a:t>Predictive mining task performs inference on the current data in order to make predictions</a:t>
            </a:r>
          </a:p>
          <a:p>
            <a:endParaRPr lang="en-US" sz="2000"/>
          </a:p>
          <a:p>
            <a:r>
              <a:rPr lang="en-US" sz="2000"/>
              <a:t>Descriptive – characterizes the general properties of the data</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p:spPr>
      </p:sp>
      <p:sp>
        <p:nvSpPr>
          <p:cNvPr id="2969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a:xfrm>
            <a:off x="3885167" y="8685240"/>
            <a:ext cx="2971283" cy="457201"/>
          </a:xfrm>
          <a:prstGeom prst="rect">
            <a:avLst/>
          </a:prstGeom>
        </p:spPr>
        <p:txBody>
          <a:bodyPr lIns="89651" tIns="44825" rIns="89651" bIns="44825"/>
          <a:lstStyle/>
          <a:p>
            <a:pPr>
              <a:defRPr/>
            </a:pPr>
            <a:fld id="{CF2C1C92-2886-44FB-9C09-E8B07E0D857B}" type="slidenum">
              <a:rPr lang="en-US" smtClean="0"/>
              <a:pPr>
                <a:defRPr/>
              </a:pPr>
              <a:t>12</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lvl1pPr eaLnBrk="0" hangingPunct="0">
              <a:defRPr sz="1600" b="1">
                <a:solidFill>
                  <a:schemeClr val="bg2"/>
                </a:solidFill>
                <a:latin typeface="Times New Roman" pitchFamily="18" charset="0"/>
                <a:ea typeface="MS PGothic" pitchFamily="34" charset="-128"/>
              </a:defRPr>
            </a:lvl1pPr>
            <a:lvl2pPr marL="742870" indent="-285719" eaLnBrk="0" hangingPunct="0">
              <a:defRPr sz="1600" b="1">
                <a:solidFill>
                  <a:schemeClr val="bg2"/>
                </a:solidFill>
                <a:latin typeface="Times New Roman" pitchFamily="18" charset="0"/>
                <a:ea typeface="MS PGothic" pitchFamily="34" charset="-128"/>
              </a:defRPr>
            </a:lvl2pPr>
            <a:lvl3pPr marL="1142876" indent="-228575" eaLnBrk="0" hangingPunct="0">
              <a:defRPr sz="1600" b="1">
                <a:solidFill>
                  <a:schemeClr val="bg2"/>
                </a:solidFill>
                <a:latin typeface="Times New Roman" pitchFamily="18" charset="0"/>
                <a:ea typeface="MS PGothic" pitchFamily="34" charset="-128"/>
              </a:defRPr>
            </a:lvl3pPr>
            <a:lvl4pPr marL="1600027" indent="-228575" eaLnBrk="0" hangingPunct="0">
              <a:defRPr sz="1600" b="1">
                <a:solidFill>
                  <a:schemeClr val="bg2"/>
                </a:solidFill>
                <a:latin typeface="Times New Roman" pitchFamily="18" charset="0"/>
                <a:ea typeface="MS PGothic" pitchFamily="34" charset="-128"/>
              </a:defRPr>
            </a:lvl4pPr>
            <a:lvl5pPr marL="2057178" indent="-228575" eaLnBrk="0" hangingPunct="0">
              <a:defRPr sz="1600" b="1">
                <a:solidFill>
                  <a:schemeClr val="bg2"/>
                </a:solidFill>
                <a:latin typeface="Times New Roman" pitchFamily="18" charset="0"/>
                <a:ea typeface="MS PGothic" pitchFamily="34" charset="-128"/>
              </a:defRPr>
            </a:lvl5pPr>
            <a:lvl6pPr marL="2514328"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4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8630"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57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CE9B69E7-903E-4A45-B12C-709F11E018C7}" type="slidenum">
              <a:rPr lang="en-US" sz="1200" b="0">
                <a:solidFill>
                  <a:schemeClr val="tx1"/>
                </a:solidFill>
              </a:rPr>
              <a:pPr eaLnBrk="1" hangingPunct="1"/>
              <a:t>54</a:t>
            </a:fld>
            <a:endParaRPr lang="en-US" sz="1200" b="0">
              <a:solidFill>
                <a:schemeClr val="tx1"/>
              </a:solidFill>
            </a:endParaRPr>
          </a:p>
        </p:txBody>
      </p:sp>
      <p:sp>
        <p:nvSpPr>
          <p:cNvPr id="91139" name="Rectangle 2"/>
          <p:cNvSpPr>
            <a:spLocks noGrp="1" noRot="1" noChangeAspect="1" noChangeArrowheads="1" noTextEdit="1"/>
          </p:cNvSpPr>
          <p:nvPr>
            <p:ph type="sldImg"/>
          </p:nvPr>
        </p:nvSpPr>
        <p:spPr>
          <a:xfrm>
            <a:off x="2032000" y="0"/>
            <a:ext cx="2032000" cy="1524000"/>
          </a:xfrm>
          <a:ln/>
        </p:spPr>
      </p:sp>
      <p:sp>
        <p:nvSpPr>
          <p:cNvPr id="91140" name="Rectangle 4"/>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1" dirty="0" smtClean="0"/>
              <a:t>1. Classification</a:t>
            </a:r>
          </a:p>
          <a:p>
            <a:r>
              <a:rPr lang="en-US" dirty="0" smtClean="0"/>
              <a:t>The system learns how to partition the data. The system is supplied with examples of objects from different groups, and it then decides on a profile of each group based on fields or attributes that are unique to the group. It can then decide which</a:t>
            </a:r>
          </a:p>
          <a:p>
            <a:r>
              <a:rPr lang="en-US" dirty="0" smtClean="0"/>
              <a:t>group new data belongs to as it is fed into the system.</a:t>
            </a:r>
          </a:p>
          <a:p>
            <a:r>
              <a:rPr lang="en-US" b="1" dirty="0" smtClean="0"/>
              <a:t>2. Association / Dependency</a:t>
            </a:r>
          </a:p>
          <a:p>
            <a:r>
              <a:rPr lang="en-US" dirty="0" smtClean="0"/>
              <a:t>The system explores the data, trying to find out if there is any relationship between different attributes, that is, it finds out if the presence of one set of items implies the presence of another set of items. For example, 50% of people who buy milk also buy cheese.</a:t>
            </a:r>
          </a:p>
          <a:p>
            <a:r>
              <a:rPr lang="en-US" b="1" dirty="0" smtClean="0"/>
              <a:t>3. Sequential patterns</a:t>
            </a:r>
          </a:p>
          <a:p>
            <a:r>
              <a:rPr lang="en-US" dirty="0" smtClean="0"/>
              <a:t>The system searches through the data and tries to identify repeated patterns within it, such that the presence of one set of items is followed by another set of items.</a:t>
            </a:r>
          </a:p>
          <a:p>
            <a:r>
              <a:rPr lang="en-US" dirty="0" smtClean="0"/>
              <a:t>For example, 10% of people with diabetes develop a treatable loss in eyesight.</a:t>
            </a:r>
          </a:p>
          <a:p>
            <a:r>
              <a:rPr lang="en-US" b="1" dirty="0" smtClean="0"/>
              <a:t>4. Temporal (time) sequences</a:t>
            </a:r>
          </a:p>
          <a:p>
            <a:r>
              <a:rPr lang="en-US" dirty="0" smtClean="0"/>
              <a:t>Given a set of time sequences the system can identify correspondence, or regular recurrences of the same sequence. </a:t>
            </a:r>
            <a:r>
              <a:rPr lang="en-US" b="1" dirty="0" smtClean="0"/>
              <a:t>Deviation detection</a:t>
            </a:r>
          </a:p>
          <a:p>
            <a:r>
              <a:rPr lang="en-US" dirty="0" smtClean="0"/>
              <a:t>The system can determine if there has been a considerable change in an attribute from the previous or expected value.</a:t>
            </a:r>
          </a:p>
          <a:p>
            <a:pPr eaLnBrk="1" hangingPunct="1"/>
            <a:endParaRPr lang="en-US" dirty="0"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lvl1pPr eaLnBrk="0" hangingPunct="0">
              <a:defRPr sz="1600" b="1">
                <a:solidFill>
                  <a:schemeClr val="bg2"/>
                </a:solidFill>
                <a:latin typeface="Times New Roman" pitchFamily="18" charset="0"/>
                <a:ea typeface="MS PGothic" pitchFamily="34" charset="-128"/>
              </a:defRPr>
            </a:lvl1pPr>
            <a:lvl2pPr marL="742870" indent="-285719" eaLnBrk="0" hangingPunct="0">
              <a:defRPr sz="1600" b="1">
                <a:solidFill>
                  <a:schemeClr val="bg2"/>
                </a:solidFill>
                <a:latin typeface="Times New Roman" pitchFamily="18" charset="0"/>
                <a:ea typeface="MS PGothic" pitchFamily="34" charset="-128"/>
              </a:defRPr>
            </a:lvl2pPr>
            <a:lvl3pPr marL="1142876" indent="-228575" eaLnBrk="0" hangingPunct="0">
              <a:defRPr sz="1600" b="1">
                <a:solidFill>
                  <a:schemeClr val="bg2"/>
                </a:solidFill>
                <a:latin typeface="Times New Roman" pitchFamily="18" charset="0"/>
                <a:ea typeface="MS PGothic" pitchFamily="34" charset="-128"/>
              </a:defRPr>
            </a:lvl3pPr>
            <a:lvl4pPr marL="1600027" indent="-228575" eaLnBrk="0" hangingPunct="0">
              <a:defRPr sz="1600" b="1">
                <a:solidFill>
                  <a:schemeClr val="bg2"/>
                </a:solidFill>
                <a:latin typeface="Times New Roman" pitchFamily="18" charset="0"/>
                <a:ea typeface="MS PGothic" pitchFamily="34" charset="-128"/>
              </a:defRPr>
            </a:lvl4pPr>
            <a:lvl5pPr marL="2057178" indent="-228575" eaLnBrk="0" hangingPunct="0">
              <a:defRPr sz="1600" b="1">
                <a:solidFill>
                  <a:schemeClr val="bg2"/>
                </a:solidFill>
                <a:latin typeface="Times New Roman" pitchFamily="18" charset="0"/>
                <a:ea typeface="MS PGothic" pitchFamily="34" charset="-128"/>
              </a:defRPr>
            </a:lvl5pPr>
            <a:lvl6pPr marL="2514328"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4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8630"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57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829662DF-DA43-4157-AFF3-79550CDB5524}" type="slidenum">
              <a:rPr lang="en-US" sz="1200" b="0">
                <a:solidFill>
                  <a:schemeClr val="tx1"/>
                </a:solidFill>
              </a:rPr>
              <a:pPr eaLnBrk="1" hangingPunct="1"/>
              <a:t>55</a:t>
            </a:fld>
            <a:endParaRPr lang="en-US" sz="1200" b="0">
              <a:solidFill>
                <a:schemeClr val="tx1"/>
              </a:solidFill>
            </a:endParaRPr>
          </a:p>
        </p:txBody>
      </p:sp>
      <p:sp>
        <p:nvSpPr>
          <p:cNvPr id="93187" name="Rectangle 2"/>
          <p:cNvSpPr>
            <a:spLocks noGrp="1" noRot="1" noChangeAspect="1" noChangeArrowheads="1" noTextEdit="1"/>
          </p:cNvSpPr>
          <p:nvPr>
            <p:ph type="sldImg"/>
          </p:nvPr>
        </p:nvSpPr>
        <p:spPr>
          <a:xfrm>
            <a:off x="1968500" y="0"/>
            <a:ext cx="2235200" cy="1676400"/>
          </a:xfrm>
          <a:ln/>
        </p:spPr>
      </p:sp>
      <p:sp>
        <p:nvSpPr>
          <p:cNvPr id="93188" name="Rectangle 4"/>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US" sz="2400" b="1" dirty="0" smtClean="0"/>
              <a:t>Astronomy</a:t>
            </a:r>
          </a:p>
          <a:p>
            <a:pPr lvl="1" eaLnBrk="1" hangingPunct="1">
              <a:lnSpc>
                <a:spcPct val="110000"/>
              </a:lnSpc>
            </a:pPr>
            <a:r>
              <a:rPr lang="en-US" sz="2000" dirty="0" smtClean="0">
                <a:solidFill>
                  <a:schemeClr val="tx2"/>
                </a:solidFill>
              </a:rPr>
              <a:t>JPL and the Palomar Observatory discovered 22 quasars with the help of data mining</a:t>
            </a:r>
          </a:p>
          <a:p>
            <a:pPr eaLnBrk="1" hangingPunct="1">
              <a:lnSpc>
                <a:spcPct val="110000"/>
              </a:lnSpc>
            </a:pPr>
            <a:r>
              <a:rPr lang="en-US" sz="2400" dirty="0" smtClean="0"/>
              <a:t>Campaign Management and Database Marketing</a:t>
            </a:r>
          </a:p>
          <a:p>
            <a:pPr eaLnBrk="1" hangingPunct="1"/>
            <a:endParaRPr lang="en-US" dirty="0"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lvl1pPr eaLnBrk="0" hangingPunct="0">
              <a:defRPr sz="1600" b="1">
                <a:solidFill>
                  <a:schemeClr val="bg2"/>
                </a:solidFill>
                <a:latin typeface="Times New Roman" pitchFamily="18" charset="0"/>
                <a:ea typeface="MS PGothic" pitchFamily="34" charset="-128"/>
              </a:defRPr>
            </a:lvl1pPr>
            <a:lvl2pPr marL="742870" indent="-285719" eaLnBrk="0" hangingPunct="0">
              <a:defRPr sz="1600" b="1">
                <a:solidFill>
                  <a:schemeClr val="bg2"/>
                </a:solidFill>
                <a:latin typeface="Times New Roman" pitchFamily="18" charset="0"/>
                <a:ea typeface="MS PGothic" pitchFamily="34" charset="-128"/>
              </a:defRPr>
            </a:lvl2pPr>
            <a:lvl3pPr marL="1142876" indent="-228575" eaLnBrk="0" hangingPunct="0">
              <a:defRPr sz="1600" b="1">
                <a:solidFill>
                  <a:schemeClr val="bg2"/>
                </a:solidFill>
                <a:latin typeface="Times New Roman" pitchFamily="18" charset="0"/>
                <a:ea typeface="MS PGothic" pitchFamily="34" charset="-128"/>
              </a:defRPr>
            </a:lvl3pPr>
            <a:lvl4pPr marL="1600027" indent="-228575" eaLnBrk="0" hangingPunct="0">
              <a:defRPr sz="1600" b="1">
                <a:solidFill>
                  <a:schemeClr val="bg2"/>
                </a:solidFill>
                <a:latin typeface="Times New Roman" pitchFamily="18" charset="0"/>
                <a:ea typeface="MS PGothic" pitchFamily="34" charset="-128"/>
              </a:defRPr>
            </a:lvl4pPr>
            <a:lvl5pPr marL="2057178" indent="-228575" eaLnBrk="0" hangingPunct="0">
              <a:defRPr sz="1600" b="1">
                <a:solidFill>
                  <a:schemeClr val="bg2"/>
                </a:solidFill>
                <a:latin typeface="Times New Roman" pitchFamily="18" charset="0"/>
                <a:ea typeface="MS PGothic" pitchFamily="34" charset="-128"/>
              </a:defRPr>
            </a:lvl5pPr>
            <a:lvl6pPr marL="2514328"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4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8630"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57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8631E7A5-A8D2-4167-BC9C-894C243B5CD1}" type="slidenum">
              <a:rPr lang="en-US" sz="1200" b="0">
                <a:solidFill>
                  <a:schemeClr val="tx1"/>
                </a:solidFill>
              </a:rPr>
              <a:pPr eaLnBrk="1" hangingPunct="1"/>
              <a:t>56</a:t>
            </a:fld>
            <a:endParaRPr lang="en-US" sz="1200" b="0">
              <a:solidFill>
                <a:schemeClr val="tx1"/>
              </a:solidFill>
            </a:endParaRPr>
          </a:p>
        </p:txBody>
      </p:sp>
      <p:sp>
        <p:nvSpPr>
          <p:cNvPr id="96259" name="Rectangle 2"/>
          <p:cNvSpPr>
            <a:spLocks noGrp="1" noRot="1" noChangeAspect="1" noChangeArrowheads="1" noTextEdit="1"/>
          </p:cNvSpPr>
          <p:nvPr>
            <p:ph type="sldImg"/>
          </p:nvPr>
        </p:nvSpPr>
        <p:spPr>
          <a:ln/>
        </p:spPr>
      </p:sp>
      <p:sp>
        <p:nvSpPr>
          <p:cNvPr id="96260" name="Rectangle 4"/>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Characterization: is a summarization of the general characteristics or features of a target class of data.</a:t>
            </a:r>
          </a:p>
          <a:p>
            <a:r>
              <a:rPr lang="en-US" dirty="0" smtClean="0"/>
              <a:t>Data discrimination is a comparison of the general features of target class data objects with the general features of objects from one or a set of contrasting classes</a:t>
            </a:r>
          </a:p>
          <a:p>
            <a:endParaRPr lang="en-US" dirty="0" smtClean="0"/>
          </a:p>
          <a:p>
            <a:r>
              <a:rPr lang="en-US" dirty="0" smtClean="0"/>
              <a:t>Association analysis is the discovery of a association rules showing attribute – value conditions that occur frequently together in a given set of data</a:t>
            </a:r>
          </a:p>
          <a:p>
            <a:pPr eaLnBrk="1" hangingPunct="1"/>
            <a:endParaRPr lang="en-US" dirty="0" smtClean="0"/>
          </a:p>
          <a:p>
            <a:pPr eaLnBrk="1" hangingPunct="1"/>
            <a:r>
              <a:rPr lang="en-US" i="1" dirty="0" smtClean="0">
                <a:effectLst/>
                <a:latin typeface="Times" charset="0"/>
              </a:rPr>
              <a:t>If we utilize techniques that classify or predict, we have constructed a data mining problem where we already know the outcome – we already know what </a:t>
            </a:r>
            <a:r>
              <a:rPr lang="ja-JP" altLang="en-US" i="1" dirty="0" smtClean="0">
                <a:effectLst/>
                <a:latin typeface="Times" charset="0"/>
              </a:rPr>
              <a:t>“</a:t>
            </a:r>
            <a:r>
              <a:rPr lang="en-US" altLang="ja-JP" i="1" dirty="0" smtClean="0">
                <a:effectLst/>
                <a:latin typeface="Times" charset="0"/>
              </a:rPr>
              <a:t>Normal</a:t>
            </a:r>
            <a:r>
              <a:rPr lang="ja-JP" altLang="en-US" i="1" dirty="0" smtClean="0">
                <a:effectLst/>
                <a:latin typeface="Times" charset="0"/>
              </a:rPr>
              <a:t>”</a:t>
            </a:r>
            <a:r>
              <a:rPr lang="en-US" altLang="ja-JP" i="1" dirty="0" smtClean="0">
                <a:effectLst/>
                <a:latin typeface="Times" charset="0"/>
              </a:rPr>
              <a:t> should look like, or we already have cases fraud. But remember fraudsters are tricky – if you catch them they will try to find other way to take advantage of the system. </a:t>
            </a:r>
          </a:p>
          <a:p>
            <a:pPr eaLnBrk="1" hangingPunct="1"/>
            <a:r>
              <a:rPr lang="en-US" i="1" dirty="0" smtClean="0">
                <a:effectLst/>
                <a:latin typeface="Times" charset="0"/>
              </a:rPr>
              <a:t>	</a:t>
            </a:r>
          </a:p>
          <a:p>
            <a:pPr eaLnBrk="1" hangingPunct="1"/>
            <a:r>
              <a:rPr lang="en-US" i="1" dirty="0" smtClean="0">
                <a:effectLst/>
                <a:latin typeface="Times" charset="0"/>
              </a:rPr>
              <a:t>Many times when we are working with fraud, we do not know what it looks like. Grouping and association algorithms to help us handle these situations when we don</a:t>
            </a:r>
            <a:r>
              <a:rPr lang="ja-JP" altLang="en-US" i="1" dirty="0" smtClean="0">
                <a:effectLst/>
                <a:latin typeface="Times" charset="0"/>
              </a:rPr>
              <a:t>’</a:t>
            </a:r>
            <a:r>
              <a:rPr lang="en-US" altLang="ja-JP" i="1" dirty="0" smtClean="0">
                <a:effectLst/>
                <a:latin typeface="Times" charset="0"/>
              </a:rPr>
              <a:t>t know what fraud looks like.  Using these techniques we might be able to learn what a </a:t>
            </a:r>
            <a:r>
              <a:rPr lang="ja-JP" altLang="en-US" i="1" dirty="0" smtClean="0">
                <a:effectLst/>
                <a:latin typeface="Times" charset="0"/>
              </a:rPr>
              <a:t>“</a:t>
            </a:r>
            <a:r>
              <a:rPr lang="en-US" altLang="ja-JP" i="1" dirty="0" smtClean="0">
                <a:effectLst/>
                <a:latin typeface="Times" charset="0"/>
              </a:rPr>
              <a:t>normal</a:t>
            </a:r>
            <a:r>
              <a:rPr lang="ja-JP" altLang="en-US" i="1" dirty="0" smtClean="0">
                <a:effectLst/>
                <a:latin typeface="Times" charset="0"/>
              </a:rPr>
              <a:t>”</a:t>
            </a:r>
            <a:r>
              <a:rPr lang="en-US" altLang="ja-JP" i="1" dirty="0" smtClean="0">
                <a:effectLst/>
                <a:latin typeface="Times" charset="0"/>
              </a:rPr>
              <a:t> case looks like.  Cases that appear abnormal can be pulled out and reviewed more carefully.</a:t>
            </a:r>
          </a:p>
          <a:p>
            <a:pPr eaLnBrk="1" hangingPunct="1"/>
            <a:endParaRPr lang="en-US" dirty="0"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lvl1pPr eaLnBrk="0" hangingPunct="0">
              <a:defRPr sz="1600" b="1">
                <a:solidFill>
                  <a:schemeClr val="bg2"/>
                </a:solidFill>
                <a:latin typeface="Times New Roman" pitchFamily="18" charset="0"/>
                <a:ea typeface="MS PGothic" pitchFamily="34" charset="-128"/>
              </a:defRPr>
            </a:lvl1pPr>
            <a:lvl2pPr marL="742870" indent="-285719" eaLnBrk="0" hangingPunct="0">
              <a:defRPr sz="1600" b="1">
                <a:solidFill>
                  <a:schemeClr val="bg2"/>
                </a:solidFill>
                <a:latin typeface="Times New Roman" pitchFamily="18" charset="0"/>
                <a:ea typeface="MS PGothic" pitchFamily="34" charset="-128"/>
              </a:defRPr>
            </a:lvl2pPr>
            <a:lvl3pPr marL="1142876" indent="-228575" eaLnBrk="0" hangingPunct="0">
              <a:defRPr sz="1600" b="1">
                <a:solidFill>
                  <a:schemeClr val="bg2"/>
                </a:solidFill>
                <a:latin typeface="Times New Roman" pitchFamily="18" charset="0"/>
                <a:ea typeface="MS PGothic" pitchFamily="34" charset="-128"/>
              </a:defRPr>
            </a:lvl3pPr>
            <a:lvl4pPr marL="1600027" indent="-228575" eaLnBrk="0" hangingPunct="0">
              <a:defRPr sz="1600" b="1">
                <a:solidFill>
                  <a:schemeClr val="bg2"/>
                </a:solidFill>
                <a:latin typeface="Times New Roman" pitchFamily="18" charset="0"/>
                <a:ea typeface="MS PGothic" pitchFamily="34" charset="-128"/>
              </a:defRPr>
            </a:lvl4pPr>
            <a:lvl5pPr marL="2057178" indent="-228575" eaLnBrk="0" hangingPunct="0">
              <a:defRPr sz="1600" b="1">
                <a:solidFill>
                  <a:schemeClr val="bg2"/>
                </a:solidFill>
                <a:latin typeface="Times New Roman" pitchFamily="18" charset="0"/>
                <a:ea typeface="MS PGothic" pitchFamily="34" charset="-128"/>
              </a:defRPr>
            </a:lvl5pPr>
            <a:lvl6pPr marL="2514328"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4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8630"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57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6F07F285-F9F4-474C-9A4F-9EE9B8D45A20}" type="slidenum">
              <a:rPr lang="en-US" sz="1200" b="0">
                <a:solidFill>
                  <a:schemeClr val="tx1"/>
                </a:solidFill>
              </a:rPr>
              <a:pPr eaLnBrk="1" hangingPunct="1"/>
              <a:t>57</a:t>
            </a:fld>
            <a:endParaRPr lang="en-US" sz="1200" b="0">
              <a:solidFill>
                <a:schemeClr val="tx1"/>
              </a:solidFill>
            </a:endParaRPr>
          </a:p>
        </p:txBody>
      </p:sp>
      <p:sp>
        <p:nvSpPr>
          <p:cNvPr id="97283" name="Rectangle 2"/>
          <p:cNvSpPr>
            <a:spLocks noGrp="1" noRot="1" noChangeAspect="1" noChangeArrowheads="1" noTextEdit="1"/>
          </p:cNvSpPr>
          <p:nvPr>
            <p:ph type="sldImg"/>
          </p:nvPr>
        </p:nvSpPr>
        <p:spPr>
          <a:ln/>
        </p:spPr>
      </p:sp>
      <p:sp>
        <p:nvSpPr>
          <p:cNvPr id="97284" name="Rectangle 4"/>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Is a process of finding a set of models (or functions) that describe and distinguish data classes or concepts for the purpose of being able to use the model to predict the class of objects whose class label is unknown</a:t>
            </a:r>
          </a:p>
          <a:p>
            <a:r>
              <a:rPr lang="en-US" dirty="0" smtClean="0"/>
              <a:t>The derived model is base on the analysis of a set of training data (data objects whose class label are known)</a:t>
            </a:r>
          </a:p>
          <a:p>
            <a:endParaRPr lang="en-US" dirty="0" smtClean="0"/>
          </a:p>
          <a:p>
            <a:r>
              <a:rPr lang="en-US" dirty="0" smtClean="0"/>
              <a:t>When predicted values are numerical data it is specifically referred to as prediction</a:t>
            </a:r>
          </a:p>
          <a:p>
            <a:pPr eaLnBrk="1" hangingPunct="1"/>
            <a:endParaRPr lang="en-US" dirty="0" smtClean="0"/>
          </a:p>
          <a:p>
            <a:pPr eaLnBrk="1" hangingPunct="1"/>
            <a:r>
              <a:rPr lang="en-US" i="1" dirty="0" smtClean="0">
                <a:latin typeface="Times" charset="0"/>
              </a:rPr>
              <a:t>If we choose to use a technique to predict, we may have a </a:t>
            </a:r>
            <a:r>
              <a:rPr lang="en-US" i="1" dirty="0" smtClean="0">
                <a:solidFill>
                  <a:srgbClr val="FF0000"/>
                </a:solidFill>
                <a:latin typeface="Times" charset="0"/>
              </a:rPr>
              <a:t>set of audited billing cases, for </a:t>
            </a:r>
            <a:r>
              <a:rPr lang="en-US" i="1" dirty="0" smtClean="0">
                <a:latin typeface="Times" charset="0"/>
              </a:rPr>
              <a:t>example.  We might be able to build a model to predict what the cost for a particular procedure or product should be.  We then may apply this model to new cases to predict what the actual expenditure was versus the expected expenditure.  If costs exceed what was expected, these cases might be examine more closely.</a:t>
            </a:r>
          </a:p>
          <a:p>
            <a:pPr eaLnBrk="1" hangingPunct="1"/>
            <a:endParaRPr lang="en-US" dirty="0"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lvl1pPr eaLnBrk="0" hangingPunct="0">
              <a:defRPr sz="1600" b="1">
                <a:solidFill>
                  <a:schemeClr val="bg2"/>
                </a:solidFill>
                <a:latin typeface="Times New Roman" pitchFamily="18" charset="0"/>
                <a:ea typeface="MS PGothic" pitchFamily="34" charset="-128"/>
              </a:defRPr>
            </a:lvl1pPr>
            <a:lvl2pPr marL="742870" indent="-285719" eaLnBrk="0" hangingPunct="0">
              <a:defRPr sz="1600" b="1">
                <a:solidFill>
                  <a:schemeClr val="bg2"/>
                </a:solidFill>
                <a:latin typeface="Times New Roman" pitchFamily="18" charset="0"/>
                <a:ea typeface="MS PGothic" pitchFamily="34" charset="-128"/>
              </a:defRPr>
            </a:lvl2pPr>
            <a:lvl3pPr marL="1142876" indent="-228575" eaLnBrk="0" hangingPunct="0">
              <a:defRPr sz="1600" b="1">
                <a:solidFill>
                  <a:schemeClr val="bg2"/>
                </a:solidFill>
                <a:latin typeface="Times New Roman" pitchFamily="18" charset="0"/>
                <a:ea typeface="MS PGothic" pitchFamily="34" charset="-128"/>
              </a:defRPr>
            </a:lvl3pPr>
            <a:lvl4pPr marL="1600027" indent="-228575" eaLnBrk="0" hangingPunct="0">
              <a:defRPr sz="1600" b="1">
                <a:solidFill>
                  <a:schemeClr val="bg2"/>
                </a:solidFill>
                <a:latin typeface="Times New Roman" pitchFamily="18" charset="0"/>
                <a:ea typeface="MS PGothic" pitchFamily="34" charset="-128"/>
              </a:defRPr>
            </a:lvl4pPr>
            <a:lvl5pPr marL="2057178" indent="-228575" eaLnBrk="0" hangingPunct="0">
              <a:defRPr sz="1600" b="1">
                <a:solidFill>
                  <a:schemeClr val="bg2"/>
                </a:solidFill>
                <a:latin typeface="Times New Roman" pitchFamily="18" charset="0"/>
                <a:ea typeface="MS PGothic" pitchFamily="34" charset="-128"/>
              </a:defRPr>
            </a:lvl5pPr>
            <a:lvl6pPr marL="2514328"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4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8630"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57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1F209C77-5318-4834-8D1C-DDB06982AC7A}" type="slidenum">
              <a:rPr lang="en-US" sz="1200" b="0">
                <a:solidFill>
                  <a:schemeClr val="tx1"/>
                </a:solidFill>
              </a:rPr>
              <a:pPr eaLnBrk="1" hangingPunct="1"/>
              <a:t>58</a:t>
            </a:fld>
            <a:endParaRPr lang="en-US" sz="1200" b="0">
              <a:solidFill>
                <a:schemeClr val="tx1"/>
              </a:solidFill>
            </a:endParaRPr>
          </a:p>
        </p:txBody>
      </p:sp>
      <p:sp>
        <p:nvSpPr>
          <p:cNvPr id="98307" name="Rectangle 2"/>
          <p:cNvSpPr>
            <a:spLocks noGrp="1" noRot="1" noChangeAspect="1" noChangeArrowheads="1" noTextEdit="1"/>
          </p:cNvSpPr>
          <p:nvPr>
            <p:ph type="sldImg"/>
          </p:nvPr>
        </p:nvSpPr>
        <p:spPr>
          <a:ln/>
        </p:spPr>
      </p:sp>
      <p:sp>
        <p:nvSpPr>
          <p:cNvPr id="98308" name="Rectangle 4"/>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Unlike classification and prediction which analyze class labeled data objects clustering analyzes data objects without consulting a known class label</a:t>
            </a:r>
          </a:p>
          <a:p>
            <a:r>
              <a:rPr lang="en-US" dirty="0" smtClean="0"/>
              <a:t>In general the class labels are not present in the training data simply because they are not known to begin with</a:t>
            </a:r>
          </a:p>
          <a:p>
            <a:r>
              <a:rPr lang="en-US" dirty="0" smtClean="0"/>
              <a:t>Clustering can be used to generate such labels </a:t>
            </a:r>
          </a:p>
          <a:p>
            <a:endParaRPr lang="en-US" dirty="0" smtClean="0"/>
          </a:p>
          <a:p>
            <a:pPr eaLnBrk="1" hangingPunct="1"/>
            <a:r>
              <a:rPr lang="en-US" dirty="0" smtClean="0">
                <a:latin typeface="Times" charset="0"/>
              </a:rPr>
              <a:t>Grouping (otherwise known as clustering) algorithms may be employed in circumstances where we do not know what </a:t>
            </a:r>
            <a:r>
              <a:rPr lang="ja-JP" altLang="en-US" dirty="0" smtClean="0">
                <a:latin typeface="Times" charset="0"/>
              </a:rPr>
              <a:t>“</a:t>
            </a:r>
            <a:r>
              <a:rPr lang="en-US" altLang="ja-JP" dirty="0" smtClean="0">
                <a:latin typeface="Times" charset="0"/>
              </a:rPr>
              <a:t>fraud</a:t>
            </a:r>
            <a:r>
              <a:rPr lang="ja-JP" altLang="en-US" dirty="0" smtClean="0">
                <a:latin typeface="Times" charset="0"/>
              </a:rPr>
              <a:t>”</a:t>
            </a:r>
            <a:r>
              <a:rPr lang="en-US" altLang="ja-JP" dirty="0" smtClean="0">
                <a:latin typeface="Times" charset="0"/>
              </a:rPr>
              <a:t> looks like. </a:t>
            </a:r>
          </a:p>
          <a:p>
            <a:pPr eaLnBrk="1" hangingPunct="1"/>
            <a:endParaRPr lang="en-US" dirty="0" smtClean="0">
              <a:latin typeface="Times" charset="0"/>
            </a:endParaRPr>
          </a:p>
          <a:p>
            <a:pPr defTabSz="904890" eaLnBrk="1" hangingPunct="1">
              <a:defRPr/>
            </a:pPr>
            <a:r>
              <a:rPr lang="en-US" i="0" dirty="0" smtClean="0">
                <a:latin typeface="Times" charset="0"/>
              </a:rPr>
              <a:t>we generally build the clusters, then build profiles of the cluster to understand the characteristics of the cluster membership.  In this way, our experience has show the </a:t>
            </a:r>
            <a:r>
              <a:rPr lang="ja-JP" altLang="en-US" i="0" dirty="0" smtClean="0">
                <a:latin typeface="Times" charset="0"/>
              </a:rPr>
              <a:t>“</a:t>
            </a:r>
            <a:r>
              <a:rPr lang="en-US" altLang="ja-JP" i="0" dirty="0" smtClean="0">
                <a:latin typeface="Times" charset="0"/>
              </a:rPr>
              <a:t>Cluster Profile</a:t>
            </a:r>
            <a:r>
              <a:rPr lang="ja-JP" altLang="en-US" i="0" dirty="0" smtClean="0">
                <a:latin typeface="Times" charset="0"/>
              </a:rPr>
              <a:t>”</a:t>
            </a:r>
            <a:r>
              <a:rPr lang="en-US" altLang="ja-JP" i="0" dirty="0" smtClean="0">
                <a:latin typeface="Times" charset="0"/>
              </a:rPr>
              <a:t> may have telling characteristics that would indicate a need for further investigation.</a:t>
            </a:r>
            <a:endParaRPr lang="en-US" i="0" dirty="0" smtClean="0"/>
          </a:p>
          <a:p>
            <a:pPr eaLnBrk="1" hangingPunct="1"/>
            <a:endParaRPr lang="en-US" i="0" dirty="0" smtClean="0">
              <a:latin typeface="Times" charset="0"/>
            </a:endParaRPr>
          </a:p>
          <a:p>
            <a:pPr eaLnBrk="1" hangingPunct="1"/>
            <a:endParaRPr lang="en-US" dirty="0" smtClean="0">
              <a:latin typeface="Times" charset="0"/>
            </a:endParaRPr>
          </a:p>
          <a:p>
            <a:pPr eaLnBrk="1" hangingPunct="1"/>
            <a:r>
              <a:rPr lang="en-US" i="1" dirty="0" smtClean="0">
                <a:latin typeface="Times" charset="0"/>
              </a:rPr>
              <a:t>Our goal is simply to get a good picture of what all the cases look like.  We would like to believe that somehow and individual that might be committing fraud would likely have some characteristics, or patterns of behavior, the somehow look different from other cases.  Using clustering routines, we can find that outlier cases.</a:t>
            </a:r>
          </a:p>
          <a:p>
            <a:pPr eaLnBrk="1" hangingPunct="1"/>
            <a:endParaRPr lang="en-US" i="1" dirty="0" smtClean="0">
              <a:latin typeface="Times" charset="0"/>
            </a:endParaRPr>
          </a:p>
          <a:p>
            <a:pPr eaLnBrk="1" hangingPunct="1"/>
            <a:r>
              <a:rPr lang="en-US" i="1" dirty="0" smtClean="0">
                <a:latin typeface="Times" charset="0"/>
              </a:rPr>
              <a:t>Of course, in some of the situations that have been cited in the earlier discussion today, waste fraud and abuse are so prevalent that membership to this cluster would be very high.  In those cases, we generally build the clusters, then build profiles of the cluster to understand the characteristics of the cluster membership.  In this way, our experience has show the </a:t>
            </a:r>
            <a:r>
              <a:rPr lang="ja-JP" altLang="en-US" i="1" dirty="0" smtClean="0">
                <a:latin typeface="Times" charset="0"/>
              </a:rPr>
              <a:t>“</a:t>
            </a:r>
            <a:r>
              <a:rPr lang="en-US" altLang="ja-JP" i="1" dirty="0" smtClean="0">
                <a:latin typeface="Times" charset="0"/>
              </a:rPr>
              <a:t>Cluster Profile</a:t>
            </a:r>
            <a:r>
              <a:rPr lang="ja-JP" altLang="en-US" i="1" dirty="0" smtClean="0">
                <a:latin typeface="Times" charset="0"/>
              </a:rPr>
              <a:t>”</a:t>
            </a:r>
            <a:r>
              <a:rPr lang="en-US" altLang="ja-JP" i="1" dirty="0" smtClean="0">
                <a:latin typeface="Times" charset="0"/>
              </a:rPr>
              <a:t> may have telling characteristics that would indicate a need for further investigation.</a:t>
            </a:r>
            <a:endParaRPr lang="en-US" i="1" dirty="0"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lvl1pPr eaLnBrk="0" hangingPunct="0">
              <a:defRPr sz="1600" b="1">
                <a:solidFill>
                  <a:schemeClr val="bg2"/>
                </a:solidFill>
                <a:latin typeface="Times New Roman" pitchFamily="18" charset="0"/>
                <a:ea typeface="MS PGothic" pitchFamily="34" charset="-128"/>
              </a:defRPr>
            </a:lvl1pPr>
            <a:lvl2pPr marL="742870" indent="-285719" eaLnBrk="0" hangingPunct="0">
              <a:defRPr sz="1600" b="1">
                <a:solidFill>
                  <a:schemeClr val="bg2"/>
                </a:solidFill>
                <a:latin typeface="Times New Roman" pitchFamily="18" charset="0"/>
                <a:ea typeface="MS PGothic" pitchFamily="34" charset="-128"/>
              </a:defRPr>
            </a:lvl2pPr>
            <a:lvl3pPr marL="1142876" indent="-228575" eaLnBrk="0" hangingPunct="0">
              <a:defRPr sz="1600" b="1">
                <a:solidFill>
                  <a:schemeClr val="bg2"/>
                </a:solidFill>
                <a:latin typeface="Times New Roman" pitchFamily="18" charset="0"/>
                <a:ea typeface="MS PGothic" pitchFamily="34" charset="-128"/>
              </a:defRPr>
            </a:lvl3pPr>
            <a:lvl4pPr marL="1600027" indent="-228575" eaLnBrk="0" hangingPunct="0">
              <a:defRPr sz="1600" b="1">
                <a:solidFill>
                  <a:schemeClr val="bg2"/>
                </a:solidFill>
                <a:latin typeface="Times New Roman" pitchFamily="18" charset="0"/>
                <a:ea typeface="MS PGothic" pitchFamily="34" charset="-128"/>
              </a:defRPr>
            </a:lvl4pPr>
            <a:lvl5pPr marL="2057178" indent="-228575" eaLnBrk="0" hangingPunct="0">
              <a:defRPr sz="1600" b="1">
                <a:solidFill>
                  <a:schemeClr val="bg2"/>
                </a:solidFill>
                <a:latin typeface="Times New Roman" pitchFamily="18" charset="0"/>
                <a:ea typeface="MS PGothic" pitchFamily="34" charset="-128"/>
              </a:defRPr>
            </a:lvl5pPr>
            <a:lvl6pPr marL="2514328"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4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8630"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57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8F97D92A-62B3-4B97-BCC8-292F05599BD8}" type="slidenum">
              <a:rPr lang="en-US" sz="1200" b="0">
                <a:solidFill>
                  <a:schemeClr val="tx1"/>
                </a:solidFill>
              </a:rPr>
              <a:pPr eaLnBrk="1" hangingPunct="1"/>
              <a:t>59</a:t>
            </a:fld>
            <a:endParaRPr lang="en-US" sz="1200" b="0">
              <a:solidFill>
                <a:schemeClr val="tx1"/>
              </a:solidFill>
            </a:endParaRPr>
          </a:p>
        </p:txBody>
      </p:sp>
      <p:sp>
        <p:nvSpPr>
          <p:cNvPr id="100355" name="Rectangle 2"/>
          <p:cNvSpPr>
            <a:spLocks noGrp="1" noRot="1" noChangeAspect="1" noChangeArrowheads="1" noTextEdit="1"/>
          </p:cNvSpPr>
          <p:nvPr>
            <p:ph type="sldImg"/>
          </p:nvPr>
        </p:nvSpPr>
        <p:spPr>
          <a:ln/>
        </p:spPr>
      </p:sp>
      <p:sp>
        <p:nvSpPr>
          <p:cNvPr id="100356" name="Rectangle 4"/>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Knowledge</a:t>
            </a:r>
            <a:r>
              <a:rPr lang="en-US" baseline="0" dirty="0" smtClean="0"/>
              <a:t> data discovery</a:t>
            </a:r>
            <a:endParaRPr lang="en-US" dirty="0"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lvl1pPr eaLnBrk="0" hangingPunct="0">
              <a:defRPr sz="1600" b="1">
                <a:solidFill>
                  <a:schemeClr val="bg2"/>
                </a:solidFill>
                <a:latin typeface="Times New Roman" pitchFamily="18" charset="0"/>
              </a:defRPr>
            </a:lvl1pPr>
            <a:lvl2pPr marL="742870" indent="-285719" eaLnBrk="0" hangingPunct="0">
              <a:defRPr sz="1600" b="1">
                <a:solidFill>
                  <a:schemeClr val="bg2"/>
                </a:solidFill>
                <a:latin typeface="Times New Roman" pitchFamily="18" charset="0"/>
              </a:defRPr>
            </a:lvl2pPr>
            <a:lvl3pPr marL="1142876" indent="-228575" eaLnBrk="0" hangingPunct="0">
              <a:defRPr sz="1600" b="1">
                <a:solidFill>
                  <a:schemeClr val="bg2"/>
                </a:solidFill>
                <a:latin typeface="Times New Roman" pitchFamily="18" charset="0"/>
              </a:defRPr>
            </a:lvl3pPr>
            <a:lvl4pPr marL="1600027" indent="-228575" eaLnBrk="0" hangingPunct="0">
              <a:defRPr sz="1600" b="1">
                <a:solidFill>
                  <a:schemeClr val="bg2"/>
                </a:solidFill>
                <a:latin typeface="Times New Roman" pitchFamily="18" charset="0"/>
              </a:defRPr>
            </a:lvl4pPr>
            <a:lvl5pPr marL="2057178" indent="-228575" eaLnBrk="0" hangingPunct="0">
              <a:defRPr sz="1600" b="1">
                <a:solidFill>
                  <a:schemeClr val="bg2"/>
                </a:solidFill>
                <a:latin typeface="Times New Roman" pitchFamily="18" charset="0"/>
              </a:defRPr>
            </a:lvl5pPr>
            <a:lvl6pPr marL="2514328" indent="-228575" algn="ctr" eaLnBrk="0" fontAlgn="base" hangingPunct="0">
              <a:spcBef>
                <a:spcPct val="0"/>
              </a:spcBef>
              <a:spcAft>
                <a:spcPct val="0"/>
              </a:spcAft>
              <a:defRPr sz="1600" b="1">
                <a:solidFill>
                  <a:schemeClr val="bg2"/>
                </a:solidFill>
                <a:latin typeface="Times New Roman" pitchFamily="18" charset="0"/>
              </a:defRPr>
            </a:lvl6pPr>
            <a:lvl7pPr marL="2971479" indent="-228575" algn="ctr" eaLnBrk="0" fontAlgn="base" hangingPunct="0">
              <a:spcBef>
                <a:spcPct val="0"/>
              </a:spcBef>
              <a:spcAft>
                <a:spcPct val="0"/>
              </a:spcAft>
              <a:defRPr sz="1600" b="1">
                <a:solidFill>
                  <a:schemeClr val="bg2"/>
                </a:solidFill>
                <a:latin typeface="Times New Roman" pitchFamily="18" charset="0"/>
              </a:defRPr>
            </a:lvl7pPr>
            <a:lvl8pPr marL="3428630" indent="-228575" algn="ctr" eaLnBrk="0" fontAlgn="base" hangingPunct="0">
              <a:spcBef>
                <a:spcPct val="0"/>
              </a:spcBef>
              <a:spcAft>
                <a:spcPct val="0"/>
              </a:spcAft>
              <a:defRPr sz="1600" b="1">
                <a:solidFill>
                  <a:schemeClr val="bg2"/>
                </a:solidFill>
                <a:latin typeface="Times New Roman" pitchFamily="18" charset="0"/>
              </a:defRPr>
            </a:lvl8pPr>
            <a:lvl9pPr marL="3885779" indent="-228575" algn="ctr" eaLnBrk="0" fontAlgn="base" hangingPunct="0">
              <a:spcBef>
                <a:spcPct val="0"/>
              </a:spcBef>
              <a:spcAft>
                <a:spcPct val="0"/>
              </a:spcAft>
              <a:defRPr sz="1600" b="1">
                <a:solidFill>
                  <a:schemeClr val="bg2"/>
                </a:solidFill>
                <a:latin typeface="Times New Roman" pitchFamily="18" charset="0"/>
              </a:defRPr>
            </a:lvl9pPr>
          </a:lstStyle>
          <a:p>
            <a:pPr eaLnBrk="1" hangingPunct="1"/>
            <a:fld id="{FA8BC4CB-26D5-48B0-BACC-3F56F0E2A06B}" type="slidenum">
              <a:rPr lang="en-US" sz="1200" b="0">
                <a:solidFill>
                  <a:schemeClr val="tx1"/>
                </a:solidFill>
              </a:rPr>
              <a:pPr eaLnBrk="1" hangingPunct="1"/>
              <a:t>60</a:t>
            </a:fld>
            <a:endParaRPr lang="en-US" sz="1200" b="0">
              <a:solidFill>
                <a:schemeClr val="tx1"/>
              </a:solidFill>
            </a:endParaRPr>
          </a:p>
        </p:txBody>
      </p:sp>
      <p:sp>
        <p:nvSpPr>
          <p:cNvPr id="109571" name="Rectangle 2"/>
          <p:cNvSpPr>
            <a:spLocks noGrp="1" noRot="1" noChangeAspect="1" noChangeArrowheads="1" noTextEdit="1"/>
          </p:cNvSpPr>
          <p:nvPr>
            <p:ph type="sldImg"/>
          </p:nvPr>
        </p:nvSpPr>
        <p:spPr>
          <a:xfrm>
            <a:off x="1257300" y="685800"/>
            <a:ext cx="3352800" cy="2514600"/>
          </a:xfrm>
          <a:ln/>
        </p:spPr>
      </p:sp>
      <p:sp>
        <p:nvSpPr>
          <p:cNvPr id="109572" name="Rectangle 4"/>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lvl1pPr eaLnBrk="0" hangingPunct="0">
              <a:defRPr sz="1600" b="1">
                <a:solidFill>
                  <a:schemeClr val="bg2"/>
                </a:solidFill>
                <a:latin typeface="Times New Roman" pitchFamily="18" charset="0"/>
              </a:defRPr>
            </a:lvl1pPr>
            <a:lvl2pPr marL="742870" indent="-285719" eaLnBrk="0" hangingPunct="0">
              <a:defRPr sz="1600" b="1">
                <a:solidFill>
                  <a:schemeClr val="bg2"/>
                </a:solidFill>
                <a:latin typeface="Times New Roman" pitchFamily="18" charset="0"/>
              </a:defRPr>
            </a:lvl2pPr>
            <a:lvl3pPr marL="1142876" indent="-228575" eaLnBrk="0" hangingPunct="0">
              <a:defRPr sz="1600" b="1">
                <a:solidFill>
                  <a:schemeClr val="bg2"/>
                </a:solidFill>
                <a:latin typeface="Times New Roman" pitchFamily="18" charset="0"/>
              </a:defRPr>
            </a:lvl3pPr>
            <a:lvl4pPr marL="1600027" indent="-228575" eaLnBrk="0" hangingPunct="0">
              <a:defRPr sz="1600" b="1">
                <a:solidFill>
                  <a:schemeClr val="bg2"/>
                </a:solidFill>
                <a:latin typeface="Times New Roman" pitchFamily="18" charset="0"/>
              </a:defRPr>
            </a:lvl4pPr>
            <a:lvl5pPr marL="2057178" indent="-228575" eaLnBrk="0" hangingPunct="0">
              <a:defRPr sz="1600" b="1">
                <a:solidFill>
                  <a:schemeClr val="bg2"/>
                </a:solidFill>
                <a:latin typeface="Times New Roman" pitchFamily="18" charset="0"/>
              </a:defRPr>
            </a:lvl5pPr>
            <a:lvl6pPr marL="2514328" indent="-228575" algn="ctr" eaLnBrk="0" fontAlgn="base" hangingPunct="0">
              <a:spcBef>
                <a:spcPct val="0"/>
              </a:spcBef>
              <a:spcAft>
                <a:spcPct val="0"/>
              </a:spcAft>
              <a:defRPr sz="1600" b="1">
                <a:solidFill>
                  <a:schemeClr val="bg2"/>
                </a:solidFill>
                <a:latin typeface="Times New Roman" pitchFamily="18" charset="0"/>
              </a:defRPr>
            </a:lvl6pPr>
            <a:lvl7pPr marL="2971479" indent="-228575" algn="ctr" eaLnBrk="0" fontAlgn="base" hangingPunct="0">
              <a:spcBef>
                <a:spcPct val="0"/>
              </a:spcBef>
              <a:spcAft>
                <a:spcPct val="0"/>
              </a:spcAft>
              <a:defRPr sz="1600" b="1">
                <a:solidFill>
                  <a:schemeClr val="bg2"/>
                </a:solidFill>
                <a:latin typeface="Times New Roman" pitchFamily="18" charset="0"/>
              </a:defRPr>
            </a:lvl7pPr>
            <a:lvl8pPr marL="3428630" indent="-228575" algn="ctr" eaLnBrk="0" fontAlgn="base" hangingPunct="0">
              <a:spcBef>
                <a:spcPct val="0"/>
              </a:spcBef>
              <a:spcAft>
                <a:spcPct val="0"/>
              </a:spcAft>
              <a:defRPr sz="1600" b="1">
                <a:solidFill>
                  <a:schemeClr val="bg2"/>
                </a:solidFill>
                <a:latin typeface="Times New Roman" pitchFamily="18" charset="0"/>
              </a:defRPr>
            </a:lvl8pPr>
            <a:lvl9pPr marL="3885779" indent="-228575" algn="ctr" eaLnBrk="0" fontAlgn="base" hangingPunct="0">
              <a:spcBef>
                <a:spcPct val="0"/>
              </a:spcBef>
              <a:spcAft>
                <a:spcPct val="0"/>
              </a:spcAft>
              <a:defRPr sz="1600" b="1">
                <a:solidFill>
                  <a:schemeClr val="bg2"/>
                </a:solidFill>
                <a:latin typeface="Times New Roman" pitchFamily="18" charset="0"/>
              </a:defRPr>
            </a:lvl9pPr>
          </a:lstStyle>
          <a:p>
            <a:pPr eaLnBrk="1" hangingPunct="1"/>
            <a:fld id="{E166DF43-983A-46E9-862F-375717ED91FB}" type="slidenum">
              <a:rPr lang="en-US" sz="1200" b="0">
                <a:solidFill>
                  <a:schemeClr val="tx1"/>
                </a:solidFill>
              </a:rPr>
              <a:pPr eaLnBrk="1" hangingPunct="1"/>
              <a:t>61</a:t>
            </a:fld>
            <a:endParaRPr lang="en-US" sz="1200" b="0">
              <a:solidFill>
                <a:schemeClr val="tx1"/>
              </a:solidFill>
            </a:endParaRPr>
          </a:p>
        </p:txBody>
      </p:sp>
      <p:sp>
        <p:nvSpPr>
          <p:cNvPr id="110595" name="Rectangle 2"/>
          <p:cNvSpPr>
            <a:spLocks noGrp="1" noRot="1" noChangeAspect="1" noChangeArrowheads="1" noTextEdit="1"/>
          </p:cNvSpPr>
          <p:nvPr>
            <p:ph type="sldImg"/>
          </p:nvPr>
        </p:nvSpPr>
        <p:spPr>
          <a:xfrm>
            <a:off x="1257300" y="685800"/>
            <a:ext cx="3352800" cy="2514600"/>
          </a:xfrm>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lnSpcReduction="10000"/>
          </a:bodyPr>
          <a:lstStyle/>
          <a:p>
            <a:pPr>
              <a:lnSpc>
                <a:spcPct val="90000"/>
              </a:lnSpc>
              <a:defRPr/>
            </a:pPr>
            <a:r>
              <a:rPr lang="en-US" altLang="en-US" sz="2400" dirty="0"/>
              <a:t>Data Preparation:</a:t>
            </a:r>
          </a:p>
          <a:p>
            <a:pPr lvl="1">
              <a:lnSpc>
                <a:spcPct val="90000"/>
              </a:lnSpc>
              <a:defRPr/>
            </a:pPr>
            <a:r>
              <a:rPr lang="en-US" altLang="en-US" sz="2000" dirty="0"/>
              <a:t>Data Selection</a:t>
            </a:r>
          </a:p>
          <a:p>
            <a:pPr lvl="1">
              <a:lnSpc>
                <a:spcPct val="90000"/>
              </a:lnSpc>
              <a:defRPr/>
            </a:pPr>
            <a:r>
              <a:rPr lang="en-US" altLang="en-US" sz="2000" dirty="0"/>
              <a:t>Cleaning</a:t>
            </a:r>
          </a:p>
          <a:p>
            <a:pPr lvl="1">
              <a:lnSpc>
                <a:spcPct val="90000"/>
              </a:lnSpc>
              <a:defRPr/>
            </a:pPr>
            <a:r>
              <a:rPr lang="en-US" altLang="en-US" sz="2000" dirty="0"/>
              <a:t>Filtering</a:t>
            </a:r>
          </a:p>
          <a:p>
            <a:pPr lvl="1">
              <a:lnSpc>
                <a:spcPct val="90000"/>
              </a:lnSpc>
              <a:defRPr/>
            </a:pPr>
            <a:r>
              <a:rPr lang="en-US" altLang="en-US" sz="2000" dirty="0"/>
              <a:t>Attribute Selection</a:t>
            </a:r>
          </a:p>
          <a:p>
            <a:pPr lvl="1">
              <a:lnSpc>
                <a:spcPct val="90000"/>
              </a:lnSpc>
              <a:defRPr/>
            </a:pPr>
            <a:r>
              <a:rPr lang="en-US" altLang="en-US" sz="2000" dirty="0"/>
              <a:t>Attribute Manipulations</a:t>
            </a:r>
          </a:p>
          <a:p>
            <a:pPr>
              <a:lnSpc>
                <a:spcPct val="90000"/>
              </a:lnSpc>
              <a:defRPr/>
            </a:pPr>
            <a:r>
              <a:rPr lang="en-US" altLang="en-US" sz="2400" dirty="0"/>
              <a:t>Model Building:</a:t>
            </a:r>
          </a:p>
          <a:p>
            <a:pPr lvl="1">
              <a:lnSpc>
                <a:spcPct val="90000"/>
              </a:lnSpc>
              <a:defRPr/>
            </a:pPr>
            <a:r>
              <a:rPr lang="en-US" altLang="en-US" sz="2000" dirty="0"/>
              <a:t>classification, clustering, connectionist models</a:t>
            </a:r>
          </a:p>
          <a:p>
            <a:pPr>
              <a:lnSpc>
                <a:spcPct val="90000"/>
              </a:lnSpc>
              <a:defRPr/>
            </a:pPr>
            <a:r>
              <a:rPr lang="en-US" altLang="en-US" sz="2400" dirty="0"/>
              <a:t>Model Analysis and Interpretation</a:t>
            </a:r>
          </a:p>
          <a:p>
            <a:pPr>
              <a:lnSpc>
                <a:spcPct val="90000"/>
              </a:lnSpc>
              <a:defRPr/>
            </a:pPr>
            <a:r>
              <a:rPr lang="en-US" altLang="en-US" sz="2400" dirty="0"/>
              <a:t>Pattern Discovery and Data Prediction</a:t>
            </a:r>
          </a:p>
          <a:p>
            <a:pPr>
              <a:defRPr/>
            </a:pPr>
            <a:endParaRPr lang="en-US" dirty="0">
              <a:ea typeface="+mn-ea"/>
            </a:endParaRPr>
          </a:p>
        </p:txBody>
      </p:sp>
      <p:sp>
        <p:nvSpPr>
          <p:cNvPr id="92164"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lvl1pPr eaLnBrk="0" hangingPunct="0">
              <a:defRPr sz="1600" b="1">
                <a:solidFill>
                  <a:schemeClr val="bg2"/>
                </a:solidFill>
                <a:latin typeface="Times New Roman" pitchFamily="18" charset="0"/>
                <a:ea typeface="MS PGothic" pitchFamily="34" charset="-128"/>
              </a:defRPr>
            </a:lvl1pPr>
            <a:lvl2pPr marL="742870" indent="-285719" eaLnBrk="0" hangingPunct="0">
              <a:defRPr sz="1600" b="1">
                <a:solidFill>
                  <a:schemeClr val="bg2"/>
                </a:solidFill>
                <a:latin typeface="Times New Roman" pitchFamily="18" charset="0"/>
                <a:ea typeface="MS PGothic" pitchFamily="34" charset="-128"/>
              </a:defRPr>
            </a:lvl2pPr>
            <a:lvl3pPr marL="1142876" indent="-228575" eaLnBrk="0" hangingPunct="0">
              <a:defRPr sz="1600" b="1">
                <a:solidFill>
                  <a:schemeClr val="bg2"/>
                </a:solidFill>
                <a:latin typeface="Times New Roman" pitchFamily="18" charset="0"/>
                <a:ea typeface="MS PGothic" pitchFamily="34" charset="-128"/>
              </a:defRPr>
            </a:lvl3pPr>
            <a:lvl4pPr marL="1600027" indent="-228575" eaLnBrk="0" hangingPunct="0">
              <a:defRPr sz="1600" b="1">
                <a:solidFill>
                  <a:schemeClr val="bg2"/>
                </a:solidFill>
                <a:latin typeface="Times New Roman" pitchFamily="18" charset="0"/>
                <a:ea typeface="MS PGothic" pitchFamily="34" charset="-128"/>
              </a:defRPr>
            </a:lvl4pPr>
            <a:lvl5pPr marL="2057178" indent="-228575" eaLnBrk="0" hangingPunct="0">
              <a:defRPr sz="1600" b="1">
                <a:solidFill>
                  <a:schemeClr val="bg2"/>
                </a:solidFill>
                <a:latin typeface="Times New Roman" pitchFamily="18" charset="0"/>
                <a:ea typeface="MS PGothic" pitchFamily="34" charset="-128"/>
              </a:defRPr>
            </a:lvl5pPr>
            <a:lvl6pPr marL="2514328"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4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8630"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57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F6393C81-7207-4F81-A188-083D901CFC6F}" type="slidenum">
              <a:rPr lang="en-US" sz="1200" b="0">
                <a:solidFill>
                  <a:schemeClr val="tx1"/>
                </a:solidFill>
                <a:latin typeface="Arial" pitchFamily="34" charset="0"/>
              </a:rPr>
              <a:pPr eaLnBrk="1" hangingPunct="1"/>
              <a:t>62</a:t>
            </a:fld>
            <a:endParaRPr lang="en-US" sz="1200" b="0">
              <a:solidFill>
                <a:schemeClr val="tx1"/>
              </a:solidFill>
              <a:latin typeface="Arial"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lvl1pPr eaLnBrk="0" hangingPunct="0">
              <a:defRPr sz="1600" b="1">
                <a:solidFill>
                  <a:schemeClr val="bg2"/>
                </a:solidFill>
                <a:latin typeface="Times New Roman" pitchFamily="18" charset="0"/>
                <a:ea typeface="MS PGothic" pitchFamily="34" charset="-128"/>
              </a:defRPr>
            </a:lvl1pPr>
            <a:lvl2pPr marL="742870" indent="-285719" eaLnBrk="0" hangingPunct="0">
              <a:defRPr sz="1600" b="1">
                <a:solidFill>
                  <a:schemeClr val="bg2"/>
                </a:solidFill>
                <a:latin typeface="Times New Roman" pitchFamily="18" charset="0"/>
                <a:ea typeface="MS PGothic" pitchFamily="34" charset="-128"/>
              </a:defRPr>
            </a:lvl2pPr>
            <a:lvl3pPr marL="1142876" indent="-228575" eaLnBrk="0" hangingPunct="0">
              <a:defRPr sz="1600" b="1">
                <a:solidFill>
                  <a:schemeClr val="bg2"/>
                </a:solidFill>
                <a:latin typeface="Times New Roman" pitchFamily="18" charset="0"/>
                <a:ea typeface="MS PGothic" pitchFamily="34" charset="-128"/>
              </a:defRPr>
            </a:lvl3pPr>
            <a:lvl4pPr marL="1600027" indent="-228575" eaLnBrk="0" hangingPunct="0">
              <a:defRPr sz="1600" b="1">
                <a:solidFill>
                  <a:schemeClr val="bg2"/>
                </a:solidFill>
                <a:latin typeface="Times New Roman" pitchFamily="18" charset="0"/>
                <a:ea typeface="MS PGothic" pitchFamily="34" charset="-128"/>
              </a:defRPr>
            </a:lvl4pPr>
            <a:lvl5pPr marL="2057178" indent="-228575" eaLnBrk="0" hangingPunct="0">
              <a:defRPr sz="1600" b="1">
                <a:solidFill>
                  <a:schemeClr val="bg2"/>
                </a:solidFill>
                <a:latin typeface="Times New Roman" pitchFamily="18" charset="0"/>
                <a:ea typeface="MS PGothic" pitchFamily="34" charset="-128"/>
              </a:defRPr>
            </a:lvl5pPr>
            <a:lvl6pPr marL="2514328"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4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8630"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57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34DF14BA-AB2B-45A4-96FA-6C9FEEDCC416}" type="slidenum">
              <a:rPr lang="en-US" sz="1200" b="0">
                <a:solidFill>
                  <a:schemeClr val="tx1"/>
                </a:solidFill>
              </a:rPr>
              <a:pPr eaLnBrk="1" hangingPunct="1"/>
              <a:t>63</a:t>
            </a:fld>
            <a:endParaRPr lang="en-US" sz="1200" b="0">
              <a:solidFill>
                <a:schemeClr val="tx1"/>
              </a:solidFill>
            </a:endParaRPr>
          </a:p>
        </p:txBody>
      </p:sp>
      <p:sp>
        <p:nvSpPr>
          <p:cNvPr id="101379" name="Rectangle 2"/>
          <p:cNvSpPr>
            <a:spLocks noGrp="1" noRot="1" noChangeAspect="1" noChangeArrowheads="1" noTextEdit="1"/>
          </p:cNvSpPr>
          <p:nvPr>
            <p:ph type="sldImg"/>
          </p:nvPr>
        </p:nvSpPr>
        <p:spPr>
          <a:solidFill>
            <a:srgbClr val="FFFFFF"/>
          </a:solidFill>
          <a:ln/>
        </p:spPr>
      </p:sp>
      <p:sp>
        <p:nvSpPr>
          <p:cNvPr id="101380"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sz="2000"/>
              <a:t>Genetic algorithms, Hidden Markov models</a:t>
            </a:r>
          </a:p>
          <a:p>
            <a:pPr lvl="1" eaLnBrk="1" hangingPunct="1">
              <a:lnSpc>
                <a:spcPct val="80000"/>
              </a:lnSpc>
            </a:pPr>
            <a:r>
              <a:rPr lang="en-US" sz="2000" b="1"/>
              <a:t>Bayesian networks and probabilistic inference</a:t>
            </a:r>
          </a:p>
          <a:p>
            <a:pPr lvl="1" eaLnBrk="1" hangingPunct="1">
              <a:lnSpc>
                <a:spcPct val="80000"/>
              </a:lnSpc>
            </a:pPr>
            <a:r>
              <a:rPr lang="en-US" sz="2000" b="1"/>
              <a:t>Support vector machines</a:t>
            </a:r>
          </a:p>
          <a:p>
            <a:pPr eaLnBrk="1" hangingPunct="1"/>
            <a:r>
              <a:rPr lang="en-US" sz="2000"/>
              <a:t>Inductive learning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kern="1200" dirty="0" smtClean="0"/>
              <a:t>Extremely large, complex sensor networks, enabling a novel feature reduction method that scales well</a:t>
            </a:r>
            <a:endParaRPr lang="en-US" dirty="0" smtClean="0"/>
          </a:p>
          <a:p>
            <a:endParaRPr lang="en-US" sz="1200" kern="1200" dirty="0" smtClean="0">
              <a:solidFill>
                <a:schemeClr val="tx1"/>
              </a:solidFill>
              <a:effectLst/>
              <a:latin typeface="Times"/>
              <a:ea typeface="+mn-ea"/>
              <a:cs typeface="+mn-cs"/>
            </a:endParaRPr>
          </a:p>
          <a:p>
            <a:endParaRPr lang="en-US" sz="1200" kern="1200" dirty="0" smtClean="0">
              <a:solidFill>
                <a:schemeClr val="tx1"/>
              </a:solidFill>
              <a:effectLst/>
              <a:latin typeface="Times"/>
              <a:ea typeface="+mn-ea"/>
              <a:cs typeface="+mn-cs"/>
            </a:endParaRPr>
          </a:p>
          <a:p>
            <a:r>
              <a:rPr lang="en-US" sz="1200" kern="1200" dirty="0" smtClean="0">
                <a:solidFill>
                  <a:schemeClr val="tx1"/>
                </a:solidFill>
                <a:effectLst/>
                <a:latin typeface="Times"/>
                <a:ea typeface="+mn-ea"/>
                <a:cs typeface="+mn-cs"/>
              </a:rPr>
              <a:t>The UCSD campus data acquisition system includes over 48,000 </a:t>
            </a:r>
            <a:r>
              <a:rPr lang="en-US" sz="1200" kern="1200" dirty="0" err="1" smtClean="0">
                <a:solidFill>
                  <a:schemeClr val="tx1"/>
                </a:solidFill>
                <a:effectLst/>
                <a:latin typeface="Times"/>
                <a:ea typeface="+mn-ea"/>
                <a:cs typeface="+mn-cs"/>
              </a:rPr>
              <a:t>datastreams</a:t>
            </a:r>
            <a:r>
              <a:rPr lang="en-US" sz="1200" kern="1200" dirty="0" smtClean="0">
                <a:solidFill>
                  <a:schemeClr val="tx1"/>
                </a:solidFill>
                <a:effectLst/>
                <a:latin typeface="Times"/>
                <a:ea typeface="+mn-ea"/>
                <a:cs typeface="+mn-cs"/>
              </a:rPr>
              <a:t> (continuous measurements at one minute intervals since Jan 2011) from the HVAC system, more than 17,000 from the network simulation model, nearly 10,000 additional measurements from electric power meters, and a large number of dependent variables </a:t>
            </a:r>
          </a:p>
          <a:p>
            <a:endParaRPr lang="en-US" sz="1200" kern="1200" dirty="0" smtClean="0">
              <a:solidFill>
                <a:schemeClr val="tx1"/>
              </a:solidFill>
              <a:effectLst/>
              <a:latin typeface="Times"/>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a:ea typeface="+mn-ea"/>
                <a:cs typeface="+mn-cs"/>
              </a:rPr>
              <a:t>computed in real time chronological order. </a:t>
            </a:r>
            <a:endParaRPr lang="en-US" dirty="0" smtClean="0"/>
          </a:p>
          <a:p>
            <a:r>
              <a:rPr lang="en-US" sz="1200" kern="1200" dirty="0" smtClean="0">
                <a:solidFill>
                  <a:schemeClr val="tx1"/>
                </a:solidFill>
                <a:effectLst/>
                <a:latin typeface="Times"/>
                <a:ea typeface="+mn-ea"/>
                <a:cs typeface="+mn-cs"/>
              </a:rPr>
              <a:t>The University of California, San Diego (UCSD) is the owner-operator of a 45 MW peak load Smart Grid and one of the first adopters of many new technologies, including multiple renewable and non-renewable energy generation resources, significant energy storage, and sophisticated monitoring for controlling flex-demand loads for a community of 54,000 energy consumers with an effectually, insatiable demand. With an aim of nurturing consumer adoption of energy-efficient vehicles, UCSD has made considerable progress in a adopting a campus-wide, electric-vehicle (EV) fleet that includes providing direct-to-solar plant connections and storage for solar plant power production. UCSD’s 45 MW </a:t>
            </a:r>
            <a:r>
              <a:rPr lang="en-US" sz="1200" kern="1200" dirty="0" err="1" smtClean="0">
                <a:solidFill>
                  <a:schemeClr val="tx1"/>
                </a:solidFill>
                <a:effectLst/>
                <a:latin typeface="Times"/>
                <a:ea typeface="+mn-ea"/>
                <a:cs typeface="+mn-cs"/>
              </a:rPr>
              <a:t>microgrid</a:t>
            </a:r>
            <a:r>
              <a:rPr lang="en-US" sz="1200" kern="1200" dirty="0" smtClean="0">
                <a:solidFill>
                  <a:schemeClr val="tx1"/>
                </a:solidFill>
                <a:effectLst/>
                <a:latin typeface="Times"/>
                <a:ea typeface="+mn-ea"/>
                <a:cs typeface="+mn-cs"/>
              </a:rPr>
              <a:t> includes a master controller and optimization system that self generates 92% of its own annual electricity load and 95% of its heating and cooling load. It also owns and maintains a 69 kV substation, ninety-six 12kV underground feeder circuits and four 12kV distribution substations throughout the 1200-acre campus. </a:t>
            </a:r>
          </a:p>
          <a:p>
            <a:r>
              <a:rPr lang="en-US" sz="1200" kern="1200" dirty="0" smtClean="0">
                <a:solidFill>
                  <a:schemeClr val="tx1"/>
                </a:solidFill>
                <a:effectLst/>
                <a:latin typeface="Times"/>
                <a:ea typeface="+mn-ea"/>
                <a:cs typeface="+mn-cs"/>
              </a:rPr>
              <a:t>Managing and controlling actual energy delivery is an optimization and prediction problem that depends on many factors, some of which are present in monitoring within the grid itself, and some of which are only available outside the system, such as weather, residents’ behavior and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Times"/>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a:ea typeface="+mn-ea"/>
                <a:cs typeface="+mn-cs"/>
              </a:rPr>
              <a:t>Since February 2011, the UCSD campus data acquisition system has collected continuous measurements from the heating, ventilation and air conditioning (HVAC) system at one-minute intervals. More than 17,000 measurements from the network simulation model, nearly 10,000 additional measurements from electric power meters, and a large number of dependent variables computed in real time. The steady state archive writes exceed 500,000 events per second. The simultaneous read rate is over 20,000,000 events per second. This large, complex data holds enormous potential for significant energy savings.</a:t>
            </a:r>
          </a:p>
          <a:p>
            <a:endParaRPr lang="en-US" sz="1200" kern="1200" dirty="0" smtClean="0">
              <a:solidFill>
                <a:schemeClr val="tx1"/>
              </a:solidFill>
              <a:effectLst/>
              <a:latin typeface="Times"/>
              <a:ea typeface="+mn-ea"/>
              <a:cs typeface="+mn-cs"/>
            </a:endParaRPr>
          </a:p>
          <a:p>
            <a:endParaRPr lang="en-US" sz="1200" kern="1200" dirty="0" smtClean="0">
              <a:solidFill>
                <a:schemeClr val="tx1"/>
              </a:solidFill>
              <a:effectLst/>
              <a:latin typeface="Times"/>
              <a:ea typeface="+mn-ea"/>
              <a:cs typeface="+mn-cs"/>
            </a:endParaRPr>
          </a:p>
          <a:p>
            <a:r>
              <a:rPr lang="en-US" dirty="0" err="1" smtClean="0"/>
              <a:t>Microgrid</a:t>
            </a:r>
            <a:r>
              <a:rPr lang="en-US" dirty="0" smtClean="0"/>
              <a:t> Data Preprocessing and asset detection to consumption prediction and anomaly detection at several level of granularity</a:t>
            </a:r>
          </a:p>
          <a:p>
            <a:endParaRPr lang="en-US" sz="1200" kern="1200" dirty="0" smtClean="0">
              <a:solidFill>
                <a:schemeClr val="tx1"/>
              </a:solidFill>
              <a:effectLst/>
              <a:latin typeface="Times"/>
              <a:ea typeface="+mn-ea"/>
              <a:cs typeface="+mn-cs"/>
            </a:endParaRPr>
          </a:p>
        </p:txBody>
      </p:sp>
    </p:spTree>
    <p:extLst>
      <p:ext uri="{BB962C8B-B14F-4D97-AF65-F5344CB8AC3E}">
        <p14:creationId xmlns:p14="http://schemas.microsoft.com/office/powerpoint/2010/main" val="18637439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lvl1pPr eaLnBrk="0" hangingPunct="0">
              <a:defRPr sz="1600" b="1">
                <a:solidFill>
                  <a:schemeClr val="bg2"/>
                </a:solidFill>
                <a:latin typeface="Times New Roman" pitchFamily="18" charset="0"/>
                <a:ea typeface="MS PGothic" pitchFamily="34" charset="-128"/>
              </a:defRPr>
            </a:lvl1pPr>
            <a:lvl2pPr marL="742870" indent="-285719" eaLnBrk="0" hangingPunct="0">
              <a:defRPr sz="1600" b="1">
                <a:solidFill>
                  <a:schemeClr val="bg2"/>
                </a:solidFill>
                <a:latin typeface="Times New Roman" pitchFamily="18" charset="0"/>
                <a:ea typeface="MS PGothic" pitchFamily="34" charset="-128"/>
              </a:defRPr>
            </a:lvl2pPr>
            <a:lvl3pPr marL="1142876" indent="-228575" eaLnBrk="0" hangingPunct="0">
              <a:defRPr sz="1600" b="1">
                <a:solidFill>
                  <a:schemeClr val="bg2"/>
                </a:solidFill>
                <a:latin typeface="Times New Roman" pitchFamily="18" charset="0"/>
                <a:ea typeface="MS PGothic" pitchFamily="34" charset="-128"/>
              </a:defRPr>
            </a:lvl3pPr>
            <a:lvl4pPr marL="1600027" indent="-228575" eaLnBrk="0" hangingPunct="0">
              <a:defRPr sz="1600" b="1">
                <a:solidFill>
                  <a:schemeClr val="bg2"/>
                </a:solidFill>
                <a:latin typeface="Times New Roman" pitchFamily="18" charset="0"/>
                <a:ea typeface="MS PGothic" pitchFamily="34" charset="-128"/>
              </a:defRPr>
            </a:lvl4pPr>
            <a:lvl5pPr marL="2057178" indent="-228575" eaLnBrk="0" hangingPunct="0">
              <a:defRPr sz="1600" b="1">
                <a:solidFill>
                  <a:schemeClr val="bg2"/>
                </a:solidFill>
                <a:latin typeface="Times New Roman" pitchFamily="18" charset="0"/>
                <a:ea typeface="MS PGothic" pitchFamily="34" charset="-128"/>
              </a:defRPr>
            </a:lvl5pPr>
            <a:lvl6pPr marL="2514328"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4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8630"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57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4AD45BC1-4AF6-4B43-A57E-CB684C8FFE3D}" type="slidenum">
              <a:rPr lang="en-US" sz="1200" b="0">
                <a:solidFill>
                  <a:schemeClr val="tx1"/>
                </a:solidFill>
              </a:rPr>
              <a:pPr eaLnBrk="1" hangingPunct="1"/>
              <a:t>64</a:t>
            </a:fld>
            <a:endParaRPr lang="en-US" sz="1200" b="0">
              <a:solidFill>
                <a:schemeClr val="tx1"/>
              </a:solidFill>
            </a:endParaRPr>
          </a:p>
        </p:txBody>
      </p:sp>
      <p:sp>
        <p:nvSpPr>
          <p:cNvPr id="102403" name="Rectangle 2"/>
          <p:cNvSpPr>
            <a:spLocks noGrp="1" noRot="1" noChangeAspect="1" noChangeArrowheads="1" noTextEdit="1"/>
          </p:cNvSpPr>
          <p:nvPr>
            <p:ph type="sldImg"/>
          </p:nvPr>
        </p:nvSpPr>
        <p:spPr>
          <a:xfrm>
            <a:off x="1447800" y="685800"/>
            <a:ext cx="2438400" cy="1828800"/>
          </a:xfrm>
          <a:solidFill>
            <a:srgbClr val="FFFFFF"/>
          </a:solidFill>
          <a:ln/>
        </p:spPr>
      </p:sp>
      <p:sp>
        <p:nvSpPr>
          <p:cNvPr id="102404" name="Rectangle 3"/>
          <p:cNvSpPr>
            <a:spLocks noGrp="1" noChangeArrowheads="1"/>
          </p:cNvSpPr>
          <p:nvPr>
            <p:ph type="body" idx="1"/>
          </p:nvPr>
        </p:nvSpPr>
        <p:spPr>
          <a:xfrm>
            <a:off x="914400" y="2743200"/>
            <a:ext cx="5029200" cy="5715000"/>
          </a:xfrm>
          <a:solidFill>
            <a:srgbClr val="FFFFFF"/>
          </a:solidFill>
          <a:ln>
            <a:solidFill>
              <a:srgbClr val="000000"/>
            </a:solidFill>
          </a:ln>
        </p:spPr>
        <p:txBody>
          <a:bodyPr/>
          <a:lstStyle/>
          <a:p>
            <a:pPr eaLnBrk="1" hangingPunct="1"/>
            <a:r>
              <a:rPr lang="en-US" sz="2000">
                <a:cs typeface="Times New Roman" pitchFamily="18" charset="0"/>
              </a:rPr>
              <a:t>One of the most popular and practical methods for inductive inference and concept learning</a:t>
            </a:r>
          </a:p>
          <a:p>
            <a:pPr eaLnBrk="1" hangingPunct="1"/>
            <a:endParaRPr lang="en-US" sz="2000">
              <a:cs typeface="Times New Roman" pitchFamily="18" charset="0"/>
            </a:endParaRPr>
          </a:p>
          <a:p>
            <a:pPr eaLnBrk="1" hangingPunct="1"/>
            <a:endParaRPr lang="en-US" sz="2000">
              <a:cs typeface="Times New Roman" pitchFamily="18" charset="0"/>
            </a:endParaRPr>
          </a:p>
          <a:p>
            <a:pPr eaLnBrk="1" hangingPunct="1"/>
            <a:r>
              <a:rPr lang="en-US" sz="2000">
                <a:cs typeface="Times New Roman" pitchFamily="18" charset="0"/>
              </a:rPr>
              <a:t>Learned trees can also be re-represented as sets of if-then rules to improve human readability.</a:t>
            </a:r>
          </a:p>
          <a:p>
            <a:pPr eaLnBrk="1" hangingPunct="1"/>
            <a:endParaRPr lang="en-US" sz="2000">
              <a:cs typeface="Times New Roman" pitchFamily="18" charset="0"/>
            </a:endParaRPr>
          </a:p>
          <a:p>
            <a:pPr eaLnBrk="1" hangingPunct="1"/>
            <a:r>
              <a:rPr lang="en-US" sz="2000">
                <a:cs typeface="Times New Roman" pitchFamily="18" charset="0"/>
              </a:rPr>
              <a:t>Searches a complete hypothesis space </a:t>
            </a:r>
          </a:p>
          <a:p>
            <a:pPr eaLnBrk="1" hangingPunct="1"/>
            <a:endParaRPr lang="en-US" sz="2000">
              <a:cs typeface="Times New Roman" pitchFamily="18" charset="0"/>
            </a:endParaRPr>
          </a:p>
          <a:p>
            <a:pPr eaLnBrk="1" hangingPunct="1"/>
            <a:r>
              <a:rPr lang="en-US" sz="2000">
                <a:cs typeface="Times New Roman" pitchFamily="18" charset="0"/>
              </a:rPr>
              <a:t>The is an inductive bias implicit in the algorithm -  it includes a preference for smaller trees.  </a:t>
            </a:r>
          </a:p>
          <a:p>
            <a:pPr eaLnBrk="1" hangingPunct="1"/>
            <a:endParaRPr lang="en-US" sz="2000">
              <a:cs typeface="Times New Roman" pitchFamily="18" charset="0"/>
            </a:endParaRPr>
          </a:p>
          <a:p>
            <a:pPr eaLnBrk="1" hangingPunct="1"/>
            <a:r>
              <a:rPr lang="en-US" sz="2000">
                <a:cs typeface="Times New Roman" pitchFamily="18" charset="0"/>
              </a:rPr>
              <a:t>That is it</a:t>
            </a:r>
            <a:r>
              <a:rPr lang="ja-JP" altLang="en-US" sz="2000">
                <a:cs typeface="Times New Roman" pitchFamily="18" charset="0"/>
              </a:rPr>
              <a:t>’</a:t>
            </a:r>
            <a:r>
              <a:rPr lang="en-US" altLang="ja-JP" sz="2000">
                <a:cs typeface="Times New Roman" pitchFamily="18" charset="0"/>
              </a:rPr>
              <a:t>s search through the hypothesis space grows the tree only as large as needed in order to classify the available training examples.</a:t>
            </a:r>
          </a:p>
          <a:p>
            <a:pPr eaLnBrk="1" hangingPunct="1"/>
            <a:endParaRPr lang="en-US" sz="2000">
              <a:cs typeface="Times New Roman" pitchFamily="18" charset="0"/>
            </a:endParaRPr>
          </a:p>
          <a:p>
            <a:pPr eaLnBrk="1" hangingPunct="1"/>
            <a:endParaRPr lang="en-US" sz="200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lvl1pPr eaLnBrk="0" hangingPunct="0">
              <a:defRPr sz="1600" b="1">
                <a:solidFill>
                  <a:schemeClr val="bg2"/>
                </a:solidFill>
                <a:latin typeface="Times New Roman" pitchFamily="18" charset="0"/>
                <a:ea typeface="MS PGothic" pitchFamily="34" charset="-128"/>
              </a:defRPr>
            </a:lvl1pPr>
            <a:lvl2pPr marL="742870" indent="-285719" eaLnBrk="0" hangingPunct="0">
              <a:defRPr sz="1600" b="1">
                <a:solidFill>
                  <a:schemeClr val="bg2"/>
                </a:solidFill>
                <a:latin typeface="Times New Roman" pitchFamily="18" charset="0"/>
                <a:ea typeface="MS PGothic" pitchFamily="34" charset="-128"/>
              </a:defRPr>
            </a:lvl2pPr>
            <a:lvl3pPr marL="1142876" indent="-228575" eaLnBrk="0" hangingPunct="0">
              <a:defRPr sz="1600" b="1">
                <a:solidFill>
                  <a:schemeClr val="bg2"/>
                </a:solidFill>
                <a:latin typeface="Times New Roman" pitchFamily="18" charset="0"/>
                <a:ea typeface="MS PGothic" pitchFamily="34" charset="-128"/>
              </a:defRPr>
            </a:lvl3pPr>
            <a:lvl4pPr marL="1600027" indent="-228575" eaLnBrk="0" hangingPunct="0">
              <a:defRPr sz="1600" b="1">
                <a:solidFill>
                  <a:schemeClr val="bg2"/>
                </a:solidFill>
                <a:latin typeface="Times New Roman" pitchFamily="18" charset="0"/>
                <a:ea typeface="MS PGothic" pitchFamily="34" charset="-128"/>
              </a:defRPr>
            </a:lvl4pPr>
            <a:lvl5pPr marL="2057178" indent="-228575" eaLnBrk="0" hangingPunct="0">
              <a:defRPr sz="1600" b="1">
                <a:solidFill>
                  <a:schemeClr val="bg2"/>
                </a:solidFill>
                <a:latin typeface="Times New Roman" pitchFamily="18" charset="0"/>
                <a:ea typeface="MS PGothic" pitchFamily="34" charset="-128"/>
              </a:defRPr>
            </a:lvl5pPr>
            <a:lvl6pPr marL="2514328"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4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8630"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57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1E61755E-593F-4DBF-9A91-930967560CF1}" type="slidenum">
              <a:rPr lang="en-US" sz="1200" b="0">
                <a:solidFill>
                  <a:schemeClr val="tx1"/>
                </a:solidFill>
              </a:rPr>
              <a:pPr eaLnBrk="1" hangingPunct="1"/>
              <a:t>65</a:t>
            </a:fld>
            <a:endParaRPr lang="en-US" sz="1200" b="0">
              <a:solidFill>
                <a:schemeClr val="tx1"/>
              </a:solidFill>
            </a:endParaRPr>
          </a:p>
        </p:txBody>
      </p:sp>
      <p:sp>
        <p:nvSpPr>
          <p:cNvPr id="103427" name="Rectangle 2"/>
          <p:cNvSpPr>
            <a:spLocks noGrp="1" noRot="1" noChangeAspect="1" noChangeArrowheads="1" noTextEdit="1"/>
          </p:cNvSpPr>
          <p:nvPr>
            <p:ph type="sldImg"/>
          </p:nvPr>
        </p:nvSpPr>
        <p:spPr>
          <a:xfrm>
            <a:off x="1955800" y="685800"/>
            <a:ext cx="2946400" cy="2209800"/>
          </a:xfrm>
          <a:solidFill>
            <a:srgbClr val="FFFFFF"/>
          </a:solidFill>
          <a:ln/>
        </p:spPr>
      </p:sp>
      <p:sp>
        <p:nvSpPr>
          <p:cNvPr id="103428" name="Rectangle 3"/>
          <p:cNvSpPr>
            <a:spLocks noGrp="1" noChangeArrowheads="1"/>
          </p:cNvSpPr>
          <p:nvPr>
            <p:ph type="body" idx="1"/>
          </p:nvPr>
        </p:nvSpPr>
        <p:spPr>
          <a:xfrm>
            <a:off x="914400" y="3276601"/>
            <a:ext cx="5029200" cy="5181600"/>
          </a:xfrm>
          <a:solidFill>
            <a:srgbClr val="FFFFFF"/>
          </a:solidFill>
          <a:ln>
            <a:solidFill>
              <a:srgbClr val="000000"/>
            </a:solidFill>
          </a:ln>
        </p:spPr>
        <p:txBody>
          <a:bodyPr/>
          <a:lstStyle/>
          <a:p>
            <a:pPr eaLnBrk="1" hangingPunct="1"/>
            <a:r>
              <a:rPr lang="en-US" sz="2000" dirty="0">
                <a:cs typeface="Times New Roman" pitchFamily="18" charset="0"/>
              </a:rPr>
              <a:t>DT algorithm has been successfully applied to a wide range of learning tasks from medical diagnosis to classifying equipment malfunction by their cause</a:t>
            </a:r>
          </a:p>
          <a:p>
            <a:pPr eaLnBrk="1" hangingPunct="1"/>
            <a:endParaRPr lang="en-US" sz="2000" dirty="0">
              <a:cs typeface="Times New Roman" pitchFamily="18" charset="0"/>
            </a:endParaRPr>
          </a:p>
          <a:p>
            <a:pPr eaLnBrk="1" hangingPunct="1"/>
            <a:endParaRPr lang="en-US" sz="2000" dirty="0">
              <a:cs typeface="Times New Roman" pitchFamily="18" charset="0"/>
            </a:endParaRPr>
          </a:p>
          <a:p>
            <a:pPr eaLnBrk="1" hangingPunct="1"/>
            <a:r>
              <a:rPr lang="en-US" sz="2000" dirty="0"/>
              <a:t>Simple to understand</a:t>
            </a:r>
          </a:p>
          <a:p>
            <a:pPr eaLnBrk="1" hangingPunct="1"/>
            <a:r>
              <a:rPr lang="en-US" sz="2000" dirty="0"/>
              <a:t>Works with data types</a:t>
            </a:r>
          </a:p>
          <a:p>
            <a:pPr eaLnBrk="1" hangingPunct="1"/>
            <a:endParaRPr lang="en-US" sz="2000" dirty="0"/>
          </a:p>
          <a:p>
            <a:pPr eaLnBrk="1" hangingPunct="1"/>
            <a:endParaRPr lang="en-US" dirty="0" smtClean="0"/>
          </a:p>
          <a:p>
            <a:pPr eaLnBrk="1" hangingPunct="1"/>
            <a:endParaRPr lang="en-US" dirty="0" smtClean="0">
              <a:cs typeface="Times New Roman"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lvl1pPr eaLnBrk="0" hangingPunct="0">
              <a:defRPr sz="1600" b="1">
                <a:solidFill>
                  <a:schemeClr val="bg2"/>
                </a:solidFill>
                <a:latin typeface="Times New Roman" pitchFamily="18" charset="0"/>
                <a:ea typeface="MS PGothic" pitchFamily="34" charset="-128"/>
              </a:defRPr>
            </a:lvl1pPr>
            <a:lvl2pPr marL="742870" indent="-285719" eaLnBrk="0" hangingPunct="0">
              <a:defRPr sz="1600" b="1">
                <a:solidFill>
                  <a:schemeClr val="bg2"/>
                </a:solidFill>
                <a:latin typeface="Times New Roman" pitchFamily="18" charset="0"/>
                <a:ea typeface="MS PGothic" pitchFamily="34" charset="-128"/>
              </a:defRPr>
            </a:lvl2pPr>
            <a:lvl3pPr marL="1142876" indent="-228575" eaLnBrk="0" hangingPunct="0">
              <a:defRPr sz="1600" b="1">
                <a:solidFill>
                  <a:schemeClr val="bg2"/>
                </a:solidFill>
                <a:latin typeface="Times New Roman" pitchFamily="18" charset="0"/>
                <a:ea typeface="MS PGothic" pitchFamily="34" charset="-128"/>
              </a:defRPr>
            </a:lvl3pPr>
            <a:lvl4pPr marL="1600027" indent="-228575" eaLnBrk="0" hangingPunct="0">
              <a:defRPr sz="1600" b="1">
                <a:solidFill>
                  <a:schemeClr val="bg2"/>
                </a:solidFill>
                <a:latin typeface="Times New Roman" pitchFamily="18" charset="0"/>
                <a:ea typeface="MS PGothic" pitchFamily="34" charset="-128"/>
              </a:defRPr>
            </a:lvl4pPr>
            <a:lvl5pPr marL="2057178" indent="-228575" eaLnBrk="0" hangingPunct="0">
              <a:defRPr sz="1600" b="1">
                <a:solidFill>
                  <a:schemeClr val="bg2"/>
                </a:solidFill>
                <a:latin typeface="Times New Roman" pitchFamily="18" charset="0"/>
                <a:ea typeface="MS PGothic" pitchFamily="34" charset="-128"/>
              </a:defRPr>
            </a:lvl5pPr>
            <a:lvl6pPr marL="2514328"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4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8630"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57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A186628A-AEAD-4BE2-8D8F-950443F087AD}" type="slidenum">
              <a:rPr lang="en-US" sz="1200" b="0">
                <a:solidFill>
                  <a:schemeClr val="tx1"/>
                </a:solidFill>
              </a:rPr>
              <a:pPr eaLnBrk="1" hangingPunct="1"/>
              <a:t>67</a:t>
            </a:fld>
            <a:endParaRPr lang="en-US" sz="1200" b="0">
              <a:solidFill>
                <a:schemeClr val="tx1"/>
              </a:solidFill>
            </a:endParaRPr>
          </a:p>
        </p:txBody>
      </p:sp>
      <p:sp>
        <p:nvSpPr>
          <p:cNvPr id="105475" name="Rectangle 2"/>
          <p:cNvSpPr>
            <a:spLocks noGrp="1" noRot="1" noChangeAspect="1" noChangeArrowheads="1" noTextEdit="1"/>
          </p:cNvSpPr>
          <p:nvPr>
            <p:ph type="sldImg"/>
          </p:nvPr>
        </p:nvSpPr>
        <p:spPr>
          <a:xfrm>
            <a:off x="1117600" y="152400"/>
            <a:ext cx="2336800" cy="1752600"/>
          </a:xfrm>
          <a:solidFill>
            <a:srgbClr val="FFFFFF"/>
          </a:solidFill>
          <a:ln/>
        </p:spPr>
      </p:sp>
      <p:sp>
        <p:nvSpPr>
          <p:cNvPr id="105476" name="Rectangle 3"/>
          <p:cNvSpPr>
            <a:spLocks noGrp="1" noChangeArrowheads="1"/>
          </p:cNvSpPr>
          <p:nvPr>
            <p:ph type="body" idx="1"/>
          </p:nvPr>
        </p:nvSpPr>
        <p:spPr>
          <a:xfrm>
            <a:off x="228600" y="2895600"/>
            <a:ext cx="6172200" cy="5486400"/>
          </a:xfrm>
          <a:solidFill>
            <a:srgbClr val="FFFFFF"/>
          </a:solidFill>
          <a:ln>
            <a:solidFill>
              <a:srgbClr val="000000"/>
            </a:solidFill>
          </a:ln>
        </p:spPr>
        <p:txBody>
          <a:bodyPr/>
          <a:lstStyle/>
          <a:p>
            <a:pPr eaLnBrk="1" hangingPunct="1"/>
            <a:r>
              <a:rPr lang="en-US" sz="2000"/>
              <a:t>Regression trees are a special type of decision trees that deal with a continuous goal variable as well as continuous attributes.</a:t>
            </a:r>
          </a:p>
          <a:p>
            <a:pPr eaLnBrk="1" hangingPunct="1"/>
            <a:endParaRPr lang="en-US" sz="2000"/>
          </a:p>
          <a:p>
            <a:pPr eaLnBrk="1" hangingPunct="1"/>
            <a:endParaRPr lang="en-US" sz="2000"/>
          </a:p>
          <a:p>
            <a:pPr eaLnBrk="1" hangingPunct="1"/>
            <a:r>
              <a:rPr lang="en-US" sz="2000"/>
              <a:t>Their inner nodes are labeled with a test on the value of the attribute, and their leaves are labeled with a function that prescribes a value to the class.</a:t>
            </a:r>
          </a:p>
          <a:p>
            <a:pPr eaLnBrk="1" hangingPunct="1"/>
            <a:endParaRPr lang="en-US" sz="200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lvl1pPr eaLnBrk="0" hangingPunct="0">
              <a:defRPr sz="1600" b="1">
                <a:solidFill>
                  <a:schemeClr val="bg2"/>
                </a:solidFill>
                <a:latin typeface="Times New Roman" pitchFamily="18" charset="0"/>
                <a:ea typeface="MS PGothic" pitchFamily="34" charset="-128"/>
              </a:defRPr>
            </a:lvl1pPr>
            <a:lvl2pPr marL="742870" indent="-285719" eaLnBrk="0" hangingPunct="0">
              <a:defRPr sz="1600" b="1">
                <a:solidFill>
                  <a:schemeClr val="bg2"/>
                </a:solidFill>
                <a:latin typeface="Times New Roman" pitchFamily="18" charset="0"/>
                <a:ea typeface="MS PGothic" pitchFamily="34" charset="-128"/>
              </a:defRPr>
            </a:lvl2pPr>
            <a:lvl3pPr marL="1142876" indent="-228575" eaLnBrk="0" hangingPunct="0">
              <a:defRPr sz="1600" b="1">
                <a:solidFill>
                  <a:schemeClr val="bg2"/>
                </a:solidFill>
                <a:latin typeface="Times New Roman" pitchFamily="18" charset="0"/>
                <a:ea typeface="MS PGothic" pitchFamily="34" charset="-128"/>
              </a:defRPr>
            </a:lvl3pPr>
            <a:lvl4pPr marL="1600027" indent="-228575" eaLnBrk="0" hangingPunct="0">
              <a:defRPr sz="1600" b="1">
                <a:solidFill>
                  <a:schemeClr val="bg2"/>
                </a:solidFill>
                <a:latin typeface="Times New Roman" pitchFamily="18" charset="0"/>
                <a:ea typeface="MS PGothic" pitchFamily="34" charset="-128"/>
              </a:defRPr>
            </a:lvl4pPr>
            <a:lvl5pPr marL="2057178" indent="-228575" eaLnBrk="0" hangingPunct="0">
              <a:defRPr sz="1600" b="1">
                <a:solidFill>
                  <a:schemeClr val="bg2"/>
                </a:solidFill>
                <a:latin typeface="Times New Roman" pitchFamily="18" charset="0"/>
                <a:ea typeface="MS PGothic" pitchFamily="34" charset="-128"/>
              </a:defRPr>
            </a:lvl5pPr>
            <a:lvl6pPr marL="2514328"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4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8630"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57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97762245-CAA0-4368-B78C-F5D6FC51D128}" type="slidenum">
              <a:rPr lang="en-US" sz="1200" b="0">
                <a:solidFill>
                  <a:schemeClr val="tx1"/>
                </a:solidFill>
              </a:rPr>
              <a:pPr eaLnBrk="1" hangingPunct="1"/>
              <a:t>68</a:t>
            </a:fld>
            <a:endParaRPr lang="en-US" sz="1200" b="0">
              <a:solidFill>
                <a:schemeClr val="tx1"/>
              </a:solidFill>
            </a:endParaRPr>
          </a:p>
        </p:txBody>
      </p:sp>
      <p:sp>
        <p:nvSpPr>
          <p:cNvPr id="106499" name="Rectangle 2"/>
          <p:cNvSpPr>
            <a:spLocks noGrp="1" noRot="1" noChangeAspect="1" noChangeArrowheads="1" noTextEdit="1"/>
          </p:cNvSpPr>
          <p:nvPr>
            <p:ph type="sldImg"/>
          </p:nvPr>
        </p:nvSpPr>
        <p:spPr>
          <a:xfrm>
            <a:off x="1130300" y="228600"/>
            <a:ext cx="3759200" cy="2819400"/>
          </a:xfrm>
          <a:solidFill>
            <a:srgbClr val="FFFFFF"/>
          </a:solidFill>
          <a:ln/>
        </p:spPr>
      </p:sp>
      <p:sp>
        <p:nvSpPr>
          <p:cNvPr id="106500" name="Rectangle 3"/>
          <p:cNvSpPr>
            <a:spLocks noGrp="1" noChangeArrowheads="1"/>
          </p:cNvSpPr>
          <p:nvPr>
            <p:ph type="body" idx="1"/>
          </p:nvPr>
        </p:nvSpPr>
        <p:spPr>
          <a:xfrm>
            <a:off x="914400" y="3276601"/>
            <a:ext cx="5029200" cy="5334000"/>
          </a:xfrm>
          <a:solidFill>
            <a:srgbClr val="FFFFFF"/>
          </a:solidFill>
          <a:ln>
            <a:solidFill>
              <a:srgbClr val="000000"/>
            </a:solidFill>
          </a:ln>
        </p:spPr>
        <p:txBody>
          <a:bodyPr/>
          <a:lstStyle/>
          <a:p>
            <a:pPr eaLnBrk="1" hangingPunct="1"/>
            <a:r>
              <a:rPr lang="en-US" sz="1800" dirty="0"/>
              <a:t>Put the picture of the split node!!!!</a:t>
            </a:r>
          </a:p>
          <a:p>
            <a:pPr eaLnBrk="1" hangingPunct="1"/>
            <a:endParaRPr lang="en-US" sz="1800" dirty="0"/>
          </a:p>
          <a:p>
            <a:pPr eaLnBrk="1" hangingPunct="1"/>
            <a:r>
              <a:rPr lang="en-US" sz="1800" dirty="0"/>
              <a:t>These methods perform induction by means of an efficient recursive partitioning algorithm.</a:t>
            </a:r>
          </a:p>
          <a:p>
            <a:pPr eaLnBrk="1" hangingPunct="1"/>
            <a:endParaRPr lang="en-US" sz="1800" dirty="0"/>
          </a:p>
          <a:p>
            <a:pPr eaLnBrk="1" hangingPunct="1"/>
            <a:r>
              <a:rPr lang="en-US" sz="1800" dirty="0"/>
              <a:t>Just like in decision tree one of the main decisions that needs to be made during the tree growth is  to find the best split for each node.  This task is made more complicated by the presence of the continuous variables. </a:t>
            </a:r>
          </a:p>
          <a:p>
            <a:pPr eaLnBrk="1" hangingPunct="1"/>
            <a:endParaRPr lang="en-US" sz="1800" dirty="0"/>
          </a:p>
          <a:p>
            <a:pPr eaLnBrk="1" hangingPunct="1"/>
            <a:r>
              <a:rPr lang="en-US" sz="1800" dirty="0"/>
              <a:t>It fits a  linear model to  the data for each possible continuous feature</a:t>
            </a:r>
          </a:p>
          <a:p>
            <a:pPr eaLnBrk="1" hangingPunct="1"/>
            <a:r>
              <a:rPr lang="en-US" sz="1800" dirty="0"/>
              <a:t>And then picks the model that has the smallest mean relative error.</a:t>
            </a:r>
          </a:p>
          <a:p>
            <a:pPr eaLnBrk="1" hangingPunct="1"/>
            <a:endParaRPr lang="en-US" sz="1800"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lvl1pPr eaLnBrk="0" hangingPunct="0">
              <a:defRPr sz="1600" b="1">
                <a:solidFill>
                  <a:schemeClr val="bg2"/>
                </a:solidFill>
                <a:latin typeface="Times New Roman" pitchFamily="18" charset="0"/>
                <a:ea typeface="MS PGothic" pitchFamily="34" charset="-128"/>
              </a:defRPr>
            </a:lvl1pPr>
            <a:lvl2pPr marL="742870" indent="-285719" eaLnBrk="0" hangingPunct="0">
              <a:defRPr sz="1600" b="1">
                <a:solidFill>
                  <a:schemeClr val="bg2"/>
                </a:solidFill>
                <a:latin typeface="Times New Roman" pitchFamily="18" charset="0"/>
                <a:ea typeface="MS PGothic" pitchFamily="34" charset="-128"/>
              </a:defRPr>
            </a:lvl2pPr>
            <a:lvl3pPr marL="1142876" indent="-228575" eaLnBrk="0" hangingPunct="0">
              <a:defRPr sz="1600" b="1">
                <a:solidFill>
                  <a:schemeClr val="bg2"/>
                </a:solidFill>
                <a:latin typeface="Times New Roman" pitchFamily="18" charset="0"/>
                <a:ea typeface="MS PGothic" pitchFamily="34" charset="-128"/>
              </a:defRPr>
            </a:lvl3pPr>
            <a:lvl4pPr marL="1600027" indent="-228575" eaLnBrk="0" hangingPunct="0">
              <a:defRPr sz="1600" b="1">
                <a:solidFill>
                  <a:schemeClr val="bg2"/>
                </a:solidFill>
                <a:latin typeface="Times New Roman" pitchFamily="18" charset="0"/>
                <a:ea typeface="MS PGothic" pitchFamily="34" charset="-128"/>
              </a:defRPr>
            </a:lvl4pPr>
            <a:lvl5pPr marL="2057178" indent="-228575" eaLnBrk="0" hangingPunct="0">
              <a:defRPr sz="1600" b="1">
                <a:solidFill>
                  <a:schemeClr val="bg2"/>
                </a:solidFill>
                <a:latin typeface="Times New Roman" pitchFamily="18" charset="0"/>
                <a:ea typeface="MS PGothic" pitchFamily="34" charset="-128"/>
              </a:defRPr>
            </a:lvl5pPr>
            <a:lvl6pPr marL="2514328"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4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8630"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57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AE325BB0-D9CB-4E26-8F2C-656332DB9786}" type="slidenum">
              <a:rPr lang="en-US" sz="1200" b="0">
                <a:solidFill>
                  <a:schemeClr val="tx1"/>
                </a:solidFill>
              </a:rPr>
              <a:pPr eaLnBrk="1" hangingPunct="1"/>
              <a:t>69</a:t>
            </a:fld>
            <a:endParaRPr lang="en-US" sz="1200" b="0">
              <a:solidFill>
                <a:schemeClr val="tx1"/>
              </a:solidFill>
            </a:endParaRPr>
          </a:p>
        </p:txBody>
      </p:sp>
      <p:sp>
        <p:nvSpPr>
          <p:cNvPr id="107523" name="Rectangle 2"/>
          <p:cNvSpPr>
            <a:spLocks noGrp="1" noRot="1" noChangeAspect="1" noChangeArrowheads="1" noTextEdit="1"/>
          </p:cNvSpPr>
          <p:nvPr>
            <p:ph type="sldImg"/>
          </p:nvPr>
        </p:nvSpPr>
        <p:spPr>
          <a:xfrm>
            <a:off x="1473200" y="152400"/>
            <a:ext cx="3556000" cy="2667000"/>
          </a:xfrm>
          <a:solidFill>
            <a:srgbClr val="FFFFFF"/>
          </a:solidFill>
          <a:ln/>
        </p:spPr>
      </p:sp>
      <p:sp>
        <p:nvSpPr>
          <p:cNvPr id="107524" name="Rectangle 3"/>
          <p:cNvSpPr>
            <a:spLocks noGrp="1" noChangeArrowheads="1"/>
          </p:cNvSpPr>
          <p:nvPr>
            <p:ph type="body" idx="1"/>
          </p:nvPr>
        </p:nvSpPr>
        <p:spPr>
          <a:xfrm>
            <a:off x="228600" y="2971801"/>
            <a:ext cx="6629400" cy="5486400"/>
          </a:xfrm>
          <a:solidFill>
            <a:srgbClr val="FFFFFF"/>
          </a:solidFill>
          <a:ln>
            <a:solidFill>
              <a:srgbClr val="000000"/>
            </a:solidFill>
          </a:ln>
        </p:spPr>
        <p:txBody>
          <a:bodyPr/>
          <a:lstStyle/>
          <a:p>
            <a:pPr eaLnBrk="1" hangingPunct="1"/>
            <a:r>
              <a:rPr lang="en-US" sz="2000">
                <a:latin typeface="Arial Unicode MS" pitchFamily="34" charset="-128"/>
                <a:ea typeface="Arial Unicode MS" pitchFamily="34" charset="-128"/>
                <a:cs typeface="Arial Unicode MS" pitchFamily="34" charset="-128"/>
              </a:rPr>
              <a:t>The classic k-means algorithm which is a simple straightforward technique that forms clusters in numeric domains, by partitioning instances into k (pre determined) disjoint clusters based on some measure of similarity in our case Euclidian distance</a:t>
            </a:r>
          </a:p>
          <a:p>
            <a:pPr eaLnBrk="1" hangingPunct="1"/>
            <a:endParaRPr lang="en-US" sz="200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lvl1pPr eaLnBrk="0" hangingPunct="0">
              <a:defRPr sz="1600" b="1">
                <a:solidFill>
                  <a:schemeClr val="bg2"/>
                </a:solidFill>
                <a:latin typeface="Times New Roman" pitchFamily="18" charset="0"/>
                <a:ea typeface="MS PGothic" pitchFamily="34" charset="-128"/>
              </a:defRPr>
            </a:lvl1pPr>
            <a:lvl2pPr marL="742870" indent="-285719" eaLnBrk="0" hangingPunct="0">
              <a:defRPr sz="1600" b="1">
                <a:solidFill>
                  <a:schemeClr val="bg2"/>
                </a:solidFill>
                <a:latin typeface="Times New Roman" pitchFamily="18" charset="0"/>
                <a:ea typeface="MS PGothic" pitchFamily="34" charset="-128"/>
              </a:defRPr>
            </a:lvl2pPr>
            <a:lvl3pPr marL="1142876" indent="-228575" eaLnBrk="0" hangingPunct="0">
              <a:defRPr sz="1600" b="1">
                <a:solidFill>
                  <a:schemeClr val="bg2"/>
                </a:solidFill>
                <a:latin typeface="Times New Roman" pitchFamily="18" charset="0"/>
                <a:ea typeface="MS PGothic" pitchFamily="34" charset="-128"/>
              </a:defRPr>
            </a:lvl3pPr>
            <a:lvl4pPr marL="1600027" indent="-228575" eaLnBrk="0" hangingPunct="0">
              <a:defRPr sz="1600" b="1">
                <a:solidFill>
                  <a:schemeClr val="bg2"/>
                </a:solidFill>
                <a:latin typeface="Times New Roman" pitchFamily="18" charset="0"/>
                <a:ea typeface="MS PGothic" pitchFamily="34" charset="-128"/>
              </a:defRPr>
            </a:lvl4pPr>
            <a:lvl5pPr marL="2057178" indent="-228575" eaLnBrk="0" hangingPunct="0">
              <a:defRPr sz="1600" b="1">
                <a:solidFill>
                  <a:schemeClr val="bg2"/>
                </a:solidFill>
                <a:latin typeface="Times New Roman" pitchFamily="18" charset="0"/>
                <a:ea typeface="MS PGothic" pitchFamily="34" charset="-128"/>
              </a:defRPr>
            </a:lvl5pPr>
            <a:lvl6pPr marL="2514328"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4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8630"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57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3BEBDAD0-462A-4C41-9694-09ABB2900156}" type="slidenum">
              <a:rPr lang="en-US" sz="1200" b="0">
                <a:solidFill>
                  <a:schemeClr val="tx1"/>
                </a:solidFill>
              </a:rPr>
              <a:pPr eaLnBrk="1" hangingPunct="1"/>
              <a:t>70</a:t>
            </a:fld>
            <a:endParaRPr lang="en-US" sz="1200" b="0">
              <a:solidFill>
                <a:schemeClr val="tx1"/>
              </a:solidFill>
            </a:endParaRPr>
          </a:p>
        </p:txBody>
      </p:sp>
      <p:sp>
        <p:nvSpPr>
          <p:cNvPr id="108547" name="Rectangle 2"/>
          <p:cNvSpPr>
            <a:spLocks noGrp="1" noRot="1" noChangeAspect="1" noChangeArrowheads="1" noTextEdit="1"/>
          </p:cNvSpPr>
          <p:nvPr>
            <p:ph type="sldImg"/>
          </p:nvPr>
        </p:nvSpPr>
        <p:spPr>
          <a:xfrm>
            <a:off x="1587500" y="0"/>
            <a:ext cx="2844800" cy="2133600"/>
          </a:xfrm>
          <a:ln/>
        </p:spPr>
      </p:sp>
      <p:sp>
        <p:nvSpPr>
          <p:cNvPr id="108548" name="Rectangle 3"/>
          <p:cNvSpPr>
            <a:spLocks noGrp="1" noChangeArrowheads="1"/>
          </p:cNvSpPr>
          <p:nvPr>
            <p:ph type="body" idx="1"/>
          </p:nvPr>
        </p:nvSpPr>
        <p:spPr>
          <a:xfrm>
            <a:off x="609601" y="2286000"/>
            <a:ext cx="5867400" cy="6172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1800"/>
          </a:p>
          <a:p>
            <a:pPr eaLnBrk="1" hangingPunct="1"/>
            <a:r>
              <a:rPr lang="en-US" sz="2000">
                <a:latin typeface="Arial Unicode MS" pitchFamily="34" charset="-128"/>
                <a:ea typeface="Arial Unicode MS" pitchFamily="34" charset="-128"/>
                <a:cs typeface="Arial Unicode MS" pitchFamily="34" charset="-128"/>
              </a:rPr>
              <a:t>This method initially takes the specification of the final required number of clusters–which is represented by the parameter </a:t>
            </a:r>
            <a:r>
              <a:rPr lang="en-US" sz="2000" i="1">
                <a:latin typeface="Arial Unicode MS" pitchFamily="34" charset="-128"/>
                <a:ea typeface="Arial Unicode MS" pitchFamily="34" charset="-128"/>
                <a:cs typeface="Arial Unicode MS" pitchFamily="34" charset="-128"/>
              </a:rPr>
              <a:t>k</a:t>
            </a:r>
            <a:r>
              <a:rPr lang="en-US" sz="2000">
                <a:latin typeface="Arial Unicode MS" pitchFamily="34" charset="-128"/>
                <a:ea typeface="Arial Unicode MS" pitchFamily="34" charset="-128"/>
                <a:cs typeface="Arial Unicode MS" pitchFamily="34" charset="-128"/>
              </a:rPr>
              <a:t>.  The algorithm starts with k randomly generated seed cluster centers.  Instances are then assigned to their closest cluster center according to the distance function.  </a:t>
            </a:r>
          </a:p>
          <a:p>
            <a:pPr eaLnBrk="1" hangingPunct="1"/>
            <a:endParaRPr lang="en-US" sz="2000">
              <a:latin typeface="Arial Unicode MS" pitchFamily="34" charset="-128"/>
              <a:ea typeface="Arial Unicode MS" pitchFamily="34" charset="-128"/>
              <a:cs typeface="Arial Unicode MS" pitchFamily="34" charset="-128"/>
            </a:endParaRPr>
          </a:p>
          <a:p>
            <a:pPr eaLnBrk="1" hangingPunct="1"/>
            <a:r>
              <a:rPr lang="en-US" sz="2000">
                <a:latin typeface="Arial Unicode MS" pitchFamily="34" charset="-128"/>
                <a:ea typeface="Arial Unicode MS" pitchFamily="34" charset="-128"/>
                <a:cs typeface="Arial Unicode MS" pitchFamily="34" charset="-128"/>
              </a:rPr>
              <a:t>This function can be ordinary Euclidian distance, angle between vectors or a correlation coefficient.  </a:t>
            </a:r>
          </a:p>
          <a:p>
            <a:pPr eaLnBrk="1" hangingPunct="1"/>
            <a:endParaRPr lang="en-US" sz="2000">
              <a:latin typeface="Arial Unicode MS" pitchFamily="34" charset="-128"/>
              <a:ea typeface="Arial Unicode MS" pitchFamily="34" charset="-128"/>
              <a:cs typeface="Arial Unicode MS" pitchFamily="34" charset="-128"/>
            </a:endParaRPr>
          </a:p>
          <a:p>
            <a:pPr eaLnBrk="1" hangingPunct="1"/>
            <a:r>
              <a:rPr lang="en-US" sz="2000">
                <a:latin typeface="Arial Unicode MS" pitchFamily="34" charset="-128"/>
                <a:ea typeface="Arial Unicode MS" pitchFamily="34" charset="-128"/>
                <a:cs typeface="Arial Unicode MS" pitchFamily="34" charset="-128"/>
              </a:rPr>
              <a:t>The next step in the algorithm is to calculate the mean of all instances in each cluster, which will become the new centroid for the respective clusters.  The whole process is then iteratively repeated with the new cluster centers, until no changes occur and the same points are assigned to each cluster in consecutive rounds.</a:t>
            </a:r>
          </a:p>
          <a:p>
            <a:pPr eaLnBrk="1" hangingPunct="1"/>
            <a:endParaRPr lang="en-US" sz="200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lvl1pPr eaLnBrk="0" hangingPunct="0">
              <a:defRPr sz="1600" b="1">
                <a:solidFill>
                  <a:schemeClr val="bg2"/>
                </a:solidFill>
                <a:latin typeface="Times New Roman" pitchFamily="18" charset="0"/>
                <a:ea typeface="MS PGothic" pitchFamily="34" charset="-128"/>
              </a:defRPr>
            </a:lvl1pPr>
            <a:lvl2pPr marL="742870" indent="-285719" eaLnBrk="0" hangingPunct="0">
              <a:defRPr sz="1600" b="1">
                <a:solidFill>
                  <a:schemeClr val="bg2"/>
                </a:solidFill>
                <a:latin typeface="Times New Roman" pitchFamily="18" charset="0"/>
                <a:ea typeface="MS PGothic" pitchFamily="34" charset="-128"/>
              </a:defRPr>
            </a:lvl2pPr>
            <a:lvl3pPr marL="1142876" indent="-228575" eaLnBrk="0" hangingPunct="0">
              <a:defRPr sz="1600" b="1">
                <a:solidFill>
                  <a:schemeClr val="bg2"/>
                </a:solidFill>
                <a:latin typeface="Times New Roman" pitchFamily="18" charset="0"/>
                <a:ea typeface="MS PGothic" pitchFamily="34" charset="-128"/>
              </a:defRPr>
            </a:lvl3pPr>
            <a:lvl4pPr marL="1600027" indent="-228575" eaLnBrk="0" hangingPunct="0">
              <a:defRPr sz="1600" b="1">
                <a:solidFill>
                  <a:schemeClr val="bg2"/>
                </a:solidFill>
                <a:latin typeface="Times New Roman" pitchFamily="18" charset="0"/>
                <a:ea typeface="MS PGothic" pitchFamily="34" charset="-128"/>
              </a:defRPr>
            </a:lvl4pPr>
            <a:lvl5pPr marL="2057178" indent="-228575" eaLnBrk="0" hangingPunct="0">
              <a:defRPr sz="1600" b="1">
                <a:solidFill>
                  <a:schemeClr val="bg2"/>
                </a:solidFill>
                <a:latin typeface="Times New Roman" pitchFamily="18" charset="0"/>
                <a:ea typeface="MS PGothic" pitchFamily="34" charset="-128"/>
              </a:defRPr>
            </a:lvl5pPr>
            <a:lvl6pPr marL="2514328"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4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8630"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57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6E8BAD63-48FD-4FB5-96E8-9178531DFFB7}" type="slidenum">
              <a:rPr lang="en-US" sz="1200" b="0">
                <a:solidFill>
                  <a:schemeClr val="tx1"/>
                </a:solidFill>
              </a:rPr>
              <a:pPr eaLnBrk="1" hangingPunct="1"/>
              <a:t>71</a:t>
            </a:fld>
            <a:endParaRPr lang="en-US" sz="1200" b="0">
              <a:solidFill>
                <a:schemeClr val="tx1"/>
              </a:solidFill>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800">
                <a:latin typeface="Arial" pitchFamily="34" charset="0"/>
              </a:rPr>
              <a:t>10,000,000 entries from NYTimes articles </a:t>
            </a:r>
            <a:r>
              <a:rPr lang="en-US" smtClean="0">
                <a:latin typeface="Arial" pitchFamily="34" charset="0"/>
              </a:rPr>
              <a:t>(http://archive.ics.uci.edu/ml/datasets/Bag+of+Words)</a:t>
            </a:r>
          </a:p>
          <a:p>
            <a:pPr eaLnBrk="1" hangingPunct="1"/>
            <a:endParaRPr lang="en-US"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lvl1pPr eaLnBrk="0" hangingPunct="0">
              <a:defRPr sz="1600" b="1">
                <a:solidFill>
                  <a:schemeClr val="bg2"/>
                </a:solidFill>
                <a:latin typeface="Times New Roman" pitchFamily="18" charset="0"/>
                <a:ea typeface="MS PGothic" pitchFamily="34" charset="-128"/>
              </a:defRPr>
            </a:lvl1pPr>
            <a:lvl2pPr marL="742870" indent="-285719" eaLnBrk="0" hangingPunct="0">
              <a:defRPr sz="1600" b="1">
                <a:solidFill>
                  <a:schemeClr val="bg2"/>
                </a:solidFill>
                <a:latin typeface="Times New Roman" pitchFamily="18" charset="0"/>
                <a:ea typeface="MS PGothic" pitchFamily="34" charset="-128"/>
              </a:defRPr>
            </a:lvl2pPr>
            <a:lvl3pPr marL="1142876" indent="-228575" eaLnBrk="0" hangingPunct="0">
              <a:defRPr sz="1600" b="1">
                <a:solidFill>
                  <a:schemeClr val="bg2"/>
                </a:solidFill>
                <a:latin typeface="Times New Roman" pitchFamily="18" charset="0"/>
                <a:ea typeface="MS PGothic" pitchFamily="34" charset="-128"/>
              </a:defRPr>
            </a:lvl3pPr>
            <a:lvl4pPr marL="1600027" indent="-228575" eaLnBrk="0" hangingPunct="0">
              <a:defRPr sz="1600" b="1">
                <a:solidFill>
                  <a:schemeClr val="bg2"/>
                </a:solidFill>
                <a:latin typeface="Times New Roman" pitchFamily="18" charset="0"/>
                <a:ea typeface="MS PGothic" pitchFamily="34" charset="-128"/>
              </a:defRPr>
            </a:lvl4pPr>
            <a:lvl5pPr marL="2057178" indent="-228575" eaLnBrk="0" hangingPunct="0">
              <a:defRPr sz="1600" b="1">
                <a:solidFill>
                  <a:schemeClr val="bg2"/>
                </a:solidFill>
                <a:latin typeface="Times New Roman" pitchFamily="18" charset="0"/>
                <a:ea typeface="MS PGothic" pitchFamily="34" charset="-128"/>
              </a:defRPr>
            </a:lvl5pPr>
            <a:lvl6pPr marL="2514328"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4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8630"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57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9CD11EF5-A413-4A45-A722-9A86B9D7DCE3}" type="slidenum">
              <a:rPr lang="en-US" sz="1200" b="0">
                <a:solidFill>
                  <a:schemeClr val="tx1"/>
                </a:solidFill>
              </a:rPr>
              <a:pPr eaLnBrk="1" hangingPunct="1"/>
              <a:t>72</a:t>
            </a:fld>
            <a:endParaRPr lang="en-US" sz="1200" b="0">
              <a:solidFill>
                <a:schemeClr val="tx1"/>
              </a:solidFill>
            </a:endParaRPr>
          </a:p>
        </p:txBody>
      </p:sp>
      <p:sp>
        <p:nvSpPr>
          <p:cNvPr id="110595" name="Rectangle 2"/>
          <p:cNvSpPr>
            <a:spLocks noGrp="1" noRot="1" noChangeAspect="1" noChangeArrowheads="1" noTextEdit="1"/>
          </p:cNvSpPr>
          <p:nvPr>
            <p:ph type="sldImg"/>
          </p:nvPr>
        </p:nvSpPr>
        <p:spPr>
          <a:xfrm>
            <a:off x="2425700" y="609600"/>
            <a:ext cx="1625600" cy="1219200"/>
          </a:xfrm>
          <a:solidFill>
            <a:srgbClr val="FFFFFF"/>
          </a:solidFill>
          <a:ln/>
        </p:spPr>
      </p:sp>
      <p:sp>
        <p:nvSpPr>
          <p:cNvPr id="110596" name="Rectangle 3"/>
          <p:cNvSpPr>
            <a:spLocks noGrp="1" noChangeArrowheads="1"/>
          </p:cNvSpPr>
          <p:nvPr>
            <p:ph type="body" idx="1"/>
          </p:nvPr>
        </p:nvSpPr>
        <p:spPr>
          <a:xfrm>
            <a:off x="838200" y="2286000"/>
            <a:ext cx="5029200" cy="6553200"/>
          </a:xfrm>
          <a:solidFill>
            <a:srgbClr val="FFFFFF"/>
          </a:solidFill>
          <a:ln>
            <a:solidFill>
              <a:srgbClr val="000000"/>
            </a:solidFill>
          </a:ln>
        </p:spPr>
        <p:txBody>
          <a:bodyPr/>
          <a:lstStyle/>
          <a:p>
            <a:pPr eaLnBrk="1" hangingPunct="1"/>
            <a:endParaRPr lang="en-US" smtClean="0">
              <a:cs typeface="Times New Roman" pitchFamily="18" charset="0"/>
            </a:endParaRPr>
          </a:p>
          <a:p>
            <a:pPr eaLnBrk="1" hangingPunct="1"/>
            <a:r>
              <a:rPr lang="en-US" sz="2000">
                <a:cs typeface="Times New Roman" pitchFamily="18" charset="0"/>
              </a:rPr>
              <a:t>An ANN is a network of many simple units, which could possibly have a small amount of local memory, connected by communication channels capable of carrying numeric data of various kinds. </a:t>
            </a:r>
          </a:p>
          <a:p>
            <a:pPr eaLnBrk="1" hangingPunct="1"/>
            <a:r>
              <a:rPr lang="en-US" sz="2000">
                <a:cs typeface="Times New Roman" pitchFamily="18" charset="0"/>
              </a:rPr>
              <a:t> These units operate only locally on the data they receive through their inputs.  </a:t>
            </a:r>
          </a:p>
          <a:p>
            <a:pPr eaLnBrk="1" hangingPunct="1"/>
            <a:endParaRPr lang="en-US" sz="2000">
              <a:cs typeface="Times New Roman" pitchFamily="18" charset="0"/>
            </a:endParaRPr>
          </a:p>
          <a:p>
            <a:pPr eaLnBrk="1" hangingPunct="1"/>
            <a:r>
              <a:rPr lang="en-US" sz="2000">
                <a:cs typeface="Times New Roman" pitchFamily="18" charset="0"/>
              </a:rPr>
              <a:t>The processing ability of the network is stored in the inter-unit connection strength or weights that are being adapted based on a set of training data.  </a:t>
            </a:r>
          </a:p>
          <a:p>
            <a:pPr eaLnBrk="1" hangingPunct="1"/>
            <a:endParaRPr lang="en-US" sz="2000">
              <a:cs typeface="Times New Roman" pitchFamily="18" charset="0"/>
            </a:endParaRPr>
          </a:p>
          <a:p>
            <a:pPr eaLnBrk="1" hangingPunct="1"/>
            <a:r>
              <a:rPr lang="en-US" sz="2000">
                <a:cs typeface="Times New Roman" pitchFamily="18" charset="0"/>
              </a:rPr>
              <a:t>Most ANNs have a training rule whose role is to adjust weights of connections based on the input data.  </a:t>
            </a:r>
          </a:p>
          <a:p>
            <a:pPr eaLnBrk="1" hangingPunct="1"/>
            <a:r>
              <a:rPr lang="en-US" sz="2000">
                <a:cs typeface="Times New Roman" pitchFamily="18" charset="0"/>
              </a:rPr>
              <a:t>They are capable of learning from experience and generalizing beyond the training data </a:t>
            </a:r>
          </a:p>
          <a:p>
            <a:pPr eaLnBrk="1" hangingPunct="1"/>
            <a:endParaRPr lang="en-US" sz="200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imes" pitchFamily="-96" charset="0"/>
              </a:rPr>
              <a:t>We have the training set; surely we can just look at how</a:t>
            </a:r>
          </a:p>
          <a:p>
            <a:r>
              <a:rPr lang="en-US" dirty="0">
                <a:latin typeface="Times" pitchFamily="-96" charset="0"/>
              </a:rPr>
              <a:t>well different methods do on that. Well, no: as we will see very shortly, performance</a:t>
            </a:r>
          </a:p>
          <a:p>
            <a:r>
              <a:rPr lang="en-US" dirty="0">
                <a:latin typeface="Times" pitchFamily="-96" charset="0"/>
              </a:rPr>
              <a:t>on the training set is definitely not a good indicator of performance</a:t>
            </a:r>
          </a:p>
          <a:p>
            <a:r>
              <a:rPr lang="en-US" dirty="0">
                <a:latin typeface="Times" pitchFamily="-96" charset="0"/>
              </a:rPr>
              <a:t>on an independent test </a:t>
            </a:r>
            <a:r>
              <a:rPr lang="en-US" dirty="0" err="1">
                <a:latin typeface="Times" pitchFamily="-96" charset="0"/>
              </a:rPr>
              <a:t>set.We</a:t>
            </a:r>
            <a:r>
              <a:rPr lang="en-US" dirty="0">
                <a:latin typeface="Times" pitchFamily="-96" charset="0"/>
              </a:rPr>
              <a:t> need ways of predicting performance bounds in</a:t>
            </a:r>
          </a:p>
          <a:p>
            <a:r>
              <a:rPr lang="en-US" dirty="0">
                <a:latin typeface="Times" pitchFamily="-96" charset="0"/>
              </a:rPr>
              <a:t>practice, based on experiments with whatever data can be obtained.</a:t>
            </a:r>
          </a:p>
          <a:p>
            <a:endParaRPr lang="en-US" dirty="0">
              <a:latin typeface="Times" pitchFamily="-96" charset="0"/>
            </a:endParaRPr>
          </a:p>
          <a:p>
            <a:r>
              <a:rPr lang="en-US" dirty="0">
                <a:latin typeface="Times" pitchFamily="-96" charset="0"/>
              </a:rPr>
              <a:t>When a vast supply of data is available, this is no problem: just make a model</a:t>
            </a:r>
          </a:p>
          <a:p>
            <a:r>
              <a:rPr lang="en-US" dirty="0">
                <a:latin typeface="Times" pitchFamily="-96" charset="0"/>
              </a:rPr>
              <a:t>based on a large training set, and try it out on another large test set. But although</a:t>
            </a:r>
          </a:p>
          <a:p>
            <a:r>
              <a:rPr lang="en-US" dirty="0">
                <a:latin typeface="Times" pitchFamily="-96" charset="0"/>
              </a:rPr>
              <a:t>data mining sometimes involves “big data”—particularly in marketing, sales,</a:t>
            </a:r>
          </a:p>
          <a:p>
            <a:r>
              <a:rPr lang="en-US" dirty="0">
                <a:latin typeface="Times" pitchFamily="-96" charset="0"/>
              </a:rPr>
              <a:t>and customer support applications—it is often the case that data, quality data,</a:t>
            </a:r>
          </a:p>
          <a:p>
            <a:r>
              <a:rPr lang="en-US" dirty="0">
                <a:latin typeface="Times" pitchFamily="-96" charset="0"/>
              </a:rPr>
              <a:t>is scarce.</a:t>
            </a:r>
          </a:p>
          <a:p>
            <a:endParaRPr lang="en-US" dirty="0">
              <a:latin typeface="Times" pitchFamily="-96" charset="0"/>
            </a:endParaRPr>
          </a:p>
          <a:p>
            <a:r>
              <a:rPr lang="en-US" dirty="0">
                <a:latin typeface="Times" pitchFamily="-96" charset="0"/>
              </a:rPr>
              <a:t>Even in the credit card application (pages 22–23), there</a:t>
            </a:r>
          </a:p>
          <a:p>
            <a:r>
              <a:rPr lang="en-US" dirty="0">
                <a:latin typeface="Times" pitchFamily="-96" charset="0"/>
              </a:rPr>
              <a:t>turned out to be only 1000 training examples of the appropriate type. The electricity</a:t>
            </a:r>
          </a:p>
          <a:p>
            <a:r>
              <a:rPr lang="en-US" dirty="0">
                <a:latin typeface="Times" pitchFamily="-96" charset="0"/>
              </a:rPr>
              <a:t>supply data (pages 24–25) went back 15 years, 5000 days—but only 15</a:t>
            </a:r>
          </a:p>
          <a:p>
            <a:r>
              <a:rPr lang="en-US" dirty="0">
                <a:latin typeface="Times" pitchFamily="-96" charset="0"/>
              </a:rPr>
              <a:t>Christmas Days and Thanksgivings, and just 4 February 29s and presidential</a:t>
            </a:r>
          </a:p>
          <a:p>
            <a:r>
              <a:rPr lang="en-US" dirty="0">
                <a:latin typeface="Times" pitchFamily="-96" charset="0"/>
              </a:rPr>
              <a:t>elections. The electromechanical diagnosis application (pages 25–26) was able</a:t>
            </a:r>
          </a:p>
          <a:p>
            <a:r>
              <a:rPr lang="en-US" dirty="0">
                <a:latin typeface="Times" pitchFamily="-96" charset="0"/>
              </a:rPr>
              <a:t>to capitalize on 20 years of recorded experience, but this yielded only 300 usable</a:t>
            </a:r>
          </a:p>
          <a:p>
            <a:r>
              <a:rPr lang="en-US" dirty="0">
                <a:latin typeface="Times" pitchFamily="-96" charset="0"/>
              </a:rPr>
              <a:t>examples of faults. Marketing and sales applications (pages 26–28) certainly</a:t>
            </a:r>
          </a:p>
          <a:p>
            <a:r>
              <a:rPr lang="en-US" dirty="0">
                <a:latin typeface="Times" pitchFamily="-96" charset="0"/>
              </a:rPr>
              <a:t>involve big data, but many others do not: training data frequently relies on specialist</a:t>
            </a:r>
          </a:p>
          <a:p>
            <a:r>
              <a:rPr lang="en-US" dirty="0">
                <a:latin typeface="Times" pitchFamily="-96" charset="0"/>
              </a:rPr>
              <a:t>human expertise—and that is always in short supply.</a:t>
            </a:r>
          </a:p>
          <a:p>
            <a:endParaRPr lang="en-US" dirty="0">
              <a:latin typeface="Times" pitchFamily="-96" charset="0"/>
            </a:endParaRPr>
          </a:p>
          <a:p>
            <a:endParaRPr lang="en-US" dirty="0"/>
          </a:p>
        </p:txBody>
      </p:sp>
    </p:spTree>
    <p:extLst>
      <p:ext uri="{BB962C8B-B14F-4D97-AF65-F5344CB8AC3E}">
        <p14:creationId xmlns:p14="http://schemas.microsoft.com/office/powerpoint/2010/main" val="541882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imes" pitchFamily="-96" charset="0"/>
              </a:rPr>
              <a:t>To predict the performance of a classifier on new data, we need to assess its</a:t>
            </a:r>
          </a:p>
          <a:p>
            <a:r>
              <a:rPr lang="en-US" dirty="0">
                <a:latin typeface="Times" pitchFamily="-96" charset="0"/>
              </a:rPr>
              <a:t>error rate on a dataset that played no part in the formation of the classifier. This</a:t>
            </a:r>
          </a:p>
          <a:p>
            <a:r>
              <a:rPr lang="en-US" dirty="0">
                <a:latin typeface="Times" pitchFamily="-96" charset="0"/>
              </a:rPr>
              <a:t>independent dataset is called the </a:t>
            </a:r>
            <a:r>
              <a:rPr lang="en-US" i="1" dirty="0">
                <a:latin typeface="Times" pitchFamily="-96" charset="0"/>
              </a:rPr>
              <a:t>test set. </a:t>
            </a:r>
            <a:r>
              <a:rPr lang="en-US" dirty="0">
                <a:latin typeface="Times" pitchFamily="-96" charset="0"/>
              </a:rPr>
              <a:t>We assume that both the training data</a:t>
            </a:r>
          </a:p>
          <a:p>
            <a:r>
              <a:rPr lang="en-US" dirty="0">
                <a:latin typeface="Times" pitchFamily="-96" charset="0"/>
              </a:rPr>
              <a:t>and the t</a:t>
            </a:r>
          </a:p>
          <a:p>
            <a:endParaRPr lang="en-US" dirty="0">
              <a:latin typeface="Times" pitchFamily="-96" charset="0"/>
            </a:endParaRPr>
          </a:p>
          <a:p>
            <a:r>
              <a:rPr lang="en-US" dirty="0">
                <a:latin typeface="Times" pitchFamily="-96" charset="0"/>
              </a:rPr>
              <a:t>Suppose the</a:t>
            </a:r>
          </a:p>
          <a:p>
            <a:r>
              <a:rPr lang="en-US" dirty="0">
                <a:latin typeface="Times" pitchFamily="-96" charset="0"/>
              </a:rPr>
              <a:t>bank had training data from branches in New York City and Florida and wanted</a:t>
            </a:r>
          </a:p>
          <a:p>
            <a:r>
              <a:rPr lang="en-US" dirty="0">
                <a:latin typeface="Times" pitchFamily="-96" charset="0"/>
              </a:rPr>
              <a:t>to know how well a classifier trained on one of these datasets would perform in</a:t>
            </a:r>
          </a:p>
          <a:p>
            <a:r>
              <a:rPr lang="en-US" dirty="0">
                <a:latin typeface="Times" pitchFamily="-96" charset="0"/>
              </a:rPr>
              <a:t>a new branch in Nebraska. It should probably use the Florida data as test data</a:t>
            </a:r>
          </a:p>
          <a:p>
            <a:r>
              <a:rPr lang="en-US" dirty="0">
                <a:latin typeface="Times" pitchFamily="-96" charset="0"/>
              </a:rPr>
              <a:t>to evaluate the New York-trained classifier and the New York data to evaluate</a:t>
            </a:r>
          </a:p>
          <a:p>
            <a:r>
              <a:rPr lang="en-US" dirty="0">
                <a:latin typeface="Times" pitchFamily="-96" charset="0"/>
              </a:rPr>
              <a:t>the Florida-trained classifier. If the datasets were amalgamated before training,</a:t>
            </a:r>
          </a:p>
          <a:p>
            <a:r>
              <a:rPr lang="en-US" dirty="0">
                <a:latin typeface="Times" pitchFamily="-96" charset="0"/>
              </a:rPr>
              <a:t>performance on the test data would probably not be a good indicator of performance</a:t>
            </a:r>
          </a:p>
          <a:p>
            <a:r>
              <a:rPr lang="en-US" dirty="0">
                <a:latin typeface="Times" pitchFamily="-96" charset="0"/>
              </a:rPr>
              <a:t>on future data in a completely different </a:t>
            </a:r>
            <a:r>
              <a:rPr lang="en-US" dirty="0" err="1">
                <a:latin typeface="Times" pitchFamily="-96" charset="0"/>
              </a:rPr>
              <a:t>state.est</a:t>
            </a:r>
            <a:r>
              <a:rPr lang="en-US" dirty="0">
                <a:latin typeface="Times" pitchFamily="-96" charset="0"/>
              </a:rPr>
              <a:t> data are representative samples of the underlying problem.</a:t>
            </a:r>
            <a:endParaRPr lang="en-US" dirty="0"/>
          </a:p>
        </p:txBody>
      </p:sp>
    </p:spTree>
    <p:extLst>
      <p:ext uri="{BB962C8B-B14F-4D97-AF65-F5344CB8AC3E}">
        <p14:creationId xmlns:p14="http://schemas.microsoft.com/office/powerpoint/2010/main" val="3380325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a:ea typeface="+mn-ea"/>
                <a:cs typeface="+mn-cs"/>
              </a:rPr>
              <a:t>There is a great and immediate need to harness smart grid data to maximize the value of forecasting for transforming the way utilities are managed.  The age-old challenge is to supply resources at the lowest resources cost.  In the past, most predictive models performed forecasting by using power consumption data only.  Our proposed research will leverage not only the traditional meter based power information, but also weather, locale, time of day and other potentially significant factors.  Learning consumers’ patterns in relation to the production, demand, environmental indicators and cost of energy is extremely valuable when coupled with data analytics approaches.  Applying such approaches to the available data in the energy space will enable informed, real-time decisions and enhancements, resulting in a truly intelligent and optimized micro grid.</a:t>
            </a:r>
          </a:p>
          <a:p>
            <a:endParaRPr lang="en-US" sz="1200" kern="1200" dirty="0" smtClean="0">
              <a:solidFill>
                <a:schemeClr val="tx1"/>
              </a:solidFill>
              <a:effectLst/>
              <a:latin typeface="Times"/>
              <a:ea typeface="+mn-ea"/>
              <a:cs typeface="+mn-cs"/>
            </a:endParaRPr>
          </a:p>
          <a:p>
            <a:pPr marL="0" marR="0" lvl="2" indent="0" algn="l" defTabSz="914400" rtl="0" eaLnBrk="0" fontAlgn="base" latinLnBrk="0" hangingPunct="0">
              <a:lnSpc>
                <a:spcPct val="100000"/>
              </a:lnSpc>
              <a:spcBef>
                <a:spcPct val="30000"/>
              </a:spcBef>
              <a:spcAft>
                <a:spcPct val="0"/>
              </a:spcAft>
              <a:buClrTx/>
              <a:buSzTx/>
              <a:buFontTx/>
              <a:buNone/>
              <a:tabLst/>
              <a:defRPr/>
            </a:pPr>
            <a:r>
              <a:rPr lang="en-US" sz="1200" b="1" i="1" kern="1200" dirty="0" smtClean="0">
                <a:solidFill>
                  <a:schemeClr val="tx1"/>
                </a:solidFill>
                <a:effectLst/>
                <a:latin typeface="Times"/>
                <a:ea typeface="+mn-ea"/>
                <a:cs typeface="+mn-cs"/>
              </a:rPr>
              <a:t>Analytics Using Newton’s Law of Cooling</a:t>
            </a:r>
          </a:p>
          <a:p>
            <a:r>
              <a:rPr lang="en-US" sz="1200" kern="1200" dirty="0" smtClean="0">
                <a:solidFill>
                  <a:schemeClr val="tx1"/>
                </a:solidFill>
                <a:effectLst/>
                <a:latin typeface="Times"/>
                <a:ea typeface="+mn-ea"/>
                <a:cs typeface="+mn-cs"/>
              </a:rPr>
              <a:t>Airflow Data Analysis</a:t>
            </a:r>
            <a:r>
              <a:rPr lang="en-US" dirty="0" smtClean="0">
                <a:effectLst/>
              </a:rPr>
              <a:t> </a:t>
            </a:r>
          </a:p>
          <a:p>
            <a:endParaRPr lang="en-US" sz="1200" kern="1200" dirty="0" smtClean="0">
              <a:solidFill>
                <a:schemeClr val="tx1"/>
              </a:solidFill>
              <a:effectLst/>
              <a:latin typeface="Times"/>
              <a:ea typeface="+mn-ea"/>
              <a:cs typeface="+mn-cs"/>
            </a:endParaRPr>
          </a:p>
          <a:p>
            <a:r>
              <a:rPr lang="en-US" sz="1200" kern="1200" dirty="0" smtClean="0">
                <a:solidFill>
                  <a:schemeClr val="tx1"/>
                </a:solidFill>
                <a:effectLst/>
                <a:latin typeface="Times"/>
                <a:ea typeface="+mn-ea"/>
                <a:cs typeface="+mn-cs"/>
              </a:rPr>
              <a:t>Regression tree 2.6% error on predicted</a:t>
            </a:r>
            <a:r>
              <a:rPr lang="en-US" sz="1200" kern="1200" baseline="0" dirty="0" smtClean="0">
                <a:solidFill>
                  <a:schemeClr val="tx1"/>
                </a:solidFill>
                <a:effectLst/>
                <a:latin typeface="Times"/>
                <a:ea typeface="+mn-ea"/>
                <a:cs typeface="+mn-cs"/>
              </a:rPr>
              <a:t> vs. actual</a:t>
            </a:r>
            <a:endParaRPr lang="en-US" sz="1200" kern="1200" dirty="0" smtClean="0">
              <a:solidFill>
                <a:schemeClr val="tx1"/>
              </a:solidFill>
              <a:effectLst/>
              <a:latin typeface="Times"/>
              <a:ea typeface="+mn-ea"/>
              <a:cs typeface="+mn-cs"/>
            </a:endParaRPr>
          </a:p>
          <a:p>
            <a:endParaRPr lang="en-US" sz="1200" kern="1200" dirty="0" smtClean="0">
              <a:solidFill>
                <a:schemeClr val="tx1"/>
              </a:solidFill>
              <a:effectLst/>
              <a:latin typeface="Times"/>
              <a:ea typeface="+mn-ea"/>
              <a:cs typeface="+mn-cs"/>
            </a:endParaRPr>
          </a:p>
          <a:p>
            <a:r>
              <a:rPr lang="en-US" sz="1200" kern="1200" dirty="0" smtClean="0">
                <a:solidFill>
                  <a:schemeClr val="tx1"/>
                </a:solidFill>
                <a:effectLst/>
                <a:latin typeface="Times"/>
                <a:ea typeface="+mn-ea"/>
                <a:cs typeface="+mn-cs"/>
              </a:rPr>
              <a:t>We use Machine Learning methods for forecasting the energy consumption patterns in the UCSD campus </a:t>
            </a:r>
            <a:r>
              <a:rPr lang="en-US" sz="1200" kern="1200" dirty="0" err="1" smtClean="0">
                <a:solidFill>
                  <a:schemeClr val="tx1"/>
                </a:solidFill>
                <a:effectLst/>
                <a:latin typeface="Times"/>
                <a:ea typeface="+mn-ea"/>
                <a:cs typeface="+mn-cs"/>
              </a:rPr>
              <a:t>microgrid</a:t>
            </a:r>
            <a:r>
              <a:rPr lang="en-US" sz="1200" kern="1200" dirty="0" smtClean="0">
                <a:solidFill>
                  <a:schemeClr val="tx1"/>
                </a:solidFill>
                <a:effectLst/>
                <a:latin typeface="Times"/>
                <a:ea typeface="+mn-ea"/>
                <a:cs typeface="+mn-cs"/>
              </a:rPr>
              <a:t>, which can be used for energy use planning and conservation. </a:t>
            </a:r>
          </a:p>
          <a:p>
            <a:r>
              <a:rPr lang="en-US" sz="1200" kern="1200" dirty="0" smtClean="0">
                <a:solidFill>
                  <a:schemeClr val="tx1"/>
                </a:solidFill>
                <a:effectLst/>
                <a:latin typeface="Times"/>
                <a:ea typeface="+mn-ea"/>
                <a:cs typeface="+mn-cs"/>
              </a:rPr>
              <a:t>We use </a:t>
            </a:r>
            <a:r>
              <a:rPr lang="en-US" sz="1200" i="1" kern="1200" dirty="0" smtClean="0">
                <a:solidFill>
                  <a:schemeClr val="tx1"/>
                </a:solidFill>
                <a:effectLst/>
                <a:latin typeface="Times"/>
                <a:ea typeface="+mn-ea"/>
                <a:cs typeface="+mn-cs"/>
              </a:rPr>
              <a:t>direct indicators </a:t>
            </a:r>
            <a:r>
              <a:rPr lang="en-US" sz="1200" kern="1200" dirty="0" smtClean="0">
                <a:solidFill>
                  <a:schemeClr val="tx1"/>
                </a:solidFill>
                <a:effectLst/>
                <a:latin typeface="Times"/>
                <a:ea typeface="+mn-ea"/>
                <a:cs typeface="+mn-cs"/>
              </a:rPr>
              <a:t>of power consumption, such as outside temperature and season, along with novel </a:t>
            </a:r>
            <a:r>
              <a:rPr lang="en-US" sz="1200" i="1" kern="1200" dirty="0" smtClean="0">
                <a:solidFill>
                  <a:schemeClr val="tx1"/>
                </a:solidFill>
                <a:effectLst/>
                <a:latin typeface="Times"/>
                <a:ea typeface="+mn-ea"/>
                <a:cs typeface="+mn-cs"/>
              </a:rPr>
              <a:t>indirect indicators </a:t>
            </a:r>
            <a:r>
              <a:rPr lang="en-US" sz="1200" kern="1200" dirty="0" smtClean="0">
                <a:solidFill>
                  <a:schemeClr val="tx1"/>
                </a:solidFill>
                <a:effectLst/>
                <a:latin typeface="Times"/>
                <a:ea typeface="+mn-ea"/>
                <a:cs typeface="+mn-cs"/>
              </a:rPr>
              <a:t>that are available on a university campus, like academic calendar, class schedules and occupancy data. We use </a:t>
            </a:r>
            <a:r>
              <a:rPr lang="en-US" sz="1200" i="1" kern="1200" dirty="0" smtClean="0">
                <a:solidFill>
                  <a:schemeClr val="tx1"/>
                </a:solidFill>
                <a:effectLst/>
                <a:latin typeface="Times"/>
                <a:ea typeface="+mn-ea"/>
                <a:cs typeface="+mn-cs"/>
              </a:rPr>
              <a:t>machine-learnt models </a:t>
            </a:r>
            <a:r>
              <a:rPr lang="en-US" sz="1200" kern="1200" dirty="0" smtClean="0">
                <a:solidFill>
                  <a:schemeClr val="tx1"/>
                </a:solidFill>
                <a:effectLst/>
                <a:latin typeface="Times"/>
                <a:ea typeface="+mn-ea"/>
                <a:cs typeface="+mn-cs"/>
              </a:rPr>
              <a:t>to predict campus power usage for coarse- (daily) and fine- grained (15-min) time intervals based on the direct and indirect features, utilizing 3 years of sensor data on power usage collected at 15-minute intervals from 170 smart power meters on USC campus. </a:t>
            </a:r>
            <a:endParaRPr lang="en-US" dirty="0" smtClean="0"/>
          </a:p>
          <a:p>
            <a:r>
              <a:rPr lang="en-US" sz="1200" kern="1200" dirty="0" smtClean="0">
                <a:solidFill>
                  <a:schemeClr val="tx1"/>
                </a:solidFill>
                <a:effectLst/>
                <a:latin typeface="Times"/>
                <a:ea typeface="+mn-ea"/>
                <a:cs typeface="+mn-cs"/>
              </a:rPr>
              <a:t>Regression tree models generate a decision tree with nodes directing to the left or right child based on a feature condition and the leaves of the tree ending in a regression function that predicts the target variable's value (e.g. KWh). Our models perform better than the baselines that are based on the annual mean, time of week mean, and time of year mean. We evaluate the impact of each feature on the model accuracy by training and testing all combinations of the features and comparing their CV-RMSE. </a:t>
            </a:r>
          </a:p>
          <a:p>
            <a:r>
              <a:rPr lang="en-US" sz="1200" kern="1200" dirty="0" smtClean="0">
                <a:solidFill>
                  <a:schemeClr val="tx1"/>
                </a:solidFill>
                <a:effectLst/>
                <a:latin typeface="Times"/>
                <a:ea typeface="+mn-ea"/>
                <a:cs typeface="+mn-cs"/>
              </a:rPr>
              <a:t>We observe that the day of the week feature is the most important feature for daily campus-level power usage prediction. For the 15-minute campus-level prediction, hourly outside temperature was the best predictor, while weekday was the next. This is understandable, given that temperature values through the day and are more relevant at a finer level of granularity. </a:t>
            </a:r>
            <a:endParaRPr lang="en-US" dirty="0" smtClean="0"/>
          </a:p>
          <a:p>
            <a:r>
              <a:rPr lang="en-US" sz="1200" kern="1200" dirty="0" smtClean="0">
                <a:solidFill>
                  <a:schemeClr val="tx1"/>
                </a:solidFill>
                <a:effectLst/>
                <a:latin typeface="Times"/>
                <a:ea typeface="+mn-ea"/>
                <a:cs typeface="+mn-cs"/>
              </a:rPr>
              <a:t>The projected increase in the use of AMIs and data collection in a Smart Grid environment means that all applications, including demand forecasting, will be data intensive and require the use of scalable and reliable platforms for operations. </a:t>
            </a:r>
            <a:endParaRPr lang="en-US" dirty="0" smtClean="0"/>
          </a:p>
          <a:p>
            <a:endParaRPr lang="en-US" dirty="0" smtClean="0"/>
          </a:p>
          <a:p>
            <a:endParaRPr lang="en-US" dirty="0" smtClean="0"/>
          </a:p>
          <a:p>
            <a:r>
              <a:rPr lang="en-US" dirty="0" smtClean="0"/>
              <a:t>In a Smart </a:t>
            </a:r>
            <a:r>
              <a:rPr lang="en-US" dirty="0" err="1" smtClean="0"/>
              <a:t>Microgrid</a:t>
            </a:r>
            <a:r>
              <a:rPr lang="en-US" dirty="0" smtClean="0"/>
              <a:t>, both the utility and the consumer can benefit from analytics based on data for electricity consumption and related variables. There are several benefits and costs associated with performing analytics at different spatial and temporal granularities. </a:t>
            </a:r>
          </a:p>
          <a:p>
            <a:r>
              <a:rPr lang="en-US" dirty="0" smtClean="0"/>
              <a:t>analytics for the </a:t>
            </a:r>
            <a:r>
              <a:rPr lang="en-US" dirty="0" err="1" smtClean="0"/>
              <a:t>ucsd</a:t>
            </a:r>
            <a:r>
              <a:rPr lang="en-US" dirty="0" smtClean="0"/>
              <a:t> campus </a:t>
            </a:r>
            <a:r>
              <a:rPr lang="en-US" dirty="0" err="1" smtClean="0"/>
              <a:t>microgrid</a:t>
            </a:r>
            <a:r>
              <a:rPr lang="en-US" dirty="0" smtClean="0"/>
              <a:t> to develop reliable electricity consumption forecasting models that would work for different spatial (building-level and campus-level) and temporal granularities (15-min and daily intervals). Our goal is to provide the facility managers more insight into the consumption patterns on the campus and enable them to plan consumption and curtailment activities for Demand Response optimization in the campus </a:t>
            </a:r>
            <a:r>
              <a:rPr lang="en-US" dirty="0" err="1" smtClean="0"/>
              <a:t>microgrid</a:t>
            </a:r>
            <a:r>
              <a:rPr lang="en-US" dirty="0" smtClean="0"/>
              <a:t>. </a:t>
            </a:r>
          </a:p>
          <a:p>
            <a:endParaRPr lang="en-US" dirty="0" smtClean="0"/>
          </a:p>
          <a:p>
            <a:endParaRPr lang="en-US" dirty="0" smtClean="0"/>
          </a:p>
          <a:p>
            <a:endParaRPr lang="en-US" dirty="0"/>
          </a:p>
        </p:txBody>
      </p:sp>
    </p:spTree>
    <p:extLst>
      <p:ext uri="{BB962C8B-B14F-4D97-AF65-F5344CB8AC3E}">
        <p14:creationId xmlns:p14="http://schemas.microsoft.com/office/powerpoint/2010/main" val="26771427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imes" pitchFamily="-96" charset="0"/>
              </a:rPr>
              <a:t>To predict the performance of a classifier on new data, we need to assess its</a:t>
            </a:r>
          </a:p>
          <a:p>
            <a:r>
              <a:rPr lang="en-US" dirty="0">
                <a:latin typeface="Times" pitchFamily="-96" charset="0"/>
              </a:rPr>
              <a:t>error rate on a dataset that played no part in the formation of the classifier. This</a:t>
            </a:r>
          </a:p>
          <a:p>
            <a:r>
              <a:rPr lang="en-US" dirty="0">
                <a:latin typeface="Times" pitchFamily="-96" charset="0"/>
              </a:rPr>
              <a:t>independent dataset is called the </a:t>
            </a:r>
            <a:r>
              <a:rPr lang="en-US" i="1" dirty="0">
                <a:latin typeface="Times" pitchFamily="-96" charset="0"/>
              </a:rPr>
              <a:t>test set. </a:t>
            </a:r>
            <a:r>
              <a:rPr lang="en-US" dirty="0">
                <a:latin typeface="Times" pitchFamily="-96" charset="0"/>
              </a:rPr>
              <a:t>We assume that both the training data</a:t>
            </a:r>
          </a:p>
          <a:p>
            <a:r>
              <a:rPr lang="en-US" dirty="0">
                <a:latin typeface="Times" pitchFamily="-96" charset="0"/>
              </a:rPr>
              <a:t>and the t</a:t>
            </a:r>
          </a:p>
          <a:p>
            <a:endParaRPr lang="en-US" dirty="0">
              <a:latin typeface="Times" pitchFamily="-96" charset="0"/>
            </a:endParaRPr>
          </a:p>
          <a:p>
            <a:r>
              <a:rPr lang="en-US" dirty="0">
                <a:latin typeface="Times" pitchFamily="-96" charset="0"/>
              </a:rPr>
              <a:t>Suppose the</a:t>
            </a:r>
          </a:p>
          <a:p>
            <a:r>
              <a:rPr lang="en-US" dirty="0">
                <a:latin typeface="Times" pitchFamily="-96" charset="0"/>
              </a:rPr>
              <a:t>bank had training data from branches in New York City and Florida and wanted</a:t>
            </a:r>
          </a:p>
          <a:p>
            <a:r>
              <a:rPr lang="en-US" dirty="0">
                <a:latin typeface="Times" pitchFamily="-96" charset="0"/>
              </a:rPr>
              <a:t>to know how well a classifier trained on one of these datasets would perform in</a:t>
            </a:r>
          </a:p>
          <a:p>
            <a:r>
              <a:rPr lang="en-US" dirty="0">
                <a:latin typeface="Times" pitchFamily="-96" charset="0"/>
              </a:rPr>
              <a:t>a new branch in Nebraska. It should probably use the Florida data as test data</a:t>
            </a:r>
          </a:p>
          <a:p>
            <a:r>
              <a:rPr lang="en-US" dirty="0">
                <a:latin typeface="Times" pitchFamily="-96" charset="0"/>
              </a:rPr>
              <a:t>to evaluate the New York-trained classifier and the New York data to evaluate</a:t>
            </a:r>
          </a:p>
          <a:p>
            <a:r>
              <a:rPr lang="en-US" dirty="0">
                <a:latin typeface="Times" pitchFamily="-96" charset="0"/>
              </a:rPr>
              <a:t>the Florida-trained classifier. If the datasets were amalgamated before training,</a:t>
            </a:r>
          </a:p>
          <a:p>
            <a:r>
              <a:rPr lang="en-US" dirty="0">
                <a:latin typeface="Times" pitchFamily="-96" charset="0"/>
              </a:rPr>
              <a:t>performance on the test data would probably not be a good indicator of performance</a:t>
            </a:r>
          </a:p>
          <a:p>
            <a:r>
              <a:rPr lang="en-US" dirty="0">
                <a:latin typeface="Times" pitchFamily="-96" charset="0"/>
              </a:rPr>
              <a:t>on future data in a completely different </a:t>
            </a:r>
            <a:r>
              <a:rPr lang="en-US" dirty="0" err="1">
                <a:latin typeface="Times" pitchFamily="-96" charset="0"/>
              </a:rPr>
              <a:t>state.est</a:t>
            </a:r>
            <a:r>
              <a:rPr lang="en-US" dirty="0">
                <a:latin typeface="Times" pitchFamily="-96" charset="0"/>
              </a:rPr>
              <a:t> data are representative samples of the underlying problem.</a:t>
            </a:r>
            <a:endParaRPr lang="en-US" dirty="0"/>
          </a:p>
        </p:txBody>
      </p:sp>
    </p:spTree>
    <p:extLst>
      <p:ext uri="{BB962C8B-B14F-4D97-AF65-F5344CB8AC3E}">
        <p14:creationId xmlns:p14="http://schemas.microsoft.com/office/powerpoint/2010/main" val="33803250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lvl1pPr eaLnBrk="0" hangingPunct="0">
              <a:defRPr sz="1600" b="1">
                <a:solidFill>
                  <a:schemeClr val="bg2"/>
                </a:solidFill>
                <a:latin typeface="Times New Roman" pitchFamily="18" charset="0"/>
                <a:ea typeface="MS PGothic" pitchFamily="34" charset="-128"/>
              </a:defRPr>
            </a:lvl1pPr>
            <a:lvl2pPr marL="742870" indent="-285719" eaLnBrk="0" hangingPunct="0">
              <a:defRPr sz="1600" b="1">
                <a:solidFill>
                  <a:schemeClr val="bg2"/>
                </a:solidFill>
                <a:latin typeface="Times New Roman" pitchFamily="18" charset="0"/>
                <a:ea typeface="MS PGothic" pitchFamily="34" charset="-128"/>
              </a:defRPr>
            </a:lvl2pPr>
            <a:lvl3pPr marL="1142876" indent="-228575" eaLnBrk="0" hangingPunct="0">
              <a:defRPr sz="1600" b="1">
                <a:solidFill>
                  <a:schemeClr val="bg2"/>
                </a:solidFill>
                <a:latin typeface="Times New Roman" pitchFamily="18" charset="0"/>
                <a:ea typeface="MS PGothic" pitchFamily="34" charset="-128"/>
              </a:defRPr>
            </a:lvl3pPr>
            <a:lvl4pPr marL="1600027" indent="-228575" eaLnBrk="0" hangingPunct="0">
              <a:defRPr sz="1600" b="1">
                <a:solidFill>
                  <a:schemeClr val="bg2"/>
                </a:solidFill>
                <a:latin typeface="Times New Roman" pitchFamily="18" charset="0"/>
                <a:ea typeface="MS PGothic" pitchFamily="34" charset="-128"/>
              </a:defRPr>
            </a:lvl4pPr>
            <a:lvl5pPr marL="2057178" indent="-228575" eaLnBrk="0" hangingPunct="0">
              <a:defRPr sz="1600" b="1">
                <a:solidFill>
                  <a:schemeClr val="bg2"/>
                </a:solidFill>
                <a:latin typeface="Times New Roman" pitchFamily="18" charset="0"/>
                <a:ea typeface="MS PGothic" pitchFamily="34" charset="-128"/>
              </a:defRPr>
            </a:lvl5pPr>
            <a:lvl6pPr marL="2514328"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4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8630"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57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7CCB6227-D417-4C17-BDC8-81157AA68934}" type="slidenum">
              <a:rPr lang="en-US" sz="1200" b="0">
                <a:solidFill>
                  <a:schemeClr val="tx1"/>
                </a:solidFill>
              </a:rPr>
              <a:pPr eaLnBrk="1" hangingPunct="1"/>
              <a:t>76</a:t>
            </a:fld>
            <a:endParaRPr lang="en-US" sz="1200" b="0">
              <a:solidFill>
                <a:schemeClr val="tx1"/>
              </a:solidFill>
            </a:endParaRPr>
          </a:p>
        </p:txBody>
      </p:sp>
      <p:sp>
        <p:nvSpPr>
          <p:cNvPr id="114691" name="Rectangle 2"/>
          <p:cNvSpPr>
            <a:spLocks noGrp="1" noRot="1" noChangeAspect="1" noChangeArrowheads="1" noTextEdit="1"/>
          </p:cNvSpPr>
          <p:nvPr>
            <p:ph type="sldImg"/>
          </p:nvPr>
        </p:nvSpPr>
        <p:spPr>
          <a:solidFill>
            <a:srgbClr val="FFFFFF"/>
          </a:solidFill>
          <a:ln/>
        </p:spPr>
      </p:sp>
      <p:sp>
        <p:nvSpPr>
          <p:cNvPr id="11469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lvl1pPr eaLnBrk="0" hangingPunct="0">
              <a:defRPr sz="1600" b="1">
                <a:solidFill>
                  <a:schemeClr val="bg2"/>
                </a:solidFill>
                <a:latin typeface="Times New Roman" pitchFamily="18" charset="0"/>
                <a:ea typeface="MS PGothic" pitchFamily="34" charset="-128"/>
              </a:defRPr>
            </a:lvl1pPr>
            <a:lvl2pPr marL="742870" indent="-285719" eaLnBrk="0" hangingPunct="0">
              <a:defRPr sz="1600" b="1">
                <a:solidFill>
                  <a:schemeClr val="bg2"/>
                </a:solidFill>
                <a:latin typeface="Times New Roman" pitchFamily="18" charset="0"/>
                <a:ea typeface="MS PGothic" pitchFamily="34" charset="-128"/>
              </a:defRPr>
            </a:lvl2pPr>
            <a:lvl3pPr marL="1142876" indent="-228575" eaLnBrk="0" hangingPunct="0">
              <a:defRPr sz="1600" b="1">
                <a:solidFill>
                  <a:schemeClr val="bg2"/>
                </a:solidFill>
                <a:latin typeface="Times New Roman" pitchFamily="18" charset="0"/>
                <a:ea typeface="MS PGothic" pitchFamily="34" charset="-128"/>
              </a:defRPr>
            </a:lvl3pPr>
            <a:lvl4pPr marL="1600027" indent="-228575" eaLnBrk="0" hangingPunct="0">
              <a:defRPr sz="1600" b="1">
                <a:solidFill>
                  <a:schemeClr val="bg2"/>
                </a:solidFill>
                <a:latin typeface="Times New Roman" pitchFamily="18" charset="0"/>
                <a:ea typeface="MS PGothic" pitchFamily="34" charset="-128"/>
              </a:defRPr>
            </a:lvl4pPr>
            <a:lvl5pPr marL="2057178" indent="-228575" eaLnBrk="0" hangingPunct="0">
              <a:defRPr sz="1600" b="1">
                <a:solidFill>
                  <a:schemeClr val="bg2"/>
                </a:solidFill>
                <a:latin typeface="Times New Roman" pitchFamily="18" charset="0"/>
                <a:ea typeface="MS PGothic" pitchFamily="34" charset="-128"/>
              </a:defRPr>
            </a:lvl5pPr>
            <a:lvl6pPr marL="2514328"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4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8630"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57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5B065CC5-6688-41D2-B3AE-712D92C42166}" type="slidenum">
              <a:rPr lang="en-US" sz="1200" b="0">
                <a:solidFill>
                  <a:schemeClr val="tx1"/>
                </a:solidFill>
              </a:rPr>
              <a:pPr eaLnBrk="1" hangingPunct="1"/>
              <a:t>77</a:t>
            </a:fld>
            <a:endParaRPr lang="en-US" sz="1200" b="0">
              <a:solidFill>
                <a:schemeClr val="tx1"/>
              </a:solidFill>
            </a:endParaRPr>
          </a:p>
        </p:txBody>
      </p:sp>
      <p:sp>
        <p:nvSpPr>
          <p:cNvPr id="115715" name="Rectangle 2"/>
          <p:cNvSpPr>
            <a:spLocks noGrp="1" noRot="1" noChangeAspect="1" noChangeArrowheads="1" noTextEdit="1"/>
          </p:cNvSpPr>
          <p:nvPr>
            <p:ph type="sldImg"/>
          </p:nvPr>
        </p:nvSpPr>
        <p:spPr>
          <a:xfrm>
            <a:off x="1879600" y="0"/>
            <a:ext cx="2641600" cy="1981200"/>
          </a:xfrm>
          <a:ln/>
        </p:spPr>
      </p:sp>
      <p:sp>
        <p:nvSpPr>
          <p:cNvPr id="115716" name="Rectangle 4"/>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a:ln/>
        </p:spPr>
      </p:sp>
      <p:sp>
        <p:nvSpPr>
          <p:cNvPr id="1177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17764"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lvl1pPr eaLnBrk="0" hangingPunct="0">
              <a:defRPr sz="1600" b="1">
                <a:solidFill>
                  <a:schemeClr val="bg2"/>
                </a:solidFill>
                <a:latin typeface="Times New Roman" pitchFamily="18" charset="0"/>
                <a:ea typeface="MS PGothic" pitchFamily="34" charset="-128"/>
              </a:defRPr>
            </a:lvl1pPr>
            <a:lvl2pPr marL="742870" indent="-285719" eaLnBrk="0" hangingPunct="0">
              <a:defRPr sz="1600" b="1">
                <a:solidFill>
                  <a:schemeClr val="bg2"/>
                </a:solidFill>
                <a:latin typeface="Times New Roman" pitchFamily="18" charset="0"/>
                <a:ea typeface="MS PGothic" pitchFamily="34" charset="-128"/>
              </a:defRPr>
            </a:lvl2pPr>
            <a:lvl3pPr marL="1142876" indent="-228575" eaLnBrk="0" hangingPunct="0">
              <a:defRPr sz="1600" b="1">
                <a:solidFill>
                  <a:schemeClr val="bg2"/>
                </a:solidFill>
                <a:latin typeface="Times New Roman" pitchFamily="18" charset="0"/>
                <a:ea typeface="MS PGothic" pitchFamily="34" charset="-128"/>
              </a:defRPr>
            </a:lvl3pPr>
            <a:lvl4pPr marL="1600027" indent="-228575" eaLnBrk="0" hangingPunct="0">
              <a:defRPr sz="1600" b="1">
                <a:solidFill>
                  <a:schemeClr val="bg2"/>
                </a:solidFill>
                <a:latin typeface="Times New Roman" pitchFamily="18" charset="0"/>
                <a:ea typeface="MS PGothic" pitchFamily="34" charset="-128"/>
              </a:defRPr>
            </a:lvl4pPr>
            <a:lvl5pPr marL="2057178" indent="-228575" eaLnBrk="0" hangingPunct="0">
              <a:defRPr sz="1600" b="1">
                <a:solidFill>
                  <a:schemeClr val="bg2"/>
                </a:solidFill>
                <a:latin typeface="Times New Roman" pitchFamily="18" charset="0"/>
                <a:ea typeface="MS PGothic" pitchFamily="34" charset="-128"/>
              </a:defRPr>
            </a:lvl5pPr>
            <a:lvl6pPr marL="2514328"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4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8630"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57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EBA909AB-7122-4A7A-8623-B886B4179CC7}" type="slidenum">
              <a:rPr lang="en-US" sz="1200" b="0">
                <a:solidFill>
                  <a:schemeClr val="tx1"/>
                </a:solidFill>
              </a:rPr>
              <a:pPr eaLnBrk="1" hangingPunct="1"/>
              <a:t>79</a:t>
            </a:fld>
            <a:endParaRPr lang="en-US" sz="1200" b="0">
              <a:solidFill>
                <a:schemeClr val="tx1"/>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lvl1pPr eaLnBrk="0" hangingPunct="0">
              <a:defRPr sz="1600" b="1">
                <a:solidFill>
                  <a:schemeClr val="bg2"/>
                </a:solidFill>
                <a:latin typeface="Times New Roman" pitchFamily="18" charset="0"/>
                <a:ea typeface="MS PGothic" pitchFamily="34" charset="-128"/>
              </a:defRPr>
            </a:lvl1pPr>
            <a:lvl2pPr marL="742870" indent="-285719" eaLnBrk="0" hangingPunct="0">
              <a:defRPr sz="1600" b="1">
                <a:solidFill>
                  <a:schemeClr val="bg2"/>
                </a:solidFill>
                <a:latin typeface="Times New Roman" pitchFamily="18" charset="0"/>
                <a:ea typeface="MS PGothic" pitchFamily="34" charset="-128"/>
              </a:defRPr>
            </a:lvl2pPr>
            <a:lvl3pPr marL="1142876" indent="-228575" eaLnBrk="0" hangingPunct="0">
              <a:defRPr sz="1600" b="1">
                <a:solidFill>
                  <a:schemeClr val="bg2"/>
                </a:solidFill>
                <a:latin typeface="Times New Roman" pitchFamily="18" charset="0"/>
                <a:ea typeface="MS PGothic" pitchFamily="34" charset="-128"/>
              </a:defRPr>
            </a:lvl3pPr>
            <a:lvl4pPr marL="1600027" indent="-228575" eaLnBrk="0" hangingPunct="0">
              <a:defRPr sz="1600" b="1">
                <a:solidFill>
                  <a:schemeClr val="bg2"/>
                </a:solidFill>
                <a:latin typeface="Times New Roman" pitchFamily="18" charset="0"/>
                <a:ea typeface="MS PGothic" pitchFamily="34" charset="-128"/>
              </a:defRPr>
            </a:lvl4pPr>
            <a:lvl5pPr marL="2057178" indent="-228575" eaLnBrk="0" hangingPunct="0">
              <a:defRPr sz="1600" b="1">
                <a:solidFill>
                  <a:schemeClr val="bg2"/>
                </a:solidFill>
                <a:latin typeface="Times New Roman" pitchFamily="18" charset="0"/>
                <a:ea typeface="MS PGothic" pitchFamily="34" charset="-128"/>
              </a:defRPr>
            </a:lvl5pPr>
            <a:lvl6pPr marL="2514328"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4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8630"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5779" indent="-228575"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01709C81-C500-40AE-A143-622138A748C1}" type="slidenum">
              <a:rPr lang="en-US" sz="1200" b="0">
                <a:solidFill>
                  <a:schemeClr val="tx1"/>
                </a:solidFill>
              </a:rPr>
              <a:pPr eaLnBrk="1" hangingPunct="1"/>
              <a:t>80</a:t>
            </a:fld>
            <a:endParaRPr lang="en-US" sz="1200" b="0">
              <a:solidFill>
                <a:schemeClr val="tx1"/>
              </a:solidFill>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latin typeface="Times" charset="0"/>
              </a:rPr>
              <a:t>To summarize – data mining is the key to detecting and preventing fraud, waste and abuse in your organization.  Data mining can help you:</a:t>
            </a:r>
          </a:p>
          <a:p>
            <a:pPr eaLnBrk="1" hangingPunct="1"/>
            <a:r>
              <a:rPr lang="en-US" smtClean="0">
                <a:latin typeface="Times" charset="0"/>
              </a:rPr>
              <a:t>Analyze – learn from the past</a:t>
            </a:r>
          </a:p>
          <a:p>
            <a:pPr eaLnBrk="1" hangingPunct="1"/>
            <a:r>
              <a:rPr lang="en-US" smtClean="0">
                <a:latin typeface="Times" charset="0"/>
              </a:rPr>
              <a:t>Predict – pre-empt future fraud waste and abuse</a:t>
            </a:r>
          </a:p>
          <a:p>
            <a:pPr eaLnBrk="1" hangingPunct="1"/>
            <a:r>
              <a:rPr lang="en-US" smtClean="0">
                <a:latin typeface="Times" charset="0"/>
              </a:rPr>
              <a:t>React to changing circumstances – continuously learn from the newest cases</a:t>
            </a:r>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a:ln/>
        </p:spPr>
      </p:sp>
      <p:sp>
        <p:nvSpPr>
          <p:cNvPr id="124931"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MX" sz="1200" b="1" kern="1200" dirty="0" smtClean="0">
                <a:solidFill>
                  <a:schemeClr val="tx1"/>
                </a:solidFill>
                <a:effectLst/>
                <a:latin typeface="Times"/>
                <a:ea typeface="+mn-ea"/>
                <a:cs typeface="+mn-cs"/>
              </a:rPr>
              <a:t>Sustentable San Diego</a:t>
            </a:r>
            <a:endParaRPr lang="en-US" sz="1200" kern="1200" dirty="0" smtClean="0">
              <a:solidFill>
                <a:schemeClr val="tx1"/>
              </a:solidFill>
              <a:effectLst/>
              <a:latin typeface="Times"/>
              <a:ea typeface="+mn-ea"/>
              <a:cs typeface="+mn-cs"/>
            </a:endParaRPr>
          </a:p>
          <a:p>
            <a:r>
              <a:rPr lang="es-MX" sz="1200" b="1" kern="1200" dirty="0" smtClean="0">
                <a:solidFill>
                  <a:schemeClr val="tx1"/>
                </a:solidFill>
                <a:effectLst/>
                <a:latin typeface="Times"/>
                <a:ea typeface="+mn-ea"/>
                <a:cs typeface="+mn-cs"/>
              </a:rPr>
              <a:t> </a:t>
            </a:r>
            <a:endParaRPr lang="en-US" sz="1200" kern="1200" dirty="0" smtClean="0">
              <a:solidFill>
                <a:schemeClr val="tx1"/>
              </a:solidFill>
              <a:effectLst/>
              <a:latin typeface="Times"/>
              <a:ea typeface="+mn-ea"/>
              <a:cs typeface="+mn-cs"/>
            </a:endParaRPr>
          </a:p>
          <a:p>
            <a:r>
              <a:rPr lang="en-US" sz="1200" kern="1200" dirty="0" smtClean="0">
                <a:solidFill>
                  <a:schemeClr val="tx1"/>
                </a:solidFill>
                <a:effectLst/>
                <a:latin typeface="Times"/>
                <a:ea typeface="+mn-ea"/>
                <a:cs typeface="+mn-cs"/>
              </a:rPr>
              <a:t>Clean Tech San Diego, along with the Predictive Analytics Center of Excellence (PACE), the San Diego Supercomputer Center (SDSC) at the University of California, San Diego (UCSD) and </a:t>
            </a:r>
            <a:r>
              <a:rPr lang="en-US" sz="1200" kern="1200" dirty="0" err="1" smtClean="0">
                <a:solidFill>
                  <a:schemeClr val="tx1"/>
                </a:solidFill>
                <a:effectLst/>
                <a:latin typeface="Times"/>
                <a:ea typeface="+mn-ea"/>
                <a:cs typeface="+mn-cs"/>
              </a:rPr>
              <a:t>OSIsoft</a:t>
            </a:r>
            <a:r>
              <a:rPr lang="en-US" sz="1200" kern="1200" dirty="0" smtClean="0">
                <a:solidFill>
                  <a:schemeClr val="tx1"/>
                </a:solidFill>
                <a:effectLst/>
                <a:latin typeface="Times"/>
                <a:ea typeface="+mn-ea"/>
                <a:cs typeface="+mn-cs"/>
              </a:rPr>
              <a:t> are working to develop a “Sustainable Communities” project in San Diego. The premise of the project is to deploy a data infrastructure that connects the various physical infrastructures of downtown San Diego. These physical infrastructures include electrical, gas, water, waste, buildings, transportation and traffic, along with their individual communications support systems. The </a:t>
            </a:r>
            <a:r>
              <a:rPr lang="en-US" sz="1200" kern="1200" dirty="0" err="1" smtClean="0">
                <a:solidFill>
                  <a:schemeClr val="tx1"/>
                </a:solidFill>
                <a:effectLst/>
                <a:latin typeface="Times"/>
                <a:ea typeface="+mn-ea"/>
                <a:cs typeface="+mn-cs"/>
              </a:rPr>
              <a:t>OSIsoft</a:t>
            </a:r>
            <a:r>
              <a:rPr lang="en-US" sz="1200" kern="1200" dirty="0" smtClean="0">
                <a:solidFill>
                  <a:schemeClr val="tx1"/>
                </a:solidFill>
                <a:effectLst/>
                <a:latin typeface="Times"/>
                <a:ea typeface="+mn-ea"/>
                <a:cs typeface="+mn-cs"/>
              </a:rPr>
              <a:t> PI system will connect to and acquire significant volumes of highly granular time-series data from each of the physical environments. Data-owners will be able to publish their data in a cyber-secure, private cloud. PACE’s Big Data analytics researchers will perform predictive analytics on both the real-time and historical time-series data. Possible data applications include detailed load forecasting, load shaping and demand response, all aimed at driving city-scale energy efficiency.</a:t>
            </a:r>
          </a:p>
          <a:p>
            <a:r>
              <a:rPr lang="en-US" sz="1200" kern="1200" dirty="0" smtClean="0">
                <a:solidFill>
                  <a:schemeClr val="tx1"/>
                </a:solidFill>
                <a:effectLst/>
                <a:latin typeface="Times"/>
                <a:ea typeface="+mn-ea"/>
                <a:cs typeface="+mn-cs"/>
              </a:rPr>
              <a:t> </a:t>
            </a:r>
          </a:p>
          <a:p>
            <a:r>
              <a:rPr lang="en-US" sz="1200" kern="1200" dirty="0" smtClean="0">
                <a:solidFill>
                  <a:schemeClr val="tx1"/>
                </a:solidFill>
                <a:effectLst/>
                <a:latin typeface="Times"/>
                <a:ea typeface="+mn-ea"/>
                <a:cs typeface="+mn-cs"/>
              </a:rPr>
              <a:t>Presently, San Diego Gas &amp; Electric (SDGE) and UCSD are beta-testing the </a:t>
            </a:r>
            <a:r>
              <a:rPr lang="en-US" sz="1200" kern="1200" dirty="0" err="1" smtClean="0">
                <a:solidFill>
                  <a:schemeClr val="tx1"/>
                </a:solidFill>
                <a:effectLst/>
                <a:latin typeface="Times"/>
                <a:ea typeface="+mn-ea"/>
                <a:cs typeface="+mn-cs"/>
              </a:rPr>
              <a:t>OSIsoft</a:t>
            </a:r>
            <a:r>
              <a:rPr lang="en-US" sz="1200" kern="1200" dirty="0" smtClean="0">
                <a:solidFill>
                  <a:schemeClr val="tx1"/>
                </a:solidFill>
                <a:effectLst/>
                <a:latin typeface="Times"/>
                <a:ea typeface="+mn-ea"/>
                <a:cs typeface="+mn-cs"/>
              </a:rPr>
              <a:t> PI Cloud Connect software to securely transfer high-volumes of time-synchronized / time-series data from multiple </a:t>
            </a:r>
            <a:r>
              <a:rPr lang="en-US" sz="1200" kern="1200" dirty="0" err="1" smtClean="0">
                <a:solidFill>
                  <a:schemeClr val="tx1"/>
                </a:solidFill>
                <a:effectLst/>
                <a:latin typeface="Times"/>
                <a:ea typeface="+mn-ea"/>
                <a:cs typeface="+mn-cs"/>
              </a:rPr>
              <a:t>phasor</a:t>
            </a:r>
            <a:r>
              <a:rPr lang="en-US" sz="1200" kern="1200" dirty="0" smtClean="0">
                <a:solidFill>
                  <a:schemeClr val="tx1"/>
                </a:solidFill>
                <a:effectLst/>
                <a:latin typeface="Times"/>
                <a:ea typeface="+mn-ea"/>
                <a:cs typeface="+mn-cs"/>
              </a:rPr>
              <a:t> measurement units (PMUs) within SDGE's system. At the same time, UCSD researchers are utilizing UCSD’s </a:t>
            </a:r>
            <a:r>
              <a:rPr lang="en-US" sz="1200" kern="1200" dirty="0" err="1" smtClean="0">
                <a:solidFill>
                  <a:schemeClr val="tx1"/>
                </a:solidFill>
                <a:effectLst/>
                <a:latin typeface="Times"/>
                <a:ea typeface="+mn-ea"/>
                <a:cs typeface="+mn-cs"/>
              </a:rPr>
              <a:t>Microgrid</a:t>
            </a:r>
            <a:r>
              <a:rPr lang="en-US" sz="1200" kern="1200" dirty="0" smtClean="0">
                <a:solidFill>
                  <a:schemeClr val="tx1"/>
                </a:solidFill>
                <a:effectLst/>
                <a:latin typeface="Times"/>
                <a:ea typeface="+mn-ea"/>
                <a:cs typeface="+mn-cs"/>
              </a:rPr>
              <a:t> to analyze the PMU data to identify disturbance events on both the main SDGE grid and the UCSD Smart Grid. By sharing their data with UCSD researchers, the industry collaborators and city partners will gain new insight into their “crowd-sourced” data. Moreover, the “Sustainable Communities” project will inspire a pipeline of experienced engineers ready to design and deliver sustainability projects to improve the world in which we live.</a:t>
            </a:r>
          </a:p>
          <a:p>
            <a:r>
              <a:rPr lang="es-MX" sz="1200" b="1" kern="1200" dirty="0" smtClean="0">
                <a:solidFill>
                  <a:schemeClr val="tx1"/>
                </a:solidFill>
                <a:effectLst/>
                <a:latin typeface="Times"/>
                <a:ea typeface="+mn-ea"/>
                <a:cs typeface="+mn-cs"/>
              </a:rPr>
              <a:t> </a:t>
            </a:r>
            <a:endParaRPr lang="en-US" sz="1200" kern="1200" dirty="0" smtClean="0">
              <a:solidFill>
                <a:schemeClr val="tx1"/>
              </a:solidFill>
              <a:effectLst/>
              <a:latin typeface="Times"/>
              <a:ea typeface="+mn-ea"/>
              <a:cs typeface="+mn-cs"/>
            </a:endParaRPr>
          </a:p>
          <a:p>
            <a:r>
              <a:rPr lang="en-US" sz="1200" kern="1200" dirty="0" smtClean="0">
                <a:solidFill>
                  <a:schemeClr val="tx1"/>
                </a:solidFill>
                <a:effectLst/>
                <a:latin typeface="Times"/>
                <a:ea typeface="+mn-ea"/>
                <a:cs typeface="+mn-cs"/>
              </a:rPr>
              <a:t> </a:t>
            </a:r>
          </a:p>
          <a:p>
            <a:r>
              <a:rPr lang="en-US" sz="1200" kern="1200" dirty="0" smtClean="0">
                <a:solidFill>
                  <a:schemeClr val="tx1"/>
                </a:solidFill>
                <a:effectLst/>
                <a:latin typeface="Times"/>
                <a:ea typeface="+mn-ea"/>
                <a:cs typeface="+mn-cs"/>
              </a:rPr>
              <a:t>Another version:</a:t>
            </a:r>
          </a:p>
          <a:p>
            <a:r>
              <a:rPr lang="en-US" sz="1200" kern="1200" dirty="0" smtClean="0">
                <a:solidFill>
                  <a:schemeClr val="tx1"/>
                </a:solidFill>
                <a:effectLst/>
                <a:latin typeface="Times"/>
                <a:ea typeface="+mn-ea"/>
                <a:cs typeface="+mn-cs"/>
              </a:rPr>
              <a:t> </a:t>
            </a:r>
          </a:p>
          <a:p>
            <a:r>
              <a:rPr lang="en-US" sz="1200" b="1" u="sng" kern="1200" dirty="0" smtClean="0">
                <a:solidFill>
                  <a:schemeClr val="tx1"/>
                </a:solidFill>
                <a:effectLst/>
                <a:latin typeface="Times"/>
                <a:ea typeface="+mn-ea"/>
                <a:cs typeface="+mn-cs"/>
              </a:rPr>
              <a:t>UCSD, Clean Tech San Diego, </a:t>
            </a:r>
            <a:r>
              <a:rPr lang="en-US" sz="1200" b="1" u="sng" kern="1200" dirty="0" err="1" smtClean="0">
                <a:solidFill>
                  <a:schemeClr val="tx1"/>
                </a:solidFill>
                <a:effectLst/>
                <a:latin typeface="Times"/>
                <a:ea typeface="+mn-ea"/>
                <a:cs typeface="+mn-cs"/>
              </a:rPr>
              <a:t>OSIsoft</a:t>
            </a:r>
            <a:r>
              <a:rPr lang="en-US" sz="1200" b="1" u="sng" kern="1200" dirty="0" smtClean="0">
                <a:solidFill>
                  <a:schemeClr val="tx1"/>
                </a:solidFill>
                <a:effectLst/>
                <a:latin typeface="Times"/>
                <a:ea typeface="+mn-ea"/>
                <a:cs typeface="+mn-cs"/>
              </a:rPr>
              <a:t> and San Diego Gas &amp; Electric to create a “Sustainable San Diego”</a:t>
            </a:r>
            <a:endParaRPr lang="en-US" sz="1200" kern="1200" dirty="0" smtClean="0">
              <a:solidFill>
                <a:schemeClr val="tx1"/>
              </a:solidFill>
              <a:effectLst/>
              <a:latin typeface="Times"/>
              <a:ea typeface="+mn-ea"/>
              <a:cs typeface="+mn-cs"/>
            </a:endParaRPr>
          </a:p>
          <a:p>
            <a:r>
              <a:rPr lang="en-US" sz="1200" b="1" kern="1200" dirty="0" smtClean="0">
                <a:solidFill>
                  <a:schemeClr val="tx1"/>
                </a:solidFill>
                <a:effectLst/>
                <a:latin typeface="Times"/>
                <a:ea typeface="+mn-ea"/>
                <a:cs typeface="+mn-cs"/>
              </a:rPr>
              <a:t>Clean Tech San Diego</a:t>
            </a:r>
            <a:r>
              <a:rPr lang="en-US" sz="1200" kern="1200" dirty="0" smtClean="0">
                <a:solidFill>
                  <a:schemeClr val="tx1"/>
                </a:solidFill>
                <a:effectLst/>
                <a:latin typeface="Times"/>
                <a:ea typeface="+mn-ea"/>
                <a:cs typeface="+mn-cs"/>
              </a:rPr>
              <a:t>, along with </a:t>
            </a:r>
            <a:r>
              <a:rPr lang="en-US" sz="1200" b="1" kern="1200" dirty="0" smtClean="0">
                <a:solidFill>
                  <a:schemeClr val="tx1"/>
                </a:solidFill>
                <a:effectLst/>
                <a:latin typeface="Times"/>
                <a:ea typeface="+mn-ea"/>
                <a:cs typeface="+mn-cs"/>
              </a:rPr>
              <a:t>the Predictive Analytics Center of Excellence (PACE)</a:t>
            </a:r>
            <a:r>
              <a:rPr lang="en-US" sz="1200" kern="1200" dirty="0" smtClean="0">
                <a:solidFill>
                  <a:schemeClr val="tx1"/>
                </a:solidFill>
                <a:effectLst/>
                <a:latin typeface="Times"/>
                <a:ea typeface="+mn-ea"/>
                <a:cs typeface="+mn-cs"/>
              </a:rPr>
              <a:t>, the San Diego Supercomputer Center (SDSC) at the University of California, San Diego (UCSD) and </a:t>
            </a:r>
            <a:r>
              <a:rPr lang="en-US" sz="1200" b="1" kern="1200" dirty="0" err="1" smtClean="0">
                <a:solidFill>
                  <a:schemeClr val="tx1"/>
                </a:solidFill>
                <a:effectLst/>
                <a:latin typeface="Times"/>
                <a:ea typeface="+mn-ea"/>
                <a:cs typeface="+mn-cs"/>
              </a:rPr>
              <a:t>OSIsoft</a:t>
            </a:r>
            <a:r>
              <a:rPr lang="en-US" sz="1200" b="1" kern="1200" dirty="0" smtClean="0">
                <a:solidFill>
                  <a:schemeClr val="tx1"/>
                </a:solidFill>
                <a:effectLst/>
                <a:latin typeface="Times"/>
                <a:ea typeface="+mn-ea"/>
                <a:cs typeface="+mn-cs"/>
              </a:rPr>
              <a:t> </a:t>
            </a:r>
            <a:r>
              <a:rPr lang="en-US" sz="1200" kern="1200" dirty="0" smtClean="0">
                <a:solidFill>
                  <a:schemeClr val="tx1"/>
                </a:solidFill>
                <a:effectLst/>
                <a:latin typeface="Times"/>
                <a:ea typeface="+mn-ea"/>
                <a:cs typeface="+mn-cs"/>
              </a:rPr>
              <a:t>are working to develop a “Sustainable Communities” project in San Diego. The premise of the project is to deploy a data infrastructure that connects the various physical infrastructures of downtown San Diego. These physical infrastructures include electrical, gas, water, waste, buildings, transportation and traffic, along with their individual communications support systems. The </a:t>
            </a:r>
            <a:r>
              <a:rPr lang="en-US" sz="1200" kern="1200" dirty="0" err="1" smtClean="0">
                <a:solidFill>
                  <a:schemeClr val="tx1"/>
                </a:solidFill>
                <a:effectLst/>
                <a:latin typeface="Times"/>
                <a:ea typeface="+mn-ea"/>
                <a:cs typeface="+mn-cs"/>
              </a:rPr>
              <a:t>OSIsoft</a:t>
            </a:r>
            <a:r>
              <a:rPr lang="en-US" sz="1200" kern="1200" dirty="0" smtClean="0">
                <a:solidFill>
                  <a:schemeClr val="tx1"/>
                </a:solidFill>
                <a:effectLst/>
                <a:latin typeface="Times"/>
                <a:ea typeface="+mn-ea"/>
                <a:cs typeface="+mn-cs"/>
              </a:rPr>
              <a:t> PI system will connect to and acquire significant volumes of highly granular time-series data from each of the physical environments. Data collected will be published in a cyber-secure, private cloud that is accessible based on signed and approved access mechanism agreements, thereby protecting privacy and ownership of the data. Presently, </a:t>
            </a:r>
            <a:r>
              <a:rPr lang="en-US" sz="1200" b="1" kern="1200" dirty="0" smtClean="0">
                <a:solidFill>
                  <a:schemeClr val="tx1"/>
                </a:solidFill>
                <a:effectLst/>
                <a:latin typeface="Times"/>
                <a:ea typeface="+mn-ea"/>
                <a:cs typeface="+mn-cs"/>
              </a:rPr>
              <a:t>San Diego Gas &amp; Electric (SDGE)</a:t>
            </a:r>
            <a:r>
              <a:rPr lang="en-US" sz="1200" kern="1200" dirty="0" smtClean="0">
                <a:solidFill>
                  <a:schemeClr val="tx1"/>
                </a:solidFill>
                <a:effectLst/>
                <a:latin typeface="Times"/>
                <a:ea typeface="+mn-ea"/>
                <a:cs typeface="+mn-cs"/>
              </a:rPr>
              <a:t> and UCSD are beta-testing the </a:t>
            </a:r>
            <a:r>
              <a:rPr lang="en-US" sz="1200" kern="1200" dirty="0" err="1" smtClean="0">
                <a:solidFill>
                  <a:schemeClr val="tx1"/>
                </a:solidFill>
                <a:effectLst/>
                <a:latin typeface="Times"/>
                <a:ea typeface="+mn-ea"/>
                <a:cs typeface="+mn-cs"/>
              </a:rPr>
              <a:t>OSIsoft</a:t>
            </a:r>
            <a:r>
              <a:rPr lang="en-US" sz="1200" kern="1200" dirty="0" smtClean="0">
                <a:solidFill>
                  <a:schemeClr val="tx1"/>
                </a:solidFill>
                <a:effectLst/>
                <a:latin typeface="Times"/>
                <a:ea typeface="+mn-ea"/>
                <a:cs typeface="+mn-cs"/>
              </a:rPr>
              <a:t> PI Cloud Connect software suite for securely transferring high-volumes of data within SDGE's system. UCSD researchers are simultaneously utilizing UCSD’s </a:t>
            </a:r>
            <a:r>
              <a:rPr lang="en-US" sz="1200" kern="1200" dirty="0" err="1" smtClean="0">
                <a:solidFill>
                  <a:schemeClr val="tx1"/>
                </a:solidFill>
                <a:effectLst/>
                <a:latin typeface="Times"/>
                <a:ea typeface="+mn-ea"/>
                <a:cs typeface="+mn-cs"/>
              </a:rPr>
              <a:t>Microgrid</a:t>
            </a:r>
            <a:r>
              <a:rPr lang="en-US" sz="1200" kern="1200" dirty="0" smtClean="0">
                <a:solidFill>
                  <a:schemeClr val="tx1"/>
                </a:solidFill>
                <a:effectLst/>
                <a:latin typeface="Times"/>
                <a:ea typeface="+mn-ea"/>
                <a:cs typeface="+mn-cs"/>
              </a:rPr>
              <a:t> to analyze the data on both the main SDGE grid and the UCSD Smart Grid. By sharing their data with UCSD researchers, the industry collaborators and city partners will gain new insight into their “crowd-sourced” data.   This project will enable the city of San Diego to drive city-scale energy efficiency, load-shaping, and demand-response applications that will lower electricity consumption and cost, discover and anticipate grid instabilities, educate the public, and improve both quality of life and economic development.  Moreover, the “Sustainable Communities” project will inspire a pipeline of experienced engineers ready to design and deliver sustainability projects to improve the world in which we live.  An overarching goal of this project and its broad collaboration is to develop a model for the collection and refinement of data that is transportable to other communities and applications.  The processes developed as well as the results will be published in order to enable other communities in their path to sustainability.</a:t>
            </a:r>
          </a:p>
          <a:p>
            <a:r>
              <a:rPr lang="en-US" sz="1200" kern="1200" dirty="0" smtClean="0">
                <a:solidFill>
                  <a:schemeClr val="tx1"/>
                </a:solidFill>
                <a:effectLst/>
                <a:latin typeface="Times"/>
                <a:ea typeface="+mn-ea"/>
                <a:cs typeface="+mn-cs"/>
              </a:rPr>
              <a:t> </a:t>
            </a:r>
          </a:p>
          <a:p>
            <a:r>
              <a:rPr lang="en-US" sz="1200" kern="1200" smtClean="0">
                <a:solidFill>
                  <a:schemeClr val="tx1"/>
                </a:solidFill>
                <a:effectLst/>
                <a:latin typeface="Times"/>
                <a:ea typeface="+mn-ea"/>
                <a:cs typeface="+mn-cs"/>
              </a:rPr>
              <a:t> </a:t>
            </a:r>
            <a:endParaRPr lang="en-US" sz="1200" kern="1200">
              <a:solidFill>
                <a:schemeClr val="tx1"/>
              </a:solidFill>
              <a:effectLst/>
              <a:latin typeface="Times"/>
              <a:ea typeface="+mn-ea"/>
              <a:cs typeface="+mn-cs"/>
            </a:endParaRPr>
          </a:p>
        </p:txBody>
      </p:sp>
      <p:sp>
        <p:nvSpPr>
          <p:cNvPr id="124932" name="Slide Number Placeholder 3"/>
          <p:cNvSpPr>
            <a:spLocks noGrp="1"/>
          </p:cNvSpPr>
          <p:nvPr>
            <p:ph type="sldNum" sz="quarter" idx="5"/>
          </p:nvPr>
        </p:nvSpPr>
        <p:spPr>
          <a:xfrm>
            <a:off x="3884613" y="8685787"/>
            <a:ext cx="2971800" cy="456654"/>
          </a:xfrm>
          <a:prstGeom prst="rect">
            <a:avLst/>
          </a:prstGeo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eaLnBrk="0" hangingPunct="0">
              <a:defRPr sz="1600">
                <a:solidFill>
                  <a:srgbClr val="000000"/>
                </a:solidFill>
                <a:latin typeface="Arial" pitchFamily="34" charset="0"/>
                <a:ea typeface="ヒラギノ角ゴ ProN W3" charset="-128"/>
              </a:defRPr>
            </a:lvl1pPr>
            <a:lvl2pPr marL="742950" indent="-285750" eaLnBrk="0" hangingPunct="0">
              <a:defRPr sz="1600">
                <a:solidFill>
                  <a:srgbClr val="000000"/>
                </a:solidFill>
                <a:latin typeface="Arial" pitchFamily="34" charset="0"/>
                <a:ea typeface="ヒラギノ角ゴ ProN W3" charset="-128"/>
              </a:defRPr>
            </a:lvl2pPr>
            <a:lvl3pPr marL="1143000" indent="-228600" eaLnBrk="0" hangingPunct="0">
              <a:defRPr sz="1600">
                <a:solidFill>
                  <a:srgbClr val="000000"/>
                </a:solidFill>
                <a:latin typeface="Arial" pitchFamily="34" charset="0"/>
                <a:ea typeface="ヒラギノ角ゴ ProN W3" charset="-128"/>
              </a:defRPr>
            </a:lvl3pPr>
            <a:lvl4pPr marL="1600200" indent="-228600" eaLnBrk="0" hangingPunct="0">
              <a:defRPr sz="1600">
                <a:solidFill>
                  <a:srgbClr val="000000"/>
                </a:solidFill>
                <a:latin typeface="Arial" pitchFamily="34" charset="0"/>
                <a:ea typeface="ヒラギノ角ゴ ProN W3" charset="-128"/>
              </a:defRPr>
            </a:lvl4pPr>
            <a:lvl5pPr marL="2057400" indent="-228600" eaLnBrk="0" hangingPunct="0">
              <a:defRPr sz="1600">
                <a:solidFill>
                  <a:srgbClr val="000000"/>
                </a:solidFill>
                <a:latin typeface="Arial" pitchFamily="34" charset="0"/>
                <a:ea typeface="ヒラギノ角ゴ ProN W3" charset="-128"/>
              </a:defRPr>
            </a:lvl5pPr>
            <a:lvl6pPr marL="2514600" indent="-228600" eaLnBrk="0" fontAlgn="base" hangingPunct="0">
              <a:spcBef>
                <a:spcPct val="0"/>
              </a:spcBef>
              <a:spcAft>
                <a:spcPct val="0"/>
              </a:spcAft>
              <a:defRPr sz="1600">
                <a:solidFill>
                  <a:srgbClr val="000000"/>
                </a:solidFill>
                <a:latin typeface="Arial" pitchFamily="34" charset="0"/>
                <a:ea typeface="ヒラギノ角ゴ ProN W3" charset="-128"/>
              </a:defRPr>
            </a:lvl6pPr>
            <a:lvl7pPr marL="2971800" indent="-228600" eaLnBrk="0" fontAlgn="base" hangingPunct="0">
              <a:spcBef>
                <a:spcPct val="0"/>
              </a:spcBef>
              <a:spcAft>
                <a:spcPct val="0"/>
              </a:spcAft>
              <a:defRPr sz="1600">
                <a:solidFill>
                  <a:srgbClr val="000000"/>
                </a:solidFill>
                <a:latin typeface="Arial" pitchFamily="34" charset="0"/>
                <a:ea typeface="ヒラギノ角ゴ ProN W3" charset="-128"/>
              </a:defRPr>
            </a:lvl7pPr>
            <a:lvl8pPr marL="3429000" indent="-228600" eaLnBrk="0" fontAlgn="base" hangingPunct="0">
              <a:spcBef>
                <a:spcPct val="0"/>
              </a:spcBef>
              <a:spcAft>
                <a:spcPct val="0"/>
              </a:spcAft>
              <a:defRPr sz="1600">
                <a:solidFill>
                  <a:srgbClr val="000000"/>
                </a:solidFill>
                <a:latin typeface="Arial" pitchFamily="34" charset="0"/>
                <a:ea typeface="ヒラギノ角ゴ ProN W3" charset="-128"/>
              </a:defRPr>
            </a:lvl8pPr>
            <a:lvl9pPr marL="3886200" indent="-228600" eaLnBrk="0" fontAlgn="base" hangingPunct="0">
              <a:spcBef>
                <a:spcPct val="0"/>
              </a:spcBef>
              <a:spcAft>
                <a:spcPct val="0"/>
              </a:spcAft>
              <a:defRPr sz="1600">
                <a:solidFill>
                  <a:srgbClr val="000000"/>
                </a:solidFill>
                <a:latin typeface="Arial" pitchFamily="34" charset="0"/>
                <a:ea typeface="ヒラギノ角ゴ ProN W3" charset="-128"/>
              </a:defRPr>
            </a:lvl9pPr>
          </a:lstStyle>
          <a:p>
            <a:pPr eaLnBrk="1" hangingPunct="1"/>
            <a:fld id="{E44B0485-3E31-4A9A-BB76-BA9F87E3DFA2}" type="slidenum">
              <a:rPr lang="en-US" altLang="en-US" sz="1200">
                <a:latin typeface="Gill Sans" charset="0"/>
              </a:rPr>
              <a:pPr eaLnBrk="1" hangingPunct="1"/>
              <a:t>16</a:t>
            </a:fld>
            <a:endParaRPr lang="en-US" altLang="en-US" sz="1200">
              <a:latin typeface="Gill Sans"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err="1" smtClean="0">
                <a:solidFill>
                  <a:schemeClr val="tx2"/>
                </a:solidFill>
                <a:latin typeface="Arial" pitchFamily="34" charset="0"/>
              </a:rPr>
              <a:t>Kmeans</a:t>
            </a:r>
            <a:r>
              <a:rPr lang="en-US" sz="1200" dirty="0" smtClean="0">
                <a:solidFill>
                  <a:schemeClr val="tx2"/>
                </a:solidFill>
                <a:latin typeface="Arial" pitchFamily="34" charset="0"/>
              </a:rPr>
              <a:t> Results from 10 million </a:t>
            </a:r>
            <a:r>
              <a:rPr lang="en-US" sz="1200" dirty="0" err="1" smtClean="0">
                <a:solidFill>
                  <a:schemeClr val="tx2"/>
                </a:solidFill>
                <a:latin typeface="Arial" pitchFamily="34" charset="0"/>
              </a:rPr>
              <a:t>NYTimes</a:t>
            </a:r>
            <a:r>
              <a:rPr lang="en-US" sz="1200" dirty="0" smtClean="0">
                <a:solidFill>
                  <a:schemeClr val="tx2"/>
                </a:solidFill>
                <a:latin typeface="Arial" pitchFamily="34" charset="0"/>
              </a:rPr>
              <a:t> articles</a:t>
            </a:r>
            <a:endParaRPr lang="en-US" sz="1200" b="0" dirty="0" smtClean="0">
              <a:solidFill>
                <a:schemeClr val="tx2"/>
              </a:solidFill>
              <a:latin typeface="Arial" pitchFamily="34" charset="0"/>
            </a:endParaRPr>
          </a:p>
          <a:p>
            <a:endParaRPr lang="en-US" dirty="0"/>
          </a:p>
        </p:txBody>
      </p:sp>
    </p:spTree>
    <p:extLst>
      <p:ext uri="{BB962C8B-B14F-4D97-AF65-F5344CB8AC3E}">
        <p14:creationId xmlns:p14="http://schemas.microsoft.com/office/powerpoint/2010/main" val="987383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33186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E1AB186-E075-414D-82C5-E34F203864D4}" type="datetimeFigureOut">
              <a:rPr lang="en-US" smtClean="0">
                <a:solidFill>
                  <a:prstClr val="black">
                    <a:tint val="75000"/>
                  </a:prstClr>
                </a:solidFill>
              </a:rPr>
              <a:pPr/>
              <a:t>4/1/2015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079FB3B-D7EB-41F9-93D7-A87EE986701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03129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1AB186-E075-414D-82C5-E34F203864D4}" type="datetimeFigureOut">
              <a:rPr lang="en-US" smtClean="0">
                <a:solidFill>
                  <a:prstClr val="black">
                    <a:tint val="75000"/>
                  </a:prstClr>
                </a:solidFill>
              </a:rPr>
              <a:pPr/>
              <a:t>4/1/2015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079FB3B-D7EB-41F9-93D7-A87EE986701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46158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1AB186-E075-414D-82C5-E34F203864D4}" type="datetimeFigureOut">
              <a:rPr lang="en-US" smtClean="0">
                <a:solidFill>
                  <a:prstClr val="black">
                    <a:tint val="75000"/>
                  </a:prstClr>
                </a:solidFill>
              </a:rPr>
              <a:pPr/>
              <a:t>4/1/2015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079FB3B-D7EB-41F9-93D7-A87EE986701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325197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260840130"/>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38516738"/>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10542736"/>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35604270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1600200"/>
            <a:ext cx="43434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3434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45143482"/>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01409875"/>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2570484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687776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1AB186-E075-414D-82C5-E34F203864D4}" type="datetimeFigureOut">
              <a:rPr lang="en-US" smtClean="0">
                <a:solidFill>
                  <a:prstClr val="black">
                    <a:tint val="75000"/>
                  </a:prstClr>
                </a:solidFill>
              </a:rPr>
              <a:pPr/>
              <a:t>4/1/2015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079FB3B-D7EB-41F9-93D7-A87EE986701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997875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107044658"/>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498278229"/>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2566315"/>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304800"/>
            <a:ext cx="2209800" cy="5638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 y="304800"/>
            <a:ext cx="64770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59395574"/>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839200" cy="1041400"/>
          </a:xfrm>
        </p:spPr>
        <p:txBody>
          <a:bodyPr/>
          <a:lstStyle/>
          <a:p>
            <a:r>
              <a:rPr lang="en-US" smtClean="0"/>
              <a:t>Click to edit Master title style</a:t>
            </a:r>
            <a:endParaRPr lang="en-US"/>
          </a:p>
        </p:txBody>
      </p:sp>
      <p:sp>
        <p:nvSpPr>
          <p:cNvPr id="3" name="SmartArt Placeholder 2"/>
          <p:cNvSpPr>
            <a:spLocks noGrp="1"/>
          </p:cNvSpPr>
          <p:nvPr>
            <p:ph type="dgm" idx="1"/>
          </p:nvPr>
        </p:nvSpPr>
        <p:spPr>
          <a:xfrm>
            <a:off x="152400" y="1600200"/>
            <a:ext cx="8839200" cy="4343400"/>
          </a:xfrm>
        </p:spPr>
        <p:txBody>
          <a:bodyPr/>
          <a:lstStyle/>
          <a:p>
            <a:pPr lvl="0"/>
            <a:endParaRPr lang="en-US" noProof="0" smtClean="0"/>
          </a:p>
        </p:txBody>
      </p:sp>
    </p:spTree>
    <p:extLst>
      <p:ext uri="{BB962C8B-B14F-4D97-AF65-F5344CB8AC3E}">
        <p14:creationId xmlns:p14="http://schemas.microsoft.com/office/powerpoint/2010/main" val="2661612460"/>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179389" y="2241550"/>
            <a:ext cx="8785224" cy="3851275"/>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400"/>
              </a:spcBef>
              <a:spcAft>
                <a:spcPct val="0"/>
              </a:spcAft>
              <a:buClr>
                <a:schemeClr val="tx1"/>
              </a:buClr>
              <a:buFont typeface="Arial" pitchFamily="34" charset="0"/>
              <a:buNone/>
              <a:defRPr lang="de-DE" sz="1800" dirty="0" smtClean="0">
                <a:solidFill>
                  <a:schemeClr val="tx2"/>
                </a:solidFill>
                <a:latin typeface="+mn-lt"/>
                <a:ea typeface="+mn-ea"/>
                <a:cs typeface="+mn-cs"/>
              </a:defRPr>
            </a:lvl1pPr>
            <a:lvl2pPr marL="177800" indent="-177800" algn="l" rtl="0" eaLnBrk="1" fontAlgn="base" hangingPunct="1">
              <a:spcBef>
                <a:spcPts val="400"/>
              </a:spcBef>
              <a:spcAft>
                <a:spcPct val="0"/>
              </a:spcAft>
              <a:buClr>
                <a:schemeClr val="tx2"/>
              </a:buClr>
              <a:buFont typeface="Arial" pitchFamily="34" charset="0"/>
              <a:buChar char="•"/>
              <a:defRPr lang="de-DE" sz="1800" dirty="0" smtClean="0">
                <a:solidFill>
                  <a:schemeClr val="tx2"/>
                </a:solidFill>
                <a:latin typeface="+mn-lt"/>
                <a:ea typeface="+mn-ea"/>
                <a:cs typeface="+mn-cs"/>
              </a:defRPr>
            </a:lvl2pPr>
            <a:lvl3pPr marL="355600" indent="-177800" algn="l" rtl="0" eaLnBrk="1" fontAlgn="base" hangingPunct="1">
              <a:spcBef>
                <a:spcPts val="400"/>
              </a:spcBef>
              <a:spcAft>
                <a:spcPct val="0"/>
              </a:spcAft>
              <a:buClr>
                <a:schemeClr val="tx2"/>
              </a:buClr>
              <a:buFont typeface="Symbol" pitchFamily="18" charset="2"/>
              <a:buChar char="-"/>
              <a:tabLst/>
              <a:defRPr lang="de-DE" sz="1800" dirty="0" smtClean="0">
                <a:solidFill>
                  <a:schemeClr val="tx2"/>
                </a:solidFill>
                <a:latin typeface="+mn-lt"/>
                <a:ea typeface="+mn-ea"/>
                <a:cs typeface="+mn-cs"/>
              </a:defRPr>
            </a:lvl3pPr>
            <a:lvl4pPr marL="541338" indent="-185738" algn="l" rtl="0" eaLnBrk="1" fontAlgn="base" hangingPunct="1">
              <a:spcBef>
                <a:spcPts val="400"/>
              </a:spcBef>
              <a:spcAft>
                <a:spcPct val="0"/>
              </a:spcAft>
              <a:buClr>
                <a:schemeClr val="tx2"/>
              </a:buClr>
              <a:buFont typeface="Arial" pitchFamily="34" charset="0"/>
              <a:defRPr lang="de-DE" sz="1800" dirty="0" smtClean="0">
                <a:solidFill>
                  <a:schemeClr val="tx2"/>
                </a:solidFill>
                <a:latin typeface="+mn-lt"/>
                <a:ea typeface="+mn-ea"/>
                <a:cs typeface="+mn-cs"/>
              </a:defRPr>
            </a:lvl4pPr>
            <a:lvl5pPr marL="719138" indent="-177800" algn="l" rtl="0" eaLnBrk="1" fontAlgn="base" hangingPunct="1">
              <a:spcBef>
                <a:spcPts val="400"/>
              </a:spcBef>
              <a:spcAft>
                <a:spcPct val="0"/>
              </a:spcAft>
              <a:buClr>
                <a:schemeClr val="tx2"/>
              </a:buClr>
              <a:buFont typeface="Arial" pitchFamily="34" charset="0"/>
              <a:defRPr lang="de-DE" sz="1800" dirty="0">
                <a:solidFill>
                  <a:schemeClr val="tx2"/>
                </a:solidFill>
                <a:latin typeface="+mn-lt"/>
                <a:ea typeface="+mn-ea"/>
                <a:cs typeface="+mn-cs"/>
              </a:defRPr>
            </a:lvl5pPr>
          </a:lstStyle>
          <a:p>
            <a:pPr lvl="0"/>
            <a:r>
              <a:rPr lang="en-US" noProof="0" dirty="0" smtClean="0"/>
              <a:t>Bullet 1</a:t>
            </a:r>
          </a:p>
          <a:p>
            <a:pPr lvl="1"/>
            <a:r>
              <a:rPr lang="en-US" noProof="0" dirty="0" smtClean="0"/>
              <a:t>Bullet 2</a:t>
            </a:r>
          </a:p>
          <a:p>
            <a:pPr lvl="2"/>
            <a:r>
              <a:rPr lang="en-US" noProof="0" dirty="0" smtClean="0"/>
              <a:t>Bullet 3</a:t>
            </a:r>
          </a:p>
          <a:p>
            <a:pPr lvl="3"/>
            <a:r>
              <a:rPr lang="en-US" noProof="0" dirty="0" smtClean="0"/>
              <a:t>Bullet 4</a:t>
            </a:r>
          </a:p>
          <a:p>
            <a:pPr lvl="4"/>
            <a:r>
              <a:rPr lang="en-US" noProof="0" dirty="0" smtClean="0"/>
              <a:t>Bullet 5</a:t>
            </a:r>
            <a:endParaRPr lang="en-US" noProof="0" dirty="0"/>
          </a:p>
        </p:txBody>
      </p:sp>
      <p:sp>
        <p:nvSpPr>
          <p:cNvPr id="10" name="Titel 9"/>
          <p:cNvSpPr>
            <a:spLocks noGrp="1"/>
          </p:cNvSpPr>
          <p:nvPr>
            <p:ph type="title"/>
          </p:nvPr>
        </p:nvSpPr>
        <p:spPr>
          <a:xfrm>
            <a:off x="179389" y="1232756"/>
            <a:ext cx="8785224" cy="648072"/>
          </a:xfrm>
        </p:spPr>
        <p:txBody>
          <a:bodyPr bIns="0" anchor="t" anchorCtr="0"/>
          <a:lstStyle>
            <a:lvl1pPr>
              <a:defRPr sz="3200"/>
            </a:lvl1pPr>
          </a:lstStyle>
          <a:p>
            <a:endParaRPr lang="en-US" dirty="0"/>
          </a:p>
        </p:txBody>
      </p:sp>
      <p:sp>
        <p:nvSpPr>
          <p:cNvPr id="5" name="Textplatzhalter 2"/>
          <p:cNvSpPr>
            <a:spLocks noGrp="1"/>
          </p:cNvSpPr>
          <p:nvPr>
            <p:ph type="body" idx="13"/>
          </p:nvPr>
        </p:nvSpPr>
        <p:spPr>
          <a:xfrm>
            <a:off x="179389" y="1719922"/>
            <a:ext cx="8785224" cy="459585"/>
          </a:xfrm>
          <a:prstGeom prst="rect">
            <a:avLst/>
          </a:prstGeom>
          <a:noFill/>
        </p:spPr>
        <p:txBody>
          <a:bodyPr wrap="square" lIns="0" tIns="72000" rIns="0" bIns="36000">
            <a:noAutofit/>
          </a:bodyPr>
          <a:lstStyle>
            <a:lvl1pPr marL="0" indent="0">
              <a:spcBef>
                <a:spcPts val="0"/>
              </a:spcBef>
              <a:buNone/>
              <a:defRPr lang="de-DE" sz="2400" b="1" dirty="0" smtClean="0">
                <a:solidFill>
                  <a:schemeClr val="accent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176213" lvl="0" indent="-176213" algn="l" rtl="0" eaLnBrk="1" fontAlgn="base" hangingPunct="1">
              <a:spcBef>
                <a:spcPts val="800"/>
              </a:spcBef>
              <a:spcAft>
                <a:spcPct val="0"/>
              </a:spcAft>
              <a:buClr>
                <a:schemeClr val="tx1"/>
              </a:buClr>
              <a:buFontTx/>
              <a:buNone/>
            </a:pPr>
            <a:endParaRPr lang="en-US" noProof="0" dirty="0" smtClean="0"/>
          </a:p>
        </p:txBody>
      </p:sp>
    </p:spTree>
    <p:extLst>
      <p:ext uri="{BB962C8B-B14F-4D97-AF65-F5344CB8AC3E}">
        <p14:creationId xmlns:p14="http://schemas.microsoft.com/office/powerpoint/2010/main" val="4021356036"/>
      </p:ext>
    </p:extLst>
  </p:cSld>
  <p:clrMapOvr>
    <a:masterClrMapping/>
  </p:clrMapOvr>
  <p:timing>
    <p:tnLst>
      <p:par>
        <p:cTn id="1" dur="indefinite" restart="never" nodeType="tmRoot"/>
      </p:par>
    </p:tnLst>
  </p:timing>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E1AB186-E075-414D-82C5-E34F203864D4}" type="datetimeFigureOut">
              <a:rPr lang="en-US" smtClean="0">
                <a:solidFill>
                  <a:prstClr val="black">
                    <a:tint val="75000"/>
                  </a:prstClr>
                </a:solidFill>
              </a:rPr>
              <a:pPr/>
              <a:t>4/1/2015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079FB3B-D7EB-41F9-93D7-A87EE986701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55097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E1AB186-E075-414D-82C5-E34F203864D4}" type="datetimeFigureOut">
              <a:rPr lang="en-US" smtClean="0">
                <a:solidFill>
                  <a:prstClr val="black">
                    <a:tint val="75000"/>
                  </a:prstClr>
                </a:solidFill>
              </a:rPr>
              <a:pPr/>
              <a:t>4/1/2015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079FB3B-D7EB-41F9-93D7-A87EE986701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49286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E1AB186-E075-414D-82C5-E34F203864D4}" type="datetimeFigureOut">
              <a:rPr lang="en-US" smtClean="0">
                <a:solidFill>
                  <a:prstClr val="black">
                    <a:tint val="75000"/>
                  </a:prstClr>
                </a:solidFill>
              </a:rPr>
              <a:pPr/>
              <a:t>4/1/2015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079FB3B-D7EB-41F9-93D7-A87EE986701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82918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E1AB186-E075-414D-82C5-E34F203864D4}" type="datetimeFigureOut">
              <a:rPr lang="en-US" smtClean="0">
                <a:solidFill>
                  <a:prstClr val="black">
                    <a:tint val="75000"/>
                  </a:prstClr>
                </a:solidFill>
              </a:rPr>
              <a:pPr/>
              <a:t>4/1/2015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079FB3B-D7EB-41F9-93D7-A87EE986701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66248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1AB186-E075-414D-82C5-E34F203864D4}" type="datetimeFigureOut">
              <a:rPr lang="en-US" smtClean="0">
                <a:solidFill>
                  <a:prstClr val="black">
                    <a:tint val="75000"/>
                  </a:prstClr>
                </a:solidFill>
              </a:rPr>
              <a:pPr/>
              <a:t>4/1/2015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079FB3B-D7EB-41F9-93D7-A87EE986701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04324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E1AB186-E075-414D-82C5-E34F203864D4}" type="datetimeFigureOut">
              <a:rPr lang="en-US" smtClean="0">
                <a:solidFill>
                  <a:prstClr val="black">
                    <a:tint val="75000"/>
                  </a:prstClr>
                </a:solidFill>
              </a:rPr>
              <a:pPr/>
              <a:t>4/1/2015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079FB3B-D7EB-41F9-93D7-A87EE986701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07418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E1AB186-E075-414D-82C5-E34F203864D4}" type="datetimeFigureOut">
              <a:rPr lang="en-US" smtClean="0">
                <a:solidFill>
                  <a:prstClr val="black">
                    <a:tint val="75000"/>
                  </a:prstClr>
                </a:solidFill>
              </a:rPr>
              <a:pPr/>
              <a:t>4/1/2015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079FB3B-D7EB-41F9-93D7-A87EE986701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57788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2.jpeg"/><Relationship Id="rId2" Type="http://schemas.openxmlformats.org/officeDocument/2006/relationships/slideLayout" Target="../slideLayouts/slideLayout13.xml"/><Relationship Id="rId16" Type="http://schemas.openxmlformats.org/officeDocument/2006/relationships/image" Target="../media/image1.jpe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1AB186-E075-414D-82C5-E34F203864D4}" type="datetimeFigureOut">
              <a:rPr lang="en-US" smtClean="0">
                <a:solidFill>
                  <a:prstClr val="black">
                    <a:tint val="75000"/>
                  </a:prstClr>
                </a:solidFill>
                <a:latin typeface="Times"/>
              </a:rPr>
              <a:pPr/>
              <a:t>4/1/2015</a:t>
            </a:fld>
            <a:endParaRPr lang="en-US">
              <a:solidFill>
                <a:prstClr val="black">
                  <a:tint val="75000"/>
                </a:prstClr>
              </a:solidFill>
              <a:latin typeface="Time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Time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79FB3B-D7EB-41F9-93D7-A87EE9867011}" type="slidenum">
              <a:rPr lang="en-US" smtClean="0">
                <a:solidFill>
                  <a:prstClr val="black">
                    <a:tint val="75000"/>
                  </a:prstClr>
                </a:solidFill>
                <a:latin typeface="Times"/>
              </a:rPr>
              <a:pPr/>
              <a:t>‹#›</a:t>
            </a:fld>
            <a:endParaRPr lang="en-US">
              <a:solidFill>
                <a:prstClr val="black">
                  <a:tint val="75000"/>
                </a:prstClr>
              </a:solidFill>
              <a:latin typeface="Times"/>
            </a:endParaRPr>
          </a:p>
        </p:txBody>
      </p:sp>
    </p:spTree>
    <p:extLst>
      <p:ext uri="{BB962C8B-B14F-4D97-AF65-F5344CB8AC3E}">
        <p14:creationId xmlns:p14="http://schemas.microsoft.com/office/powerpoint/2010/main" val="401844097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bwMode="auto">
          <a:xfrm>
            <a:off x="152400" y="304800"/>
            <a:ext cx="88392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7" tIns="44450" rIns="90487" bIns="44450" numCol="1" anchor="ctr" anchorCtr="0" compatLnSpc="1">
            <a:prstTxWarp prst="textNoShape">
              <a:avLst/>
            </a:prstTxWarp>
          </a:bodyPr>
          <a:lstStyle/>
          <a:p>
            <a:pPr lvl="0"/>
            <a:r>
              <a:rPr lang="en-US" smtClean="0"/>
              <a:t>Click to edit Master title style</a:t>
            </a:r>
          </a:p>
        </p:txBody>
      </p:sp>
      <p:sp>
        <p:nvSpPr>
          <p:cNvPr id="4099" name="Rectangle 34"/>
          <p:cNvSpPr>
            <a:spLocks noGrp="1" noChangeArrowheads="1"/>
          </p:cNvSpPr>
          <p:nvPr>
            <p:ph type="body" idx="1"/>
          </p:nvPr>
        </p:nvSpPr>
        <p:spPr bwMode="auto">
          <a:xfrm>
            <a:off x="152400" y="1600200"/>
            <a:ext cx="88392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7" tIns="44450" rIns="90487" bIns="4445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67" name="Rectangle 43"/>
          <p:cNvSpPr>
            <a:spLocks noChangeArrowheads="1"/>
          </p:cNvSpPr>
          <p:nvPr/>
        </p:nvSpPr>
        <p:spPr bwMode="auto">
          <a:xfrm>
            <a:off x="152400" y="228600"/>
            <a:ext cx="8839200" cy="76200"/>
          </a:xfrm>
          <a:prstGeom prst="rect">
            <a:avLst/>
          </a:prstGeom>
          <a:solidFill>
            <a:srgbClr val="0000CC"/>
          </a:solidFill>
          <a:ln w="12700">
            <a:noFill/>
            <a:miter lim="800000"/>
            <a:headEnd/>
            <a:tailEnd/>
          </a:ln>
          <a:effectLst/>
        </p:spPr>
        <p:txBody>
          <a:bodyPr wrap="none" anchor="ctr"/>
          <a:lstStyle/>
          <a:p>
            <a:pPr algn="r">
              <a:defRPr/>
            </a:pPr>
            <a:endParaRPr lang="en-US" sz="1000" b="1">
              <a:solidFill>
                <a:srgbClr val="000000"/>
              </a:solidFill>
              <a:latin typeface="Helvetica"/>
            </a:endParaRPr>
          </a:p>
        </p:txBody>
      </p:sp>
      <p:sp>
        <p:nvSpPr>
          <p:cNvPr id="1068" name="Rectangle 44"/>
          <p:cNvSpPr>
            <a:spLocks noChangeArrowheads="1"/>
          </p:cNvSpPr>
          <p:nvPr/>
        </p:nvSpPr>
        <p:spPr bwMode="auto">
          <a:xfrm>
            <a:off x="152400" y="228600"/>
            <a:ext cx="8839200" cy="76200"/>
          </a:xfrm>
          <a:prstGeom prst="rect">
            <a:avLst/>
          </a:prstGeom>
          <a:solidFill>
            <a:srgbClr val="000080"/>
          </a:solidFill>
          <a:ln w="12700">
            <a:noFill/>
            <a:miter lim="800000"/>
            <a:headEnd/>
            <a:tailEnd/>
          </a:ln>
          <a:effectLst/>
        </p:spPr>
        <p:txBody>
          <a:bodyPr wrap="none" anchor="ctr"/>
          <a:lstStyle/>
          <a:p>
            <a:pPr algn="r">
              <a:defRPr/>
            </a:pPr>
            <a:endParaRPr lang="en-US" sz="1000" b="1">
              <a:solidFill>
                <a:srgbClr val="000000"/>
              </a:solidFill>
              <a:latin typeface="Helvetica"/>
            </a:endParaRPr>
          </a:p>
        </p:txBody>
      </p:sp>
      <p:sp>
        <p:nvSpPr>
          <p:cNvPr id="1069" name="Rectangle 45"/>
          <p:cNvSpPr>
            <a:spLocks noChangeArrowheads="1"/>
          </p:cNvSpPr>
          <p:nvPr/>
        </p:nvSpPr>
        <p:spPr bwMode="auto">
          <a:xfrm flipV="1">
            <a:off x="1677988" y="6440488"/>
            <a:ext cx="6170612" cy="74612"/>
          </a:xfrm>
          <a:prstGeom prst="rect">
            <a:avLst/>
          </a:prstGeom>
          <a:solidFill>
            <a:srgbClr val="000080"/>
          </a:solidFill>
          <a:ln w="12700">
            <a:noFill/>
            <a:miter lim="800000"/>
            <a:headEnd/>
            <a:tailEnd/>
          </a:ln>
          <a:effectLst/>
        </p:spPr>
        <p:txBody>
          <a:bodyPr wrap="none" anchor="ctr"/>
          <a:lstStyle/>
          <a:p>
            <a:pPr algn="r">
              <a:defRPr/>
            </a:pPr>
            <a:endParaRPr lang="en-US" sz="1000" b="1">
              <a:solidFill>
                <a:srgbClr val="000000"/>
              </a:solidFill>
              <a:latin typeface="Helvetica"/>
            </a:endParaRPr>
          </a:p>
        </p:txBody>
      </p:sp>
      <p:sp>
        <p:nvSpPr>
          <p:cNvPr id="1070" name="Text Box 46"/>
          <p:cNvSpPr txBox="1">
            <a:spLocks noChangeArrowheads="1"/>
          </p:cNvSpPr>
          <p:nvPr/>
        </p:nvSpPr>
        <p:spPr bwMode="auto">
          <a:xfrm>
            <a:off x="1676400" y="6248400"/>
            <a:ext cx="5715000" cy="152400"/>
          </a:xfrm>
          <a:prstGeom prst="rect">
            <a:avLst/>
          </a:prstGeom>
          <a:noFill/>
          <a:ln w="12700">
            <a:noFill/>
            <a:miter lim="800000"/>
            <a:headEnd/>
            <a:tailEnd/>
          </a:ln>
          <a:effectLst/>
        </p:spPr>
        <p:txBody>
          <a:bodyPr lIns="0" tIns="0" rIns="0" bIns="0">
            <a:spAutoFit/>
          </a:bodyPr>
          <a:lstStyle/>
          <a:p>
            <a:pPr algn="l">
              <a:defRPr/>
            </a:pPr>
            <a:r>
              <a:rPr lang="en-US" sz="1000" b="1">
                <a:solidFill>
                  <a:srgbClr val="000000"/>
                </a:solidFill>
                <a:latin typeface="Arial" charset="0"/>
              </a:rPr>
              <a:t>SAN DIEGO SUPERCOMPUTER CENTER</a:t>
            </a:r>
          </a:p>
        </p:txBody>
      </p:sp>
      <p:sp>
        <p:nvSpPr>
          <p:cNvPr id="1080" name="Text Box 56"/>
          <p:cNvSpPr txBox="1">
            <a:spLocks noChangeArrowheads="1"/>
          </p:cNvSpPr>
          <p:nvPr/>
        </p:nvSpPr>
        <p:spPr bwMode="auto">
          <a:xfrm>
            <a:off x="2133600" y="6553200"/>
            <a:ext cx="5715000" cy="152400"/>
          </a:xfrm>
          <a:prstGeom prst="rect">
            <a:avLst/>
          </a:prstGeom>
          <a:noFill/>
          <a:ln w="12700">
            <a:noFill/>
            <a:miter lim="800000"/>
            <a:headEnd/>
            <a:tailEnd/>
          </a:ln>
          <a:effectLst/>
        </p:spPr>
        <p:txBody>
          <a:bodyPr lIns="0" tIns="0" rIns="0" bIns="0">
            <a:spAutoFit/>
          </a:bodyPr>
          <a:lstStyle/>
          <a:p>
            <a:pPr algn="r">
              <a:defRPr/>
            </a:pPr>
            <a:r>
              <a:rPr lang="en-US" sz="1000" b="1" i="1">
                <a:solidFill>
                  <a:srgbClr val="000000"/>
                </a:solidFill>
                <a:latin typeface="Arial" charset="0"/>
              </a:rPr>
              <a:t>at the</a:t>
            </a:r>
            <a:r>
              <a:rPr lang="en-US" sz="1000" b="1">
                <a:solidFill>
                  <a:srgbClr val="000000"/>
                </a:solidFill>
                <a:latin typeface="Arial" charset="0"/>
              </a:rPr>
              <a:t> UNIVERSITY OF CALIFORNIA; SAN DIEGO</a:t>
            </a:r>
          </a:p>
        </p:txBody>
      </p:sp>
      <p:pic>
        <p:nvPicPr>
          <p:cNvPr id="4105" name="Picture 5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28600" y="6172200"/>
            <a:ext cx="1371600"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6" name="Picture 5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077200" y="6096000"/>
            <a:ext cx="852488"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0004687"/>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transition/>
  <p:txStyles>
    <p:titleStyle>
      <a:lvl1pPr algn="ctr" rtl="0" eaLnBrk="0" fontAlgn="base" hangingPunct="0">
        <a:lnSpc>
          <a:spcPct val="95000"/>
        </a:lnSpc>
        <a:spcBef>
          <a:spcPct val="0"/>
        </a:spcBef>
        <a:spcAft>
          <a:spcPct val="0"/>
        </a:spcAft>
        <a:defRPr sz="3600" b="1" i="1">
          <a:solidFill>
            <a:srgbClr val="000099"/>
          </a:solidFill>
          <a:latin typeface="+mj-lt"/>
          <a:ea typeface="+mj-ea"/>
          <a:cs typeface="+mj-cs"/>
        </a:defRPr>
      </a:lvl1pPr>
      <a:lvl2pPr algn="ctr" rtl="0" eaLnBrk="0" fontAlgn="base" hangingPunct="0">
        <a:lnSpc>
          <a:spcPct val="95000"/>
        </a:lnSpc>
        <a:spcBef>
          <a:spcPct val="0"/>
        </a:spcBef>
        <a:spcAft>
          <a:spcPct val="0"/>
        </a:spcAft>
        <a:defRPr sz="3600" b="1" i="1">
          <a:solidFill>
            <a:srgbClr val="000099"/>
          </a:solidFill>
          <a:latin typeface="Helvetica" pitchFamily="34" charset="0"/>
        </a:defRPr>
      </a:lvl2pPr>
      <a:lvl3pPr algn="ctr" rtl="0" eaLnBrk="0" fontAlgn="base" hangingPunct="0">
        <a:lnSpc>
          <a:spcPct val="95000"/>
        </a:lnSpc>
        <a:spcBef>
          <a:spcPct val="0"/>
        </a:spcBef>
        <a:spcAft>
          <a:spcPct val="0"/>
        </a:spcAft>
        <a:defRPr sz="3600" b="1" i="1">
          <a:solidFill>
            <a:srgbClr val="000099"/>
          </a:solidFill>
          <a:latin typeface="Helvetica" pitchFamily="34" charset="0"/>
        </a:defRPr>
      </a:lvl3pPr>
      <a:lvl4pPr algn="ctr" rtl="0" eaLnBrk="0" fontAlgn="base" hangingPunct="0">
        <a:lnSpc>
          <a:spcPct val="95000"/>
        </a:lnSpc>
        <a:spcBef>
          <a:spcPct val="0"/>
        </a:spcBef>
        <a:spcAft>
          <a:spcPct val="0"/>
        </a:spcAft>
        <a:defRPr sz="3600" b="1" i="1">
          <a:solidFill>
            <a:srgbClr val="000099"/>
          </a:solidFill>
          <a:latin typeface="Helvetica" pitchFamily="34" charset="0"/>
        </a:defRPr>
      </a:lvl4pPr>
      <a:lvl5pPr algn="ctr" rtl="0" eaLnBrk="0" fontAlgn="base" hangingPunct="0">
        <a:lnSpc>
          <a:spcPct val="95000"/>
        </a:lnSpc>
        <a:spcBef>
          <a:spcPct val="0"/>
        </a:spcBef>
        <a:spcAft>
          <a:spcPct val="0"/>
        </a:spcAft>
        <a:defRPr sz="3600" b="1" i="1">
          <a:solidFill>
            <a:srgbClr val="000099"/>
          </a:solidFill>
          <a:latin typeface="Helvetica" pitchFamily="34" charset="0"/>
        </a:defRPr>
      </a:lvl5pPr>
      <a:lvl6pPr marL="457200" algn="ctr" rtl="0" eaLnBrk="0" fontAlgn="base" hangingPunct="0">
        <a:lnSpc>
          <a:spcPct val="95000"/>
        </a:lnSpc>
        <a:spcBef>
          <a:spcPct val="0"/>
        </a:spcBef>
        <a:spcAft>
          <a:spcPct val="0"/>
        </a:spcAft>
        <a:defRPr sz="3600" b="1" i="1">
          <a:solidFill>
            <a:srgbClr val="000099"/>
          </a:solidFill>
          <a:latin typeface="Helvetica" pitchFamily="34" charset="0"/>
        </a:defRPr>
      </a:lvl6pPr>
      <a:lvl7pPr marL="914400" algn="ctr" rtl="0" eaLnBrk="0" fontAlgn="base" hangingPunct="0">
        <a:lnSpc>
          <a:spcPct val="95000"/>
        </a:lnSpc>
        <a:spcBef>
          <a:spcPct val="0"/>
        </a:spcBef>
        <a:spcAft>
          <a:spcPct val="0"/>
        </a:spcAft>
        <a:defRPr sz="3600" b="1" i="1">
          <a:solidFill>
            <a:srgbClr val="000099"/>
          </a:solidFill>
          <a:latin typeface="Helvetica" pitchFamily="34" charset="0"/>
        </a:defRPr>
      </a:lvl7pPr>
      <a:lvl8pPr marL="1371600" algn="ctr" rtl="0" eaLnBrk="0" fontAlgn="base" hangingPunct="0">
        <a:lnSpc>
          <a:spcPct val="95000"/>
        </a:lnSpc>
        <a:spcBef>
          <a:spcPct val="0"/>
        </a:spcBef>
        <a:spcAft>
          <a:spcPct val="0"/>
        </a:spcAft>
        <a:defRPr sz="3600" b="1" i="1">
          <a:solidFill>
            <a:srgbClr val="000099"/>
          </a:solidFill>
          <a:latin typeface="Helvetica" pitchFamily="34" charset="0"/>
        </a:defRPr>
      </a:lvl8pPr>
      <a:lvl9pPr marL="1828800" algn="ctr" rtl="0" eaLnBrk="0" fontAlgn="base" hangingPunct="0">
        <a:lnSpc>
          <a:spcPct val="95000"/>
        </a:lnSpc>
        <a:spcBef>
          <a:spcPct val="0"/>
        </a:spcBef>
        <a:spcAft>
          <a:spcPct val="0"/>
        </a:spcAft>
        <a:defRPr sz="3600" b="1" i="1">
          <a:solidFill>
            <a:srgbClr val="000099"/>
          </a:solidFill>
          <a:latin typeface="Helvetica" pitchFamily="34" charset="0"/>
        </a:defRPr>
      </a:lvl9pPr>
    </p:titleStyle>
    <p:bodyStyle>
      <a:lvl1pPr marL="342900" indent="-342900" algn="l" rtl="0" eaLnBrk="0" fontAlgn="base" hangingPunct="0">
        <a:lnSpc>
          <a:spcPct val="95000"/>
        </a:lnSpc>
        <a:spcBef>
          <a:spcPct val="20000"/>
        </a:spcBef>
        <a:spcAft>
          <a:spcPct val="0"/>
        </a:spcAft>
        <a:buClr>
          <a:schemeClr val="tx1"/>
        </a:buClr>
        <a:buSzPct val="100000"/>
        <a:buChar char="•"/>
        <a:defRPr sz="2800" b="1">
          <a:solidFill>
            <a:schemeClr val="tx1"/>
          </a:solidFill>
          <a:latin typeface="+mn-lt"/>
          <a:ea typeface="+mn-ea"/>
          <a:cs typeface="+mn-cs"/>
        </a:defRPr>
      </a:lvl1pPr>
      <a:lvl2pPr marL="742950" indent="-285750" algn="l" rtl="0" eaLnBrk="0" fontAlgn="base" hangingPunct="0">
        <a:lnSpc>
          <a:spcPct val="95000"/>
        </a:lnSpc>
        <a:spcBef>
          <a:spcPct val="20000"/>
        </a:spcBef>
        <a:spcAft>
          <a:spcPct val="0"/>
        </a:spcAft>
        <a:buClr>
          <a:schemeClr val="tx1"/>
        </a:buClr>
        <a:buSzPct val="100000"/>
        <a:buChar char="•"/>
        <a:defRPr sz="2400">
          <a:solidFill>
            <a:schemeClr val="tx1"/>
          </a:solidFill>
          <a:latin typeface="+mn-lt"/>
        </a:defRPr>
      </a:lvl2pPr>
      <a:lvl3pPr marL="1143000" indent="-228600" algn="l" rtl="0" eaLnBrk="0" fontAlgn="base" hangingPunct="0">
        <a:lnSpc>
          <a:spcPct val="95000"/>
        </a:lnSpc>
        <a:spcBef>
          <a:spcPct val="20000"/>
        </a:spcBef>
        <a:spcAft>
          <a:spcPct val="0"/>
        </a:spcAft>
        <a:buClr>
          <a:schemeClr val="tx1"/>
        </a:buClr>
        <a:buSzPct val="100000"/>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pitchFamily="18" charset="0"/>
        </a:defRPr>
      </a:lvl4pPr>
      <a:lvl5pPr marL="2057400" indent="-228600" algn="l" rtl="0" eaLnBrk="0" fontAlgn="base" hangingPunct="0">
        <a:spcBef>
          <a:spcPct val="20000"/>
        </a:spcBef>
        <a:spcAft>
          <a:spcPct val="0"/>
        </a:spcAft>
        <a:buChar char="»"/>
        <a:defRPr sz="2000">
          <a:solidFill>
            <a:schemeClr val="tx1"/>
          </a:solidFill>
          <a:latin typeface="Times" pitchFamily="18" charset="0"/>
        </a:defRPr>
      </a:lvl5pPr>
      <a:lvl6pPr marL="2514600" indent="-228600" algn="l" rtl="0" eaLnBrk="0" fontAlgn="base" hangingPunct="0">
        <a:spcBef>
          <a:spcPct val="20000"/>
        </a:spcBef>
        <a:spcAft>
          <a:spcPct val="0"/>
        </a:spcAft>
        <a:buChar char="»"/>
        <a:defRPr sz="2000">
          <a:solidFill>
            <a:schemeClr val="tx1"/>
          </a:solidFill>
          <a:latin typeface="Times" pitchFamily="18" charset="0"/>
        </a:defRPr>
      </a:lvl6pPr>
      <a:lvl7pPr marL="2971800" indent="-228600" algn="l" rtl="0" eaLnBrk="0" fontAlgn="base" hangingPunct="0">
        <a:spcBef>
          <a:spcPct val="20000"/>
        </a:spcBef>
        <a:spcAft>
          <a:spcPct val="0"/>
        </a:spcAft>
        <a:buChar char="»"/>
        <a:defRPr sz="2000">
          <a:solidFill>
            <a:schemeClr val="tx1"/>
          </a:solidFill>
          <a:latin typeface="Times" pitchFamily="18" charset="0"/>
        </a:defRPr>
      </a:lvl7pPr>
      <a:lvl8pPr marL="3429000" indent="-228600" algn="l" rtl="0" eaLnBrk="0" fontAlgn="base" hangingPunct="0">
        <a:spcBef>
          <a:spcPct val="20000"/>
        </a:spcBef>
        <a:spcAft>
          <a:spcPct val="0"/>
        </a:spcAft>
        <a:buChar char="»"/>
        <a:defRPr sz="2000">
          <a:solidFill>
            <a:schemeClr val="tx1"/>
          </a:solidFill>
          <a:latin typeface="Times" pitchFamily="18" charset="0"/>
        </a:defRPr>
      </a:lvl8pPr>
      <a:lvl9pPr marL="3886200" indent="-228600" algn="l" rtl="0" eaLnBrk="0" fontAlgn="base" hangingPunct="0">
        <a:spcBef>
          <a:spcPct val="20000"/>
        </a:spcBef>
        <a:spcAft>
          <a:spcPct val="0"/>
        </a:spcAft>
        <a:buChar char="»"/>
        <a:defRPr sz="2000">
          <a:solidFill>
            <a:schemeClr val="tx1"/>
          </a:solidFill>
          <a:latin typeface="Times"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Layout" Target="../diagrams/layout3.xml"/><Relationship Id="rId7" Type="http://schemas.openxmlformats.org/officeDocument/2006/relationships/image" Target="../media/image15.png"/><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7.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image" Target="../media/image26.jpeg"/><Relationship Id="rId13"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30.png"/><Relationship Id="rId17" Type="http://schemas.microsoft.com/office/2007/relationships/diagramDrawing" Target="../diagrams/drawing5.xml"/><Relationship Id="rId2" Type="http://schemas.openxmlformats.org/officeDocument/2006/relationships/notesSlide" Target="../notesSlides/notesSlide7.xml"/><Relationship Id="rId16" Type="http://schemas.openxmlformats.org/officeDocument/2006/relationships/diagramColors" Target="../diagrams/colors5.xml"/><Relationship Id="rId1" Type="http://schemas.openxmlformats.org/officeDocument/2006/relationships/slideLayout" Target="../slideLayouts/slideLayout13.xml"/><Relationship Id="rId6" Type="http://schemas.openxmlformats.org/officeDocument/2006/relationships/diagramColors" Target="../diagrams/colors4.xml"/><Relationship Id="rId11" Type="http://schemas.openxmlformats.org/officeDocument/2006/relationships/image" Target="../media/image29.png"/><Relationship Id="rId5" Type="http://schemas.openxmlformats.org/officeDocument/2006/relationships/diagramQuickStyle" Target="../diagrams/quickStyle4.xml"/><Relationship Id="rId15" Type="http://schemas.openxmlformats.org/officeDocument/2006/relationships/diagramQuickStyle" Target="../diagrams/quickStyle5.xml"/><Relationship Id="rId10" Type="http://schemas.openxmlformats.org/officeDocument/2006/relationships/image" Target="../media/image28.png"/><Relationship Id="rId4" Type="http://schemas.openxmlformats.org/officeDocument/2006/relationships/diagramLayout" Target="../diagrams/layout4.xml"/><Relationship Id="rId9" Type="http://schemas.openxmlformats.org/officeDocument/2006/relationships/image" Target="../media/image27.jpeg"/><Relationship Id="rId1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diagramColors" Target="../diagrams/colors6.xml"/><Relationship Id="rId5" Type="http://schemas.openxmlformats.org/officeDocument/2006/relationships/diagramQuickStyle" Target="../diagrams/quickStyle6.xml"/><Relationship Id="rId10" Type="http://schemas.openxmlformats.org/officeDocument/2006/relationships/image" Target="../media/image34.jpeg"/><Relationship Id="rId4" Type="http://schemas.openxmlformats.org/officeDocument/2006/relationships/diagramLayout" Target="../diagrams/layout6.xml"/><Relationship Id="rId9" Type="http://schemas.openxmlformats.org/officeDocument/2006/relationships/image" Target="../media/image33.jpeg"/></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hyperlink" Target="https://www.coursera.org/course/datasci" TargetMode="External"/><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5.jpeg"/><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47.wmf"/><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6.wmf"/><Relationship Id="rId4" Type="http://schemas.openxmlformats.org/officeDocument/2006/relationships/oleObject" Target="../embeddings/oleObject1.bin"/></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3.xml"/><Relationship Id="rId5" Type="http://schemas.openxmlformats.org/officeDocument/2006/relationships/image" Target="../media/image9.jpeg"/><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3.xml"/><Relationship Id="rId1" Type="http://schemas.openxmlformats.org/officeDocument/2006/relationships/vmlDrawing" Target="../drawings/vmlDrawing2.vml"/><Relationship Id="rId5" Type="http://schemas.openxmlformats.org/officeDocument/2006/relationships/image" Target="../media/image51.png"/><Relationship Id="rId4" Type="http://schemas.openxmlformats.org/officeDocument/2006/relationships/oleObject" Target="../embeddings/oleObject3.bin"/></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6.xml"/><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63.xml"/><Relationship Id="rId1" Type="http://schemas.openxmlformats.org/officeDocument/2006/relationships/slideLayout" Target="../slideLayouts/slideLayout12.xml"/><Relationship Id="rId6" Type="http://schemas.openxmlformats.org/officeDocument/2006/relationships/image" Target="../media/image59.jpe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jpeg"/><Relationship Id="rId9" Type="http://schemas.openxmlformats.org/officeDocument/2006/relationships/image" Target="../media/image62.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blogs.forrester.com/mike_gualtieri" TargetMode="Externa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hyperlink" Target="http://www.sdsc.edu/" TargetMode="External"/><Relationship Id="rId1" Type="http://schemas.openxmlformats.org/officeDocument/2006/relationships/slideLayout" Target="../slideLayouts/slideLayout13.xml"/><Relationship Id="rId4" Type="http://schemas.openxmlformats.org/officeDocument/2006/relationships/image" Target="../media/image66.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228600" y="1447800"/>
            <a:ext cx="8610600" cy="1470025"/>
          </a:xfrm>
        </p:spPr>
        <p:txBody>
          <a:bodyPr/>
          <a:lstStyle/>
          <a:p>
            <a:r>
              <a:rPr lang="en-US" dirty="0" smtClean="0"/>
              <a:t>MAS Data Science and Engineering</a:t>
            </a:r>
            <a:br>
              <a:rPr lang="en-US" dirty="0" smtClean="0"/>
            </a:br>
            <a:r>
              <a:rPr lang="en-US" dirty="0" smtClean="0"/>
              <a:t>Machine Learning </a:t>
            </a:r>
            <a:endParaRPr lang="en-US" sz="2400" dirty="0" smtClean="0"/>
          </a:p>
        </p:txBody>
      </p:sp>
      <p:sp>
        <p:nvSpPr>
          <p:cNvPr id="2051" name="Subtitle 2"/>
          <p:cNvSpPr>
            <a:spLocks noGrp="1"/>
          </p:cNvSpPr>
          <p:nvPr>
            <p:ph type="subTitle" idx="1"/>
          </p:nvPr>
        </p:nvSpPr>
        <p:spPr>
          <a:xfrm>
            <a:off x="457200" y="3276600"/>
            <a:ext cx="8305800" cy="1752600"/>
          </a:xfrm>
        </p:spPr>
        <p:txBody>
          <a:bodyPr/>
          <a:lstStyle/>
          <a:p>
            <a:pPr eaLnBrk="1" hangingPunct="1"/>
            <a:r>
              <a:rPr lang="en-US" dirty="0"/>
              <a:t>Natasha Balac, Ph.D.</a:t>
            </a:r>
          </a:p>
          <a:p>
            <a:pPr eaLnBrk="1" hangingPunct="1"/>
            <a:r>
              <a:rPr lang="en-US" dirty="0"/>
              <a:t>Predictive Analytics Center of Excellence, Director</a:t>
            </a:r>
          </a:p>
          <a:p>
            <a:pPr eaLnBrk="1" hangingPunct="1"/>
            <a:r>
              <a:rPr lang="en-US" dirty="0"/>
              <a:t>San Diego Supercomputer Center</a:t>
            </a:r>
          </a:p>
          <a:p>
            <a:pPr eaLnBrk="1" hangingPunct="1"/>
            <a:r>
              <a:rPr lang="en-US" dirty="0"/>
              <a:t>University of California, San </a:t>
            </a:r>
            <a:r>
              <a:rPr lang="en-US" dirty="0" smtClean="0"/>
              <a:t>Diego</a:t>
            </a:r>
          </a:p>
          <a:p>
            <a:pPr algn="l"/>
            <a:endParaRPr lang="en-US" dirty="0" smtClean="0"/>
          </a:p>
        </p:txBody>
      </p:sp>
    </p:spTree>
    <p:extLst>
      <p:ext uri="{BB962C8B-B14F-4D97-AF65-F5344CB8AC3E}">
        <p14:creationId xmlns:p14="http://schemas.microsoft.com/office/powerpoint/2010/main" val="3141997777"/>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9389" y="457200"/>
            <a:ext cx="8785224" cy="648072"/>
          </a:xfrm>
        </p:spPr>
        <p:txBody>
          <a:bodyPr/>
          <a:lstStyle/>
          <a:p>
            <a:r>
              <a:rPr lang="en-US" dirty="0"/>
              <a:t>PACE: Closing the gap between Government, Industry and Academia</a:t>
            </a:r>
          </a:p>
        </p:txBody>
      </p:sp>
      <p:sp>
        <p:nvSpPr>
          <p:cNvPr id="6" name="Content Placeholder 2"/>
          <p:cNvSpPr txBox="1">
            <a:spLocks/>
          </p:cNvSpPr>
          <p:nvPr/>
        </p:nvSpPr>
        <p:spPr>
          <a:xfrm>
            <a:off x="4772025" y="1855786"/>
            <a:ext cx="4143375" cy="4697414"/>
          </a:xfrm>
          <a:prstGeom prst="rect">
            <a:avLst/>
          </a:prstGeom>
          <a:noFill/>
          <a:ln w="12700">
            <a:noFill/>
            <a:miter lim="800000"/>
            <a:headEnd/>
            <a:tailEnd/>
          </a:ln>
        </p:spPr>
        <p:txBody>
          <a:bodyPr vert="horz" wrap="square" lIns="0" tIns="0" rIns="0" bIns="0" numCol="1" anchor="t" anchorCtr="0" compatLnSpc="1">
            <a:prstTxWarp prst="textNoShape">
              <a:avLst/>
            </a:prstTxWarp>
            <a:normAutofit/>
          </a:bodyPr>
          <a:lstStyle>
            <a:lvl1pPr marL="0" indent="0" algn="l" rtl="0" eaLnBrk="1" fontAlgn="base" hangingPunct="1">
              <a:spcBef>
                <a:spcPts val="400"/>
              </a:spcBef>
              <a:spcAft>
                <a:spcPct val="0"/>
              </a:spcAft>
              <a:buClr>
                <a:schemeClr val="tx1"/>
              </a:buClr>
              <a:buFont typeface="Arial" pitchFamily="34" charset="0"/>
              <a:buNone/>
              <a:defRPr lang="de-DE" sz="1800" kern="1200" dirty="0" smtClean="0">
                <a:solidFill>
                  <a:schemeClr val="tx2"/>
                </a:solidFill>
                <a:latin typeface="+mn-lt"/>
                <a:ea typeface="+mn-ea"/>
                <a:cs typeface="+mn-cs"/>
              </a:defRPr>
            </a:lvl1pPr>
            <a:lvl2pPr marL="177800" indent="-177800" algn="l" rtl="0" eaLnBrk="1" fontAlgn="base" hangingPunct="1">
              <a:spcBef>
                <a:spcPts val="400"/>
              </a:spcBef>
              <a:spcAft>
                <a:spcPct val="0"/>
              </a:spcAft>
              <a:buClr>
                <a:schemeClr val="tx2"/>
              </a:buClr>
              <a:buFont typeface="Arial" pitchFamily="34" charset="0"/>
              <a:buChar char="•"/>
              <a:defRPr lang="de-DE" sz="1800" kern="1200" dirty="0" smtClean="0">
                <a:solidFill>
                  <a:schemeClr val="tx2"/>
                </a:solidFill>
                <a:latin typeface="+mn-lt"/>
                <a:ea typeface="+mn-ea"/>
                <a:cs typeface="+mn-cs"/>
              </a:defRPr>
            </a:lvl2pPr>
            <a:lvl3pPr marL="355600" indent="-177800" algn="l" rtl="0" eaLnBrk="1" fontAlgn="base" hangingPunct="1">
              <a:spcBef>
                <a:spcPts val="400"/>
              </a:spcBef>
              <a:spcAft>
                <a:spcPct val="0"/>
              </a:spcAft>
              <a:buClr>
                <a:schemeClr val="tx2"/>
              </a:buClr>
              <a:buFont typeface="Symbol" pitchFamily="18" charset="2"/>
              <a:buChar char="-"/>
              <a:tabLst/>
              <a:defRPr lang="de-DE" sz="1800" kern="1200" dirty="0" smtClean="0">
                <a:solidFill>
                  <a:schemeClr val="tx2"/>
                </a:solidFill>
                <a:latin typeface="+mn-lt"/>
                <a:ea typeface="+mn-ea"/>
                <a:cs typeface="+mn-cs"/>
              </a:defRPr>
            </a:lvl3pPr>
            <a:lvl4pPr marL="541338" indent="-185738" algn="l" rtl="0" eaLnBrk="1" fontAlgn="base" hangingPunct="1">
              <a:spcBef>
                <a:spcPts val="400"/>
              </a:spcBef>
              <a:spcAft>
                <a:spcPct val="0"/>
              </a:spcAft>
              <a:buClr>
                <a:schemeClr val="tx2"/>
              </a:buClr>
              <a:buFont typeface="Arial" pitchFamily="34" charset="0"/>
              <a:buChar char="–"/>
              <a:defRPr lang="de-DE" sz="1800" kern="1200" dirty="0" smtClean="0">
                <a:solidFill>
                  <a:schemeClr val="tx2"/>
                </a:solidFill>
                <a:latin typeface="+mn-lt"/>
                <a:ea typeface="+mn-ea"/>
                <a:cs typeface="+mn-cs"/>
              </a:defRPr>
            </a:lvl4pPr>
            <a:lvl5pPr marL="719138" indent="-177800" algn="l" rtl="0" eaLnBrk="1" fontAlgn="base" hangingPunct="1">
              <a:spcBef>
                <a:spcPts val="400"/>
              </a:spcBef>
              <a:spcAft>
                <a:spcPct val="0"/>
              </a:spcAft>
              <a:buClr>
                <a:schemeClr val="tx2"/>
              </a:buClr>
              <a:buFont typeface="Arial" pitchFamily="34" charset="0"/>
              <a:buChar char="•"/>
              <a:defRPr lang="de-DE" sz="1800" kern="1200" dirty="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b="1" dirty="0" smtClean="0">
                <a:solidFill>
                  <a:schemeClr val="tx1"/>
                </a:solidFill>
              </a:rPr>
              <a:t>PACE</a:t>
            </a:r>
            <a:r>
              <a:rPr lang="en-US" sz="2000" dirty="0" smtClean="0">
                <a:solidFill>
                  <a:schemeClr val="tx1"/>
                </a:solidFill>
              </a:rPr>
              <a:t> is a non-profit, public educational organization</a:t>
            </a:r>
          </a:p>
          <a:p>
            <a:pPr lvl="1">
              <a:buFont typeface="Courier New" pitchFamily="49" charset="0"/>
              <a:buChar char="o"/>
            </a:pPr>
            <a:r>
              <a:rPr lang="en-US" sz="2000" dirty="0" smtClean="0">
                <a:solidFill>
                  <a:schemeClr val="tx1"/>
                </a:solidFill>
              </a:rPr>
              <a:t>To promote, educate and innovate in the area of Predictive Analytics</a:t>
            </a:r>
          </a:p>
          <a:p>
            <a:pPr lvl="1">
              <a:buFont typeface="Courier New" pitchFamily="49" charset="0"/>
              <a:buChar char="o"/>
            </a:pPr>
            <a:r>
              <a:rPr lang="en-US" sz="2000" dirty="0" smtClean="0">
                <a:solidFill>
                  <a:schemeClr val="tx1"/>
                </a:solidFill>
              </a:rPr>
              <a:t>To leverage predictive analytics to improve the education and well being of the global population and economy</a:t>
            </a:r>
          </a:p>
          <a:p>
            <a:pPr lvl="1">
              <a:buFont typeface="Courier New" pitchFamily="49" charset="0"/>
              <a:buChar char="o"/>
            </a:pPr>
            <a:r>
              <a:rPr lang="en-US" sz="2000" dirty="0" smtClean="0">
                <a:solidFill>
                  <a:schemeClr val="tx1"/>
                </a:solidFill>
              </a:rPr>
              <a:t>To develop and promote a new, multi-level curriculum to broaden participation in the field of predictive analytics</a:t>
            </a:r>
          </a:p>
          <a:p>
            <a:endParaRPr lang="en-US" dirty="0" smtClean="0"/>
          </a:p>
          <a:p>
            <a:endParaRPr lang="en-US" dirty="0"/>
          </a:p>
        </p:txBody>
      </p:sp>
      <p:graphicFrame>
        <p:nvGraphicFramePr>
          <p:cNvPr id="7" name="Content Placeholder 3"/>
          <p:cNvGraphicFramePr>
            <a:graphicFrameLocks noGrp="1"/>
          </p:cNvGraphicFramePr>
          <p:nvPr>
            <p:ph idx="1"/>
            <p:extLst>
              <p:ext uri="{D42A27DB-BD31-4B8C-83A1-F6EECF244321}">
                <p14:modId xmlns:p14="http://schemas.microsoft.com/office/powerpoint/2010/main" val="827572873"/>
              </p:ext>
            </p:extLst>
          </p:nvPr>
        </p:nvGraphicFramePr>
        <p:xfrm>
          <a:off x="-2016981" y="1905000"/>
          <a:ext cx="8785225" cy="3851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10476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graphicEl>
                                              <a:dgm id="{CA776157-A0F2-4127-8714-F93B9BA03CFB}"/>
                                            </p:graphicEl>
                                          </p:spTgt>
                                        </p:tgtEl>
                                        <p:attrNameLst>
                                          <p:attrName>style.visibility</p:attrName>
                                        </p:attrNameLst>
                                      </p:cBhvr>
                                      <p:to>
                                        <p:strVal val="visible"/>
                                      </p:to>
                                    </p:set>
                                    <p:animEffect transition="in" filter="dissolve">
                                      <p:cBhvr>
                                        <p:cTn id="7" dur="500"/>
                                        <p:tgtEl>
                                          <p:spTgt spid="7">
                                            <p:graphicEl>
                                              <a:dgm id="{CA776157-A0F2-4127-8714-F93B9BA03CF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graphicEl>
                                              <a:dgm id="{5DC67A4C-2484-4F10-A3F4-AB81E7D8E123}"/>
                                            </p:graphicEl>
                                          </p:spTgt>
                                        </p:tgtEl>
                                        <p:attrNameLst>
                                          <p:attrName>style.visibility</p:attrName>
                                        </p:attrNameLst>
                                      </p:cBhvr>
                                      <p:to>
                                        <p:strVal val="visible"/>
                                      </p:to>
                                    </p:set>
                                    <p:animEffect transition="in" filter="dissolve">
                                      <p:cBhvr>
                                        <p:cTn id="12" dur="1000"/>
                                        <p:tgtEl>
                                          <p:spTgt spid="7">
                                            <p:graphicEl>
                                              <a:dgm id="{5DC67A4C-2484-4F10-A3F4-AB81E7D8E123}"/>
                                            </p:graphic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7">
                                            <p:graphicEl>
                                              <a:dgm id="{7FDC0DF2-81C9-4853-9070-22D26F4EA35D}"/>
                                            </p:graphicEl>
                                          </p:spTgt>
                                        </p:tgtEl>
                                        <p:attrNameLst>
                                          <p:attrName>style.visibility</p:attrName>
                                        </p:attrNameLst>
                                      </p:cBhvr>
                                      <p:to>
                                        <p:strVal val="visible"/>
                                      </p:to>
                                    </p:set>
                                    <p:animEffect transition="in" filter="dissolve">
                                      <p:cBhvr>
                                        <p:cTn id="15" dur="500"/>
                                        <p:tgtEl>
                                          <p:spTgt spid="7">
                                            <p:graphicEl>
                                              <a:dgm id="{7FDC0DF2-81C9-4853-9070-22D26F4EA35D}"/>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7">
                                            <p:graphicEl>
                                              <a:dgm id="{B45B1741-8346-4737-A611-AC1929F2E33B}"/>
                                            </p:graphicEl>
                                          </p:spTgt>
                                        </p:tgtEl>
                                        <p:attrNameLst>
                                          <p:attrName>style.visibility</p:attrName>
                                        </p:attrNameLst>
                                      </p:cBhvr>
                                      <p:to>
                                        <p:strVal val="visible"/>
                                      </p:to>
                                    </p:set>
                                    <p:animEffect transition="in" filter="dissolve">
                                      <p:cBhvr>
                                        <p:cTn id="20" dur="500"/>
                                        <p:tgtEl>
                                          <p:spTgt spid="7">
                                            <p:graphicEl>
                                              <a:dgm id="{B45B1741-8346-4737-A611-AC1929F2E33B}"/>
                                            </p:graphic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7">
                                            <p:graphicEl>
                                              <a:dgm id="{83720531-8DAD-4E31-B78C-8EB2A7E8A2F6}"/>
                                            </p:graphicEl>
                                          </p:spTgt>
                                        </p:tgtEl>
                                        <p:attrNameLst>
                                          <p:attrName>style.visibility</p:attrName>
                                        </p:attrNameLst>
                                      </p:cBhvr>
                                      <p:to>
                                        <p:strVal val="visible"/>
                                      </p:to>
                                    </p:set>
                                    <p:animEffect transition="in" filter="dissolve">
                                      <p:cBhvr>
                                        <p:cTn id="23" dur="500"/>
                                        <p:tgtEl>
                                          <p:spTgt spid="7">
                                            <p:graphicEl>
                                              <a:dgm id="{83720531-8DAD-4E31-B78C-8EB2A7E8A2F6}"/>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7">
                                            <p:graphicEl>
                                              <a:dgm id="{B7F8F278-1EEC-4C44-9265-451BF1A9A381}"/>
                                            </p:graphicEl>
                                          </p:spTgt>
                                        </p:tgtEl>
                                        <p:attrNameLst>
                                          <p:attrName>style.visibility</p:attrName>
                                        </p:attrNameLst>
                                      </p:cBhvr>
                                      <p:to>
                                        <p:strVal val="visible"/>
                                      </p:to>
                                    </p:set>
                                    <p:animEffect transition="in" filter="dissolve">
                                      <p:cBhvr>
                                        <p:cTn id="28" dur="500"/>
                                        <p:tgtEl>
                                          <p:spTgt spid="7">
                                            <p:graphicEl>
                                              <a:dgm id="{B7F8F278-1EEC-4C44-9265-451BF1A9A381}"/>
                                            </p:graphic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7">
                                            <p:graphicEl>
                                              <a:dgm id="{B4E7ADD4-FFF3-47C9-99ED-50C5F56A4C45}"/>
                                            </p:graphicEl>
                                          </p:spTgt>
                                        </p:tgtEl>
                                        <p:attrNameLst>
                                          <p:attrName>style.visibility</p:attrName>
                                        </p:attrNameLst>
                                      </p:cBhvr>
                                      <p:to>
                                        <p:strVal val="visible"/>
                                      </p:to>
                                    </p:set>
                                    <p:animEffect transition="in" filter="dissolve">
                                      <p:cBhvr>
                                        <p:cTn id="31" dur="500"/>
                                        <p:tgtEl>
                                          <p:spTgt spid="7">
                                            <p:graphicEl>
                                              <a:dgm id="{B4E7ADD4-FFF3-47C9-99ED-50C5F56A4C45}"/>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7">
                                            <p:graphicEl>
                                              <a:dgm id="{E89203AD-BECF-4F9A-AE4A-328F8EDCA3EE}"/>
                                            </p:graphicEl>
                                          </p:spTgt>
                                        </p:tgtEl>
                                        <p:attrNameLst>
                                          <p:attrName>style.visibility</p:attrName>
                                        </p:attrNameLst>
                                      </p:cBhvr>
                                      <p:to>
                                        <p:strVal val="visible"/>
                                      </p:to>
                                    </p:set>
                                    <p:animEffect transition="in" filter="dissolve">
                                      <p:cBhvr>
                                        <p:cTn id="36" dur="500"/>
                                        <p:tgtEl>
                                          <p:spTgt spid="7">
                                            <p:graphicEl>
                                              <a:dgm id="{E89203AD-BECF-4F9A-AE4A-328F8EDCA3EE}"/>
                                            </p:graphic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7">
                                            <p:graphicEl>
                                              <a:dgm id="{85AA4302-5461-4FF1-BA3C-4D950DEEBC5E}"/>
                                            </p:graphicEl>
                                          </p:spTgt>
                                        </p:tgtEl>
                                        <p:attrNameLst>
                                          <p:attrName>style.visibility</p:attrName>
                                        </p:attrNameLst>
                                      </p:cBhvr>
                                      <p:to>
                                        <p:strVal val="visible"/>
                                      </p:to>
                                    </p:set>
                                    <p:animEffect transition="in" filter="dissolve">
                                      <p:cBhvr>
                                        <p:cTn id="39" dur="500"/>
                                        <p:tgtEl>
                                          <p:spTgt spid="7">
                                            <p:graphicEl>
                                              <a:dgm id="{85AA4302-5461-4FF1-BA3C-4D950DEEBC5E}"/>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7">
                                            <p:graphicEl>
                                              <a:dgm id="{02CBFBEA-E9B9-4A39-9CFA-300027711820}"/>
                                            </p:graphicEl>
                                          </p:spTgt>
                                        </p:tgtEl>
                                        <p:attrNameLst>
                                          <p:attrName>style.visibility</p:attrName>
                                        </p:attrNameLst>
                                      </p:cBhvr>
                                      <p:to>
                                        <p:strVal val="visible"/>
                                      </p:to>
                                    </p:set>
                                    <p:animEffect transition="in" filter="dissolve">
                                      <p:cBhvr>
                                        <p:cTn id="44" dur="500"/>
                                        <p:tgtEl>
                                          <p:spTgt spid="7">
                                            <p:graphicEl>
                                              <a:dgm id="{02CBFBEA-E9B9-4A39-9CFA-300027711820}"/>
                                            </p:graphic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7">
                                            <p:graphicEl>
                                              <a:dgm id="{BC752919-C76B-44D2-BE60-45419D6F613A}"/>
                                            </p:graphicEl>
                                          </p:spTgt>
                                        </p:tgtEl>
                                        <p:attrNameLst>
                                          <p:attrName>style.visibility</p:attrName>
                                        </p:attrNameLst>
                                      </p:cBhvr>
                                      <p:to>
                                        <p:strVal val="visible"/>
                                      </p:to>
                                    </p:set>
                                    <p:animEffect transition="in" filter="dissolve">
                                      <p:cBhvr>
                                        <p:cTn id="47" dur="500"/>
                                        <p:tgtEl>
                                          <p:spTgt spid="7">
                                            <p:graphicEl>
                                              <a:dgm id="{BC752919-C76B-44D2-BE60-45419D6F613A}"/>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7">
                                            <p:graphicEl>
                                              <a:dgm id="{6ABC5950-D93F-4B62-81E0-00B3F45438A5}"/>
                                            </p:graphicEl>
                                          </p:spTgt>
                                        </p:tgtEl>
                                        <p:attrNameLst>
                                          <p:attrName>style.visibility</p:attrName>
                                        </p:attrNameLst>
                                      </p:cBhvr>
                                      <p:to>
                                        <p:strVal val="visible"/>
                                      </p:to>
                                    </p:set>
                                    <p:animEffect transition="in" filter="dissolve">
                                      <p:cBhvr>
                                        <p:cTn id="52" dur="500"/>
                                        <p:tgtEl>
                                          <p:spTgt spid="7">
                                            <p:graphicEl>
                                              <a:dgm id="{6ABC5950-D93F-4B62-81E0-00B3F45438A5}"/>
                                            </p:graphicEl>
                                          </p:spTgt>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7">
                                            <p:graphicEl>
                                              <a:dgm id="{124245A3-B4D5-4B8F-9797-7EDF941C8D33}"/>
                                            </p:graphicEl>
                                          </p:spTgt>
                                        </p:tgtEl>
                                        <p:attrNameLst>
                                          <p:attrName>style.visibility</p:attrName>
                                        </p:attrNameLst>
                                      </p:cBhvr>
                                      <p:to>
                                        <p:strVal val="visible"/>
                                      </p:to>
                                    </p:set>
                                    <p:animEffect transition="in" filter="dissolve">
                                      <p:cBhvr>
                                        <p:cTn id="55" dur="500"/>
                                        <p:tgtEl>
                                          <p:spTgt spid="7">
                                            <p:graphicEl>
                                              <a:dgm id="{124245A3-B4D5-4B8F-9797-7EDF941C8D33}"/>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7">
                                            <p:graphicEl>
                                              <a:dgm id="{B832FDE0-BB72-42A9-8F9B-FC7670601C9E}"/>
                                            </p:graphicEl>
                                          </p:spTgt>
                                        </p:tgtEl>
                                        <p:attrNameLst>
                                          <p:attrName>style.visibility</p:attrName>
                                        </p:attrNameLst>
                                      </p:cBhvr>
                                      <p:to>
                                        <p:strVal val="visible"/>
                                      </p:to>
                                    </p:set>
                                    <p:animEffect transition="in" filter="dissolve">
                                      <p:cBhvr>
                                        <p:cTn id="60" dur="500"/>
                                        <p:tgtEl>
                                          <p:spTgt spid="7">
                                            <p:graphicEl>
                                              <a:dgm id="{B832FDE0-BB72-42A9-8F9B-FC7670601C9E}"/>
                                            </p:graphic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7">
                                            <p:graphicEl>
                                              <a:dgm id="{62C3C603-7F53-44D2-9E88-2341165C4F39}"/>
                                            </p:graphicEl>
                                          </p:spTgt>
                                        </p:tgtEl>
                                        <p:attrNameLst>
                                          <p:attrName>style.visibility</p:attrName>
                                        </p:attrNameLst>
                                      </p:cBhvr>
                                      <p:to>
                                        <p:strVal val="visible"/>
                                      </p:to>
                                    </p:set>
                                    <p:animEffect transition="in" filter="dissolve">
                                      <p:cBhvr>
                                        <p:cTn id="63" dur="500"/>
                                        <p:tgtEl>
                                          <p:spTgt spid="7">
                                            <p:graphicEl>
                                              <a:dgm id="{62C3C603-7F53-44D2-9E88-2341165C4F3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lvl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Foster Research and Collaboration</a:t>
            </a: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3746569592"/>
              </p:ext>
            </p:extLst>
          </p:nvPr>
        </p:nvGraphicFramePr>
        <p:xfrm>
          <a:off x="310086" y="1018674"/>
          <a:ext cx="3195114" cy="49249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ontent Placeholder 2"/>
          <p:cNvSpPr>
            <a:spLocks noGrp="1"/>
          </p:cNvSpPr>
          <p:nvPr>
            <p:ph idx="1"/>
          </p:nvPr>
        </p:nvSpPr>
        <p:spPr>
          <a:xfrm>
            <a:off x="3886200" y="1600200"/>
            <a:ext cx="5105400" cy="4343400"/>
          </a:xfrm>
        </p:spPr>
        <p:txBody>
          <a:bodyPr>
            <a:normAutofit lnSpcReduction="10000"/>
          </a:bodyPr>
          <a:lstStyle/>
          <a:p>
            <a:r>
              <a:rPr lang="en-US" dirty="0" smtClean="0"/>
              <a:t>Fraud Detection</a:t>
            </a:r>
            <a:endParaRPr lang="en-US" dirty="0"/>
          </a:p>
          <a:p>
            <a:r>
              <a:rPr lang="en-US" dirty="0" smtClean="0"/>
              <a:t>Modeling user behaviors</a:t>
            </a:r>
          </a:p>
          <a:p>
            <a:r>
              <a:rPr lang="en-US" dirty="0" smtClean="0"/>
              <a:t>Smart Grid Analytics</a:t>
            </a:r>
          </a:p>
          <a:p>
            <a:r>
              <a:rPr lang="en-US" dirty="0" smtClean="0"/>
              <a:t>Distributed Energy Generation</a:t>
            </a:r>
          </a:p>
          <a:p>
            <a:r>
              <a:rPr lang="en-US" dirty="0" err="1" smtClean="0"/>
              <a:t>Microgrid</a:t>
            </a:r>
            <a:r>
              <a:rPr lang="en-US" dirty="0" smtClean="0"/>
              <a:t> anomaly detection</a:t>
            </a:r>
          </a:p>
          <a:p>
            <a:r>
              <a:rPr lang="en-US" dirty="0" smtClean="0"/>
              <a:t>Battery Storage Analytics</a:t>
            </a:r>
          </a:p>
          <a:p>
            <a:r>
              <a:rPr lang="en-US" dirty="0" smtClean="0"/>
              <a:t>Sport Analytics</a:t>
            </a:r>
          </a:p>
          <a:p>
            <a:r>
              <a:rPr lang="en-US" dirty="0" smtClean="0"/>
              <a:t>Genomics</a:t>
            </a:r>
          </a:p>
          <a:p>
            <a:pPr marL="0" indent="0">
              <a:buNone/>
            </a:pPr>
            <a:endParaRPr lang="en-US" dirty="0" smtClean="0"/>
          </a:p>
        </p:txBody>
      </p:sp>
      <p:grpSp>
        <p:nvGrpSpPr>
          <p:cNvPr id="6" name="Group 9"/>
          <p:cNvGrpSpPr>
            <a:grpSpLocks/>
          </p:cNvGrpSpPr>
          <p:nvPr/>
        </p:nvGrpSpPr>
        <p:grpSpPr bwMode="auto">
          <a:xfrm>
            <a:off x="6779259" y="5029200"/>
            <a:ext cx="1550070" cy="1206719"/>
            <a:chOff x="3657600" y="2286000"/>
            <a:chExt cx="4800600" cy="3657600"/>
          </a:xfrm>
        </p:grpSpPr>
        <p:sp>
          <p:nvSpPr>
            <p:cNvPr id="7" name="Rectangle 6"/>
            <p:cNvSpPr/>
            <p:nvPr/>
          </p:nvSpPr>
          <p:spPr>
            <a:xfrm>
              <a:off x="3657600" y="2286000"/>
              <a:ext cx="4800600" cy="365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8" name="Picture 2"/>
            <p:cNvPicPr>
              <a:picLocks noChangeAspect="1" noChangeArrowheads="1"/>
            </p:cNvPicPr>
            <p:nvPr/>
          </p:nvPicPr>
          <p:blipFill>
            <a:blip r:embed="rId7" cstate="print"/>
            <a:srcRect l="7104" t="5391" r="10599" b="7474"/>
            <a:stretch>
              <a:fillRect/>
            </a:stretch>
          </p:blipFill>
          <p:spPr bwMode="auto">
            <a:xfrm>
              <a:off x="3927231" y="2362200"/>
              <a:ext cx="4073769" cy="3505200"/>
            </a:xfrm>
            <a:prstGeom prst="rect">
              <a:avLst/>
            </a:prstGeom>
            <a:noFill/>
            <a:ln w="9525">
              <a:noFill/>
              <a:miter lim="800000"/>
              <a:headEnd/>
              <a:tailEnd/>
            </a:ln>
          </p:spPr>
        </p:pic>
      </p:grpSp>
      <p:pic>
        <p:nvPicPr>
          <p:cNvPr id="9" name="Picture 41"/>
          <p:cNvPicPr>
            <a:picLocks noChangeAspect="1" noChangeArrowheads="1"/>
          </p:cNvPicPr>
          <p:nvPr/>
        </p:nvPicPr>
        <p:blipFill>
          <a:blip r:embed="rId8" cstate="print">
            <a:clrChange>
              <a:clrFrom>
                <a:srgbClr val="7B7D7B"/>
              </a:clrFrom>
              <a:clrTo>
                <a:srgbClr val="7B7D7B">
                  <a:alpha val="0"/>
                </a:srgbClr>
              </a:clrTo>
            </a:clrChange>
            <a:extLst>
              <a:ext uri="{28A0092B-C50C-407E-A947-70E740481C1C}">
                <a14:useLocalDpi xmlns:a14="http://schemas.microsoft.com/office/drawing/2010/main" val="0"/>
              </a:ext>
            </a:extLst>
          </a:blip>
          <a:srcRect/>
          <a:stretch>
            <a:fillRect/>
          </a:stretch>
        </p:blipFill>
        <p:spPr bwMode="auto">
          <a:xfrm>
            <a:off x="7554294" y="1219200"/>
            <a:ext cx="1284906" cy="706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7865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p:cNvSpPr>
          <p:nvPr>
            <p:ph type="title"/>
          </p:nvPr>
        </p:nvSpPr>
        <p:spPr/>
        <p:txBody>
          <a:bodyPr/>
          <a:lstStyle/>
          <a:p>
            <a:r>
              <a:rPr lang="en-US" dirty="0" smtClean="0"/>
              <a:t>CMS Fraud, Waste and Abuse Detection and Prediction</a:t>
            </a:r>
          </a:p>
        </p:txBody>
      </p:sp>
      <p:sp>
        <p:nvSpPr>
          <p:cNvPr id="15363" name="Rectangle 3"/>
          <p:cNvSpPr>
            <a:spLocks noGrp="1"/>
          </p:cNvSpPr>
          <p:nvPr>
            <p:ph idx="1"/>
          </p:nvPr>
        </p:nvSpPr>
        <p:spPr/>
        <p:txBody>
          <a:bodyPr>
            <a:normAutofit fontScale="85000" lnSpcReduction="20000"/>
          </a:bodyPr>
          <a:lstStyle/>
          <a:p>
            <a:r>
              <a:rPr lang="en-US" dirty="0" smtClean="0"/>
              <a:t>Descriptive Statistics</a:t>
            </a:r>
          </a:p>
          <a:p>
            <a:pPr lvl="1"/>
            <a:r>
              <a:rPr lang="en-US" dirty="0"/>
              <a:t>C</a:t>
            </a:r>
            <a:r>
              <a:rPr lang="en-US" dirty="0" smtClean="0"/>
              <a:t>laims summary information</a:t>
            </a:r>
          </a:p>
          <a:p>
            <a:pPr lvl="1"/>
            <a:r>
              <a:rPr lang="en-US" dirty="0" smtClean="0"/>
              <a:t>History and trends</a:t>
            </a:r>
          </a:p>
          <a:p>
            <a:pPr lvl="1"/>
            <a:r>
              <a:rPr lang="en-US" dirty="0" smtClean="0"/>
              <a:t>Distributions across periods, transactions, etc.</a:t>
            </a:r>
          </a:p>
          <a:p>
            <a:r>
              <a:rPr lang="en-US" dirty="0" smtClean="0"/>
              <a:t>Exploratory Analysis</a:t>
            </a:r>
          </a:p>
          <a:p>
            <a:pPr lvl="1"/>
            <a:r>
              <a:rPr lang="en-US" dirty="0" smtClean="0"/>
              <a:t>Profiles of provider transactions</a:t>
            </a:r>
          </a:p>
          <a:p>
            <a:pPr lvl="1"/>
            <a:r>
              <a:rPr lang="en-US" dirty="0" smtClean="0"/>
              <a:t>Provider similarity according to profiles</a:t>
            </a:r>
          </a:p>
          <a:p>
            <a:pPr lvl="1"/>
            <a:r>
              <a:rPr lang="en-US" dirty="0" smtClean="0"/>
              <a:t>Visual summaries of large amounts of data</a:t>
            </a:r>
          </a:p>
          <a:p>
            <a:pPr lvl="1"/>
            <a:r>
              <a:rPr lang="en-US" dirty="0" smtClean="0"/>
              <a:t>Eligibility data link to provider billing</a:t>
            </a:r>
          </a:p>
          <a:p>
            <a:r>
              <a:rPr lang="en-US" dirty="0" smtClean="0"/>
              <a:t>Predictive analytics</a:t>
            </a:r>
          </a:p>
          <a:p>
            <a:pPr lvl="1"/>
            <a:r>
              <a:rPr lang="en-US" dirty="0" smtClean="0"/>
              <a:t>Adjustments</a:t>
            </a:r>
          </a:p>
          <a:p>
            <a:pPr lvl="1"/>
            <a:r>
              <a:rPr lang="en-US" dirty="0" smtClean="0"/>
              <a:t>Equipment, Service Codes</a:t>
            </a:r>
          </a:p>
          <a:p>
            <a:pPr lvl="1"/>
            <a:r>
              <a:rPr lang="en-US" dirty="0" smtClean="0"/>
              <a:t>Long term vs. short term hospital stay</a:t>
            </a:r>
          </a:p>
          <a:p>
            <a:pPr lvl="1"/>
            <a:r>
              <a:rPr lang="en-US" dirty="0" smtClean="0"/>
              <a:t>Provider profiles</a:t>
            </a:r>
          </a:p>
        </p:txBody>
      </p:sp>
      <p:pic>
        <p:nvPicPr>
          <p:cNvPr id="5" name="Picture 5"/>
          <p:cNvPicPr>
            <a:picLocks noChangeAspect="1" noChangeArrowheads="1"/>
          </p:cNvPicPr>
          <p:nvPr/>
        </p:nvPicPr>
        <p:blipFill>
          <a:blip r:embed="rId3" cstate="print"/>
          <a:srcRect l="2083" t="9332" r="3125" b="12000"/>
          <a:stretch>
            <a:fillRect/>
          </a:stretch>
        </p:blipFill>
        <p:spPr bwMode="auto">
          <a:xfrm>
            <a:off x="6555828" y="1425388"/>
            <a:ext cx="2004848" cy="1295341"/>
          </a:xfrm>
          <a:prstGeom prst="rect">
            <a:avLst/>
          </a:prstGeom>
          <a:noFill/>
          <a:ln w="9525">
            <a:noFill/>
            <a:miter lim="800000"/>
            <a:headEnd/>
            <a:tailEnd/>
          </a:ln>
        </p:spPr>
      </p:pic>
      <p:grpSp>
        <p:nvGrpSpPr>
          <p:cNvPr id="9" name="Group 9"/>
          <p:cNvGrpSpPr>
            <a:grpSpLocks/>
          </p:cNvGrpSpPr>
          <p:nvPr/>
        </p:nvGrpSpPr>
        <p:grpSpPr bwMode="auto">
          <a:xfrm>
            <a:off x="5862145" y="4761185"/>
            <a:ext cx="2443655" cy="1471449"/>
            <a:chOff x="3657600" y="2286000"/>
            <a:chExt cx="4800600" cy="3657600"/>
          </a:xfrm>
        </p:grpSpPr>
        <p:sp>
          <p:nvSpPr>
            <p:cNvPr id="10" name="Rectangle 9"/>
            <p:cNvSpPr/>
            <p:nvPr/>
          </p:nvSpPr>
          <p:spPr>
            <a:xfrm>
              <a:off x="3657600" y="2286000"/>
              <a:ext cx="4800600" cy="365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1" name="Picture 2"/>
            <p:cNvPicPr>
              <a:picLocks noChangeAspect="1" noChangeArrowheads="1"/>
            </p:cNvPicPr>
            <p:nvPr/>
          </p:nvPicPr>
          <p:blipFill>
            <a:blip r:embed="rId4" cstate="print"/>
            <a:srcRect l="7104" t="5391" r="10599" b="7474"/>
            <a:stretch>
              <a:fillRect/>
            </a:stretch>
          </p:blipFill>
          <p:spPr bwMode="auto">
            <a:xfrm>
              <a:off x="3927231" y="2362200"/>
              <a:ext cx="4073769" cy="3505200"/>
            </a:xfrm>
            <a:prstGeom prst="rect">
              <a:avLst/>
            </a:prstGeom>
            <a:noFill/>
            <a:ln w="9525">
              <a:noFill/>
              <a:miter lim="800000"/>
              <a:headEnd/>
              <a:tailEnd/>
            </a:ln>
          </p:spPr>
        </p:pic>
      </p:grpSp>
      <p:pic>
        <p:nvPicPr>
          <p:cNvPr id="12" name="Picture 3"/>
          <p:cNvPicPr>
            <a:picLocks noChangeAspect="1" noChangeArrowheads="1"/>
          </p:cNvPicPr>
          <p:nvPr/>
        </p:nvPicPr>
        <p:blipFill>
          <a:blip r:embed="rId5" cstate="print"/>
          <a:srcRect l="21968" t="912" r="24124"/>
          <a:stretch>
            <a:fillRect/>
          </a:stretch>
        </p:blipFill>
        <p:spPr bwMode="auto">
          <a:xfrm>
            <a:off x="7865329" y="3034862"/>
            <a:ext cx="1050071" cy="1568669"/>
          </a:xfrm>
          <a:prstGeom prst="rect">
            <a:avLst/>
          </a:prstGeom>
          <a:noFill/>
          <a:ln w="9525">
            <a:noFill/>
            <a:miter lim="800000"/>
            <a:headEnd/>
            <a:tailEnd/>
          </a:ln>
        </p:spPr>
      </p:pic>
      <p:pic>
        <p:nvPicPr>
          <p:cNvPr id="13" name="Picture 2"/>
          <p:cNvPicPr>
            <a:picLocks noChangeAspect="1" noChangeArrowheads="1"/>
          </p:cNvPicPr>
          <p:nvPr/>
        </p:nvPicPr>
        <p:blipFill>
          <a:blip r:embed="rId6" cstate="print"/>
          <a:srcRect/>
          <a:stretch>
            <a:fillRect/>
          </a:stretch>
        </p:blipFill>
        <p:spPr bwMode="auto">
          <a:xfrm>
            <a:off x="6012359" y="3316478"/>
            <a:ext cx="1531441" cy="1028539"/>
          </a:xfrm>
          <a:prstGeom prst="rect">
            <a:avLst/>
          </a:prstGeom>
          <a:noFill/>
          <a:ln w="9525">
            <a:noFill/>
            <a:miter lim="800000"/>
            <a:headEnd/>
            <a:tailEnd/>
          </a:ln>
        </p:spPr>
      </p:pic>
    </p:spTree>
    <p:extLst>
      <p:ext uri="{BB962C8B-B14F-4D97-AF65-F5344CB8AC3E}">
        <p14:creationId xmlns:p14="http://schemas.microsoft.com/office/powerpoint/2010/main" val="503012929"/>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Predictive Analytics </a:t>
            </a:r>
            <a:r>
              <a:rPr lang="en-US" dirty="0"/>
              <a:t>I</a:t>
            </a:r>
            <a:r>
              <a:rPr lang="en-US" dirty="0" smtClean="0"/>
              <a:t>n Action</a:t>
            </a:r>
            <a:endParaRPr lang="en-US" dirty="0"/>
          </a:p>
        </p:txBody>
      </p:sp>
      <p:sp>
        <p:nvSpPr>
          <p:cNvPr id="3" name="Text Placeholder 2"/>
          <p:cNvSpPr>
            <a:spLocks noGrp="1"/>
          </p:cNvSpPr>
          <p:nvPr>
            <p:ph type="body" idx="1"/>
          </p:nvPr>
        </p:nvSpPr>
        <p:spPr/>
        <p:txBody>
          <a:bodyPr/>
          <a:lstStyle/>
          <a:p>
            <a:pPr algn="ctr"/>
            <a:r>
              <a:rPr lang="en-US" dirty="0" smtClean="0"/>
              <a:t>Sports Analytics</a:t>
            </a:r>
            <a:endParaRPr lang="en-US" dirty="0"/>
          </a:p>
        </p:txBody>
      </p:sp>
      <p:sp>
        <p:nvSpPr>
          <p:cNvPr id="5" name="Text Placeholder 4"/>
          <p:cNvSpPr>
            <a:spLocks noGrp="1"/>
          </p:cNvSpPr>
          <p:nvPr>
            <p:ph type="body" sz="quarter" idx="3"/>
          </p:nvPr>
        </p:nvSpPr>
        <p:spPr/>
        <p:txBody>
          <a:bodyPr/>
          <a:lstStyle/>
          <a:p>
            <a:pPr algn="ctr"/>
            <a:r>
              <a:rPr lang="en-US" dirty="0" smtClean="0"/>
              <a:t>Manufacturing </a:t>
            </a:r>
            <a:endParaRPr lang="en-US" dirty="0"/>
          </a:p>
        </p:txBody>
      </p:sp>
      <p:pic>
        <p:nvPicPr>
          <p:cNvPr id="7" name="Picture 2"/>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2275347"/>
            <a:ext cx="4040188" cy="3515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11903" y="4114800"/>
            <a:ext cx="2232242"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Content Placeholder 3"/>
          <p:cNvPicPr>
            <a:picLocks noGrp="1"/>
          </p:cNvPicPr>
          <p:nvPr>
            <p:ph sz="quarter" idx="4"/>
          </p:nvPr>
        </p:nvPicPr>
        <p:blipFill>
          <a:blip r:embed="rId4">
            <a:extLst>
              <a:ext uri="{28A0092B-C50C-407E-A947-70E740481C1C}">
                <a14:useLocalDpi xmlns:a14="http://schemas.microsoft.com/office/drawing/2010/main" val="0"/>
              </a:ext>
            </a:extLst>
          </a:blip>
          <a:srcRect/>
          <a:stretch>
            <a:fillRect/>
          </a:stretch>
        </p:blipFill>
        <p:spPr>
          <a:xfrm>
            <a:off x="4648200" y="2438400"/>
            <a:ext cx="4041775" cy="2494521"/>
          </a:xfrm>
        </p:spPr>
      </p:pic>
      <p:pic>
        <p:nvPicPr>
          <p:cNvPr id="1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5029200"/>
            <a:ext cx="3389587"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9726527"/>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dirty="0"/>
              <a:t>UCSD Smart </a:t>
            </a:r>
            <a:r>
              <a:rPr lang="en-US" dirty="0" smtClean="0"/>
              <a:t>Grid</a:t>
            </a:r>
            <a:endParaRPr lang="en-US" dirty="0"/>
          </a:p>
        </p:txBody>
      </p:sp>
      <p:sp>
        <p:nvSpPr>
          <p:cNvPr id="3" name="Content Placeholder 2"/>
          <p:cNvSpPr>
            <a:spLocks noGrp="1"/>
          </p:cNvSpPr>
          <p:nvPr>
            <p:ph idx="1"/>
          </p:nvPr>
        </p:nvSpPr>
        <p:spPr>
          <a:xfrm>
            <a:off x="0" y="1371600"/>
            <a:ext cx="9144000" cy="4572000"/>
          </a:xfrm>
        </p:spPr>
        <p:txBody>
          <a:bodyPr/>
          <a:lstStyle/>
          <a:p>
            <a:pPr marL="342900" lvl="1" indent="-342900"/>
            <a:r>
              <a:rPr lang="en-US" sz="2800" b="1" dirty="0"/>
              <a:t>UCSD Smart Grid sensor network data </a:t>
            </a:r>
            <a:r>
              <a:rPr lang="en-US" sz="2800" b="1" dirty="0" smtClean="0"/>
              <a:t>set</a:t>
            </a:r>
          </a:p>
          <a:p>
            <a:pPr marL="742950" lvl="2" indent="-342900"/>
            <a:r>
              <a:rPr lang="en-US" b="1" dirty="0" smtClean="0"/>
              <a:t>45MW peak micro grid; daily population of over 54,000 people</a:t>
            </a:r>
          </a:p>
          <a:p>
            <a:pPr marL="742950" lvl="2" indent="-342900"/>
            <a:r>
              <a:rPr lang="en-US" b="1" dirty="0" smtClean="0"/>
              <a:t>Self-generate 92% </a:t>
            </a:r>
            <a:r>
              <a:rPr lang="en-US" b="1" kern="1200" dirty="0">
                <a:latin typeface="+mj-lt"/>
              </a:rPr>
              <a:t>of its own annual electricity load </a:t>
            </a:r>
            <a:endParaRPr lang="en-US" b="1" dirty="0" smtClean="0">
              <a:latin typeface="+mj-lt"/>
            </a:endParaRPr>
          </a:p>
          <a:p>
            <a:r>
              <a:rPr lang="en-US" dirty="0"/>
              <a:t>Smart Grid data – over 100,000 </a:t>
            </a:r>
            <a:r>
              <a:rPr lang="en-US" dirty="0" smtClean="0"/>
              <a:t>measurements/sec </a:t>
            </a:r>
          </a:p>
          <a:p>
            <a:pPr lvl="1"/>
            <a:r>
              <a:rPr lang="en-US" sz="2800" b="1" dirty="0" smtClean="0"/>
              <a:t>Sensor </a:t>
            </a:r>
            <a:r>
              <a:rPr lang="en-US" sz="2800" b="1" dirty="0"/>
              <a:t>and environmental/weather </a:t>
            </a:r>
            <a:r>
              <a:rPr lang="en-US" sz="2800" b="1" dirty="0" smtClean="0"/>
              <a:t>data</a:t>
            </a:r>
          </a:p>
          <a:p>
            <a:pPr lvl="2"/>
            <a:r>
              <a:rPr lang="en-US" kern="1200" dirty="0" smtClean="0"/>
              <a:t>Large </a:t>
            </a:r>
            <a:r>
              <a:rPr lang="en-US" kern="1200" dirty="0"/>
              <a:t>amount of multivariate and heterogeneous data streaming from complex sensor </a:t>
            </a:r>
            <a:r>
              <a:rPr lang="en-US" kern="1200" dirty="0" smtClean="0"/>
              <a:t>networks</a:t>
            </a:r>
            <a:endParaRPr lang="en-US" sz="2800" b="1" dirty="0" smtClean="0"/>
          </a:p>
          <a:p>
            <a:pPr lvl="1"/>
            <a:r>
              <a:rPr lang="en-US" sz="2800" b="1" dirty="0" smtClean="0"/>
              <a:t>Predictive Analytics throughout the </a:t>
            </a:r>
            <a:r>
              <a:rPr lang="en-US" sz="2800" b="1" dirty="0" err="1"/>
              <a:t>M</a:t>
            </a:r>
            <a:r>
              <a:rPr lang="en-US" sz="2800" b="1" dirty="0" err="1" smtClean="0"/>
              <a:t>icrogrid</a:t>
            </a:r>
            <a:endParaRPr lang="en-US" sz="2800" b="1" dirty="0"/>
          </a:p>
          <a:p>
            <a:pPr lvl="1"/>
            <a:endParaRPr lang="en-US" sz="2800" dirty="0" smtClean="0"/>
          </a:p>
          <a:p>
            <a:pPr marL="342900" lvl="1" indent="-342900"/>
            <a:endParaRPr lang="en-US" sz="2800" dirty="0"/>
          </a:p>
          <a:p>
            <a:endParaRPr lang="en-US" dirty="0"/>
          </a:p>
        </p:txBody>
      </p:sp>
      <p:pic>
        <p:nvPicPr>
          <p:cNvPr id="3074" name="Picture 2" descr="Clean Energ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 y="4648200"/>
            <a:ext cx="8699500"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455551"/>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Predictive Analytics for Discovering Energy Consumption Patterns</a:t>
            </a:r>
            <a:endParaRPr lang="en-US" dirty="0"/>
          </a:p>
        </p:txBody>
      </p:sp>
      <p:sp>
        <p:nvSpPr>
          <p:cNvPr id="3" name="Content Placeholder 2"/>
          <p:cNvSpPr>
            <a:spLocks noGrp="1"/>
          </p:cNvSpPr>
          <p:nvPr>
            <p:ph idx="1"/>
          </p:nvPr>
        </p:nvSpPr>
        <p:spPr>
          <a:xfrm>
            <a:off x="228600" y="1066800"/>
            <a:ext cx="8839200" cy="4343400"/>
          </a:xfrm>
        </p:spPr>
        <p:txBody>
          <a:bodyPr/>
          <a:lstStyle/>
          <a:p>
            <a:endParaRPr lang="en-US" kern="1200" dirty="0" smtClean="0"/>
          </a:p>
          <a:p>
            <a:r>
              <a:rPr lang="en-US" dirty="0"/>
              <a:t>T</a:t>
            </a:r>
            <a:r>
              <a:rPr lang="en-US" dirty="0" smtClean="0"/>
              <a:t>he </a:t>
            </a:r>
            <a:r>
              <a:rPr lang="en-US" dirty="0"/>
              <a:t>utility and the consumer </a:t>
            </a:r>
            <a:r>
              <a:rPr lang="en-US" dirty="0" smtClean="0"/>
              <a:t>both benefit </a:t>
            </a:r>
            <a:r>
              <a:rPr lang="en-US" dirty="0"/>
              <a:t>from </a:t>
            </a:r>
            <a:r>
              <a:rPr lang="en-US" dirty="0" smtClean="0"/>
              <a:t>consumption </a:t>
            </a:r>
            <a:r>
              <a:rPr lang="en-US" dirty="0"/>
              <a:t>analytics </a:t>
            </a:r>
            <a:endParaRPr lang="en-US" dirty="0" smtClean="0"/>
          </a:p>
          <a:p>
            <a:r>
              <a:rPr lang="en-US" kern="1200" dirty="0" smtClean="0"/>
              <a:t>Forecasting </a:t>
            </a:r>
            <a:r>
              <a:rPr lang="en-US" kern="1200" dirty="0"/>
              <a:t>the energy consumption patterns in the UCSD campus </a:t>
            </a:r>
            <a:r>
              <a:rPr lang="en-US" kern="1200" dirty="0" err="1" smtClean="0"/>
              <a:t>microgrid</a:t>
            </a:r>
            <a:endParaRPr lang="en-US" kern="1200" dirty="0" smtClean="0"/>
          </a:p>
          <a:p>
            <a:r>
              <a:rPr lang="en-US" kern="1200" dirty="0" smtClean="0"/>
              <a:t>Different spatial and temporal granularities</a:t>
            </a:r>
          </a:p>
          <a:p>
            <a:r>
              <a:rPr lang="en-US" kern="1200" dirty="0" smtClean="0"/>
              <a:t>Novel Feature Engineering</a:t>
            </a:r>
            <a:endParaRPr lang="en-US" kern="1200" dirty="0"/>
          </a:p>
          <a:p>
            <a:r>
              <a:rPr lang="en-US" kern="1200" dirty="0" smtClean="0"/>
              <a:t>Machine learning for </a:t>
            </a:r>
            <a:r>
              <a:rPr lang="en-US" kern="1200" dirty="0"/>
              <a:t>d</a:t>
            </a:r>
            <a:r>
              <a:rPr lang="en-US" kern="1200" dirty="0" smtClean="0"/>
              <a:t>emand response optimization</a:t>
            </a:r>
          </a:p>
          <a:p>
            <a:endParaRPr lang="en-US" kern="1200" dirty="0" smtClean="0">
              <a:latin typeface="Times"/>
            </a:endParaRPr>
          </a:p>
          <a:p>
            <a:endParaRPr lang="en-US" dirty="0"/>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4648200" y="4953000"/>
            <a:ext cx="3352800" cy="1219200"/>
          </a:xfrm>
          <a:prstGeom prst="rect">
            <a:avLst/>
          </a:prstGeom>
        </p:spPr>
      </p:pic>
    </p:spTree>
    <p:extLst>
      <p:ext uri="{BB962C8B-B14F-4D97-AF65-F5344CB8AC3E}">
        <p14:creationId xmlns:p14="http://schemas.microsoft.com/office/powerpoint/2010/main" val="3954132214"/>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lIns="101599" tIns="50799" rIns="101599" bIns="50799" anchor="t"/>
          <a:lstStyle/>
          <a:p>
            <a:pPr eaLnBrk="1" hangingPunct="1"/>
            <a:endParaRPr lang="en-US" altLang="en-US" smtClean="0">
              <a:latin typeface="Gill Sans" charset="0"/>
              <a:ea typeface="ヒラギノ角ゴ ProN W3" charset="-128"/>
            </a:endParaRPr>
          </a:p>
        </p:txBody>
      </p:sp>
      <p:graphicFrame>
        <p:nvGraphicFramePr>
          <p:cNvPr id="2" name="Content Placeholder 1"/>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5780" name="Picture 3" descr="slide 24.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0" y="-76200"/>
            <a:ext cx="9144000" cy="601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2" name="Line 4"/>
          <p:cNvSpPr>
            <a:spLocks noChangeShapeType="1"/>
          </p:cNvSpPr>
          <p:nvPr/>
        </p:nvSpPr>
        <p:spPr bwMode="auto">
          <a:xfrm>
            <a:off x="295275" y="1093788"/>
            <a:ext cx="8628063" cy="0"/>
          </a:xfrm>
          <a:prstGeom prst="line">
            <a:avLst/>
          </a:prstGeom>
          <a:noFill/>
          <a:ln w="12700">
            <a:solidFill>
              <a:srgbClr val="0C7AB9"/>
            </a:solidFill>
            <a:round/>
            <a:headEnd/>
            <a:tailEnd/>
          </a:ln>
          <a:extLst>
            <a:ext uri="{909E8E84-426E-40DD-AFC4-6F175D3DCCD1}">
              <a14:hiddenFill xmlns:a14="http://schemas.microsoft.com/office/drawing/2010/main">
                <a:noFill/>
              </a14:hiddenFill>
            </a:ext>
          </a:extLst>
        </p:spPr>
        <p:txBody>
          <a:bodyPr lIns="91438" rIns="91438"/>
          <a:lstStyle/>
          <a:p>
            <a:endParaRPr lang="en-US"/>
          </a:p>
        </p:txBody>
      </p:sp>
      <p:sp>
        <p:nvSpPr>
          <p:cNvPr id="75783" name="Content Placeholder 2"/>
          <p:cNvSpPr txBox="1">
            <a:spLocks/>
          </p:cNvSpPr>
          <p:nvPr/>
        </p:nvSpPr>
        <p:spPr bwMode="auto">
          <a:xfrm>
            <a:off x="-130176" y="1219200"/>
            <a:ext cx="9121776"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738188" indent="-444500" eaLnBrk="0" hangingPunct="0">
              <a:defRPr sz="1600">
                <a:solidFill>
                  <a:srgbClr val="000000"/>
                </a:solidFill>
                <a:latin typeface="Arial" pitchFamily="34" charset="0"/>
                <a:ea typeface="ヒラギノ角ゴ ProN W3" charset="-128"/>
              </a:defRPr>
            </a:lvl1pPr>
            <a:lvl2pPr marL="742950" indent="-285750" eaLnBrk="0" hangingPunct="0">
              <a:defRPr sz="1600">
                <a:solidFill>
                  <a:srgbClr val="000000"/>
                </a:solidFill>
                <a:latin typeface="Arial" pitchFamily="34" charset="0"/>
                <a:ea typeface="ヒラギノ角ゴ ProN W3" charset="-128"/>
              </a:defRPr>
            </a:lvl2pPr>
            <a:lvl3pPr marL="1143000" indent="-228600" eaLnBrk="0" hangingPunct="0">
              <a:defRPr sz="1600">
                <a:solidFill>
                  <a:srgbClr val="000000"/>
                </a:solidFill>
                <a:latin typeface="Arial" pitchFamily="34" charset="0"/>
                <a:ea typeface="ヒラギノ角ゴ ProN W3" charset="-128"/>
              </a:defRPr>
            </a:lvl3pPr>
            <a:lvl4pPr marL="1600200" indent="-228600" eaLnBrk="0" hangingPunct="0">
              <a:defRPr sz="1600">
                <a:solidFill>
                  <a:srgbClr val="000000"/>
                </a:solidFill>
                <a:latin typeface="Arial" pitchFamily="34" charset="0"/>
                <a:ea typeface="ヒラギノ角ゴ ProN W3" charset="-128"/>
              </a:defRPr>
            </a:lvl4pPr>
            <a:lvl5pPr marL="2057400" indent="-228600" eaLnBrk="0" hangingPunct="0">
              <a:defRPr sz="1600">
                <a:solidFill>
                  <a:srgbClr val="000000"/>
                </a:solidFill>
                <a:latin typeface="Arial" pitchFamily="34" charset="0"/>
                <a:ea typeface="ヒラギノ角ゴ ProN W3" charset="-128"/>
              </a:defRPr>
            </a:lvl5pPr>
            <a:lvl6pPr marL="2514600" indent="-228600" eaLnBrk="0" fontAlgn="base" hangingPunct="0">
              <a:spcBef>
                <a:spcPct val="0"/>
              </a:spcBef>
              <a:spcAft>
                <a:spcPct val="0"/>
              </a:spcAft>
              <a:defRPr sz="1600">
                <a:solidFill>
                  <a:srgbClr val="000000"/>
                </a:solidFill>
                <a:latin typeface="Arial" pitchFamily="34" charset="0"/>
                <a:ea typeface="ヒラギノ角ゴ ProN W3" charset="-128"/>
              </a:defRPr>
            </a:lvl6pPr>
            <a:lvl7pPr marL="2971800" indent="-228600" eaLnBrk="0" fontAlgn="base" hangingPunct="0">
              <a:spcBef>
                <a:spcPct val="0"/>
              </a:spcBef>
              <a:spcAft>
                <a:spcPct val="0"/>
              </a:spcAft>
              <a:defRPr sz="1600">
                <a:solidFill>
                  <a:srgbClr val="000000"/>
                </a:solidFill>
                <a:latin typeface="Arial" pitchFamily="34" charset="0"/>
                <a:ea typeface="ヒラギノ角ゴ ProN W3" charset="-128"/>
              </a:defRPr>
            </a:lvl7pPr>
            <a:lvl8pPr marL="3429000" indent="-228600" eaLnBrk="0" fontAlgn="base" hangingPunct="0">
              <a:spcBef>
                <a:spcPct val="0"/>
              </a:spcBef>
              <a:spcAft>
                <a:spcPct val="0"/>
              </a:spcAft>
              <a:defRPr sz="1600">
                <a:solidFill>
                  <a:srgbClr val="000000"/>
                </a:solidFill>
                <a:latin typeface="Arial" pitchFamily="34" charset="0"/>
                <a:ea typeface="ヒラギノ角ゴ ProN W3" charset="-128"/>
              </a:defRPr>
            </a:lvl8pPr>
            <a:lvl9pPr marL="3886200" indent="-228600" eaLnBrk="0" fontAlgn="base" hangingPunct="0">
              <a:spcBef>
                <a:spcPct val="0"/>
              </a:spcBef>
              <a:spcAft>
                <a:spcPct val="0"/>
              </a:spcAft>
              <a:defRPr sz="1600">
                <a:solidFill>
                  <a:srgbClr val="000000"/>
                </a:solidFill>
                <a:latin typeface="Arial" pitchFamily="34" charset="0"/>
                <a:ea typeface="ヒラギノ角ゴ ProN W3" charset="-128"/>
              </a:defRPr>
            </a:lvl9pPr>
          </a:lstStyle>
          <a:p>
            <a:pPr marL="636588" indent="-342900" algn="l">
              <a:buFont typeface="Arial" panose="020B0604020202020204" pitchFamily="34" charset="0"/>
              <a:buChar char="•"/>
            </a:pPr>
            <a:r>
              <a:rPr lang="en-US" sz="2400" b="1" dirty="0">
                <a:latin typeface="+mn-lt"/>
              </a:rPr>
              <a:t>Clean Tech San Diego, </a:t>
            </a:r>
            <a:r>
              <a:rPr lang="en-US" sz="2400" b="1" dirty="0" err="1">
                <a:latin typeface="+mn-lt"/>
              </a:rPr>
              <a:t>OSIsoft</a:t>
            </a:r>
            <a:r>
              <a:rPr lang="en-US" sz="2400" b="1" dirty="0">
                <a:latin typeface="+mn-lt"/>
              </a:rPr>
              <a:t>, SDG&amp;E and UC San </a:t>
            </a:r>
            <a:r>
              <a:rPr lang="en-US" sz="2400" b="1" dirty="0" smtClean="0">
                <a:latin typeface="+mn-lt"/>
              </a:rPr>
              <a:t>Diego Common </a:t>
            </a:r>
            <a:r>
              <a:rPr lang="en-US" sz="2400" b="1" dirty="0">
                <a:latin typeface="+mn-lt"/>
              </a:rPr>
              <a:t>data infrastructure connects </a:t>
            </a:r>
            <a:r>
              <a:rPr lang="en-US" sz="2400" b="1" dirty="0" smtClean="0">
                <a:latin typeface="+mn-lt"/>
              </a:rPr>
              <a:t>physical </a:t>
            </a:r>
            <a:r>
              <a:rPr lang="en-US" sz="2400" b="1" dirty="0">
                <a:latin typeface="+mn-lt"/>
              </a:rPr>
              <a:t>assets: electrical, gas, water, waste, buildings, </a:t>
            </a:r>
            <a:r>
              <a:rPr lang="en-US" sz="2400" b="1" dirty="0" smtClean="0">
                <a:latin typeface="+mn-lt"/>
              </a:rPr>
              <a:t>transportation &amp;traffic</a:t>
            </a:r>
          </a:p>
          <a:p>
            <a:pPr marL="636588" indent="-342900" algn="l">
              <a:buFont typeface="Arial" panose="020B0604020202020204" pitchFamily="34" charset="0"/>
              <a:buChar char="•"/>
            </a:pPr>
            <a:r>
              <a:rPr lang="en-US" sz="2400" b="1" dirty="0" smtClean="0">
                <a:latin typeface="+mn-lt"/>
              </a:rPr>
              <a:t>Platform to </a:t>
            </a:r>
            <a:r>
              <a:rPr lang="en-US" sz="2400" b="1" dirty="0">
                <a:latin typeface="+mn-lt"/>
              </a:rPr>
              <a:t>securely transfer high volumes of Big Data from multiple, distributed measurement </a:t>
            </a:r>
            <a:r>
              <a:rPr lang="en-US" sz="2400" b="1" dirty="0" smtClean="0">
                <a:latin typeface="+mn-lt"/>
              </a:rPr>
              <a:t>units</a:t>
            </a:r>
          </a:p>
          <a:p>
            <a:pPr marL="641350" lvl="1" indent="-342900" algn="l">
              <a:buFont typeface="Arial" panose="020B0604020202020204" pitchFamily="34" charset="0"/>
              <a:buChar char="•"/>
            </a:pPr>
            <a:r>
              <a:rPr lang="en-US" sz="2400" b="1" dirty="0" smtClean="0">
                <a:latin typeface="+mn-lt"/>
              </a:rPr>
              <a:t>Crowd-sourced </a:t>
            </a:r>
            <a:r>
              <a:rPr lang="en-US" sz="2400" b="1" dirty="0">
                <a:latin typeface="+mn-lt"/>
              </a:rPr>
              <a:t>Big Data in a cyber-secure, private </a:t>
            </a:r>
            <a:r>
              <a:rPr lang="en-US" sz="2400" b="1" dirty="0" smtClean="0">
                <a:latin typeface="+mn-lt"/>
              </a:rPr>
              <a:t>cloud</a:t>
            </a:r>
          </a:p>
          <a:p>
            <a:pPr marL="641350" lvl="1" indent="-342900" algn="l">
              <a:buFont typeface="Arial" panose="020B0604020202020204" pitchFamily="34" charset="0"/>
              <a:buChar char="•"/>
            </a:pPr>
            <a:r>
              <a:rPr lang="en-US" sz="2400" b="1" dirty="0" smtClean="0">
                <a:latin typeface="+mn-lt"/>
              </a:rPr>
              <a:t>Predictive </a:t>
            </a:r>
            <a:r>
              <a:rPr lang="en-US" sz="2400" b="1" dirty="0">
                <a:latin typeface="+mn-lt"/>
              </a:rPr>
              <a:t>analytics on </a:t>
            </a:r>
            <a:r>
              <a:rPr lang="en-US" sz="2400" b="1" dirty="0" smtClean="0">
                <a:latin typeface="+mn-lt"/>
              </a:rPr>
              <a:t>real-time time-series data</a:t>
            </a:r>
          </a:p>
        </p:txBody>
      </p:sp>
      <p:pic>
        <p:nvPicPr>
          <p:cNvPr id="75784" name="Picture 5" descr="C:\Users\Jen\Dropbox\Public Relations\2012\Website\Member Logos - Current &amp; Old\Current Logos\OSISoft logo.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31125" y="5175250"/>
            <a:ext cx="13366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5" name="Picture 15"/>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410200" y="4992801"/>
            <a:ext cx="838200" cy="1103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a:spLocks/>
          </p:cNvSpPr>
          <p:nvPr/>
        </p:nvSpPr>
        <p:spPr bwMode="auto">
          <a:xfrm>
            <a:off x="131762" y="228600"/>
            <a:ext cx="8859838" cy="646331"/>
          </a:xfrm>
          <a:prstGeom prst="rect">
            <a:avLst/>
          </a:prstGeom>
          <a:noFill/>
          <a:ln w="25400">
            <a:noFill/>
            <a:miter lim="800000"/>
            <a:headEnd/>
            <a:tailEnd/>
          </a:ln>
          <a:effectLst/>
        </p:spPr>
        <p:txBody>
          <a:bodyPr wrap="square">
            <a:spAutoFit/>
          </a:bodyPr>
          <a:lstStyle/>
          <a:p>
            <a:pPr algn="ctr">
              <a:defRPr/>
            </a:pPr>
            <a:r>
              <a:rPr lang="en-US" sz="3600" b="1" dirty="0" smtClean="0">
                <a:solidFill>
                  <a:srgbClr val="000099"/>
                </a:solidFill>
                <a:latin typeface="Arial" charset="0"/>
                <a:ea typeface="ヒラギノ角ゴ ProN W3" charset="0"/>
              </a:rPr>
              <a:t>Sustainable </a:t>
            </a:r>
            <a:r>
              <a:rPr lang="en-US" sz="3600" b="1" dirty="0">
                <a:solidFill>
                  <a:srgbClr val="000099"/>
                </a:solidFill>
                <a:latin typeface="Arial" charset="0"/>
                <a:ea typeface="ヒラギノ角ゴ ProN W3" charset="0"/>
              </a:rPr>
              <a:t>San Diego </a:t>
            </a:r>
            <a:r>
              <a:rPr lang="en-US" sz="3600" b="1" dirty="0" smtClean="0">
                <a:solidFill>
                  <a:srgbClr val="000099"/>
                </a:solidFill>
                <a:latin typeface="Arial" charset="0"/>
                <a:ea typeface="ヒラギノ角ゴ ProN W3" charset="0"/>
              </a:rPr>
              <a:t>Partnership</a:t>
            </a:r>
            <a:endParaRPr lang="en-US" sz="3600" b="1" dirty="0">
              <a:solidFill>
                <a:srgbClr val="000099"/>
              </a:solidFill>
              <a:latin typeface="Arial" charset="0"/>
              <a:ea typeface="ヒラギノ角ゴ ProN W3" charset="0"/>
            </a:endParaRPr>
          </a:p>
        </p:txBody>
      </p:sp>
      <p:pic>
        <p:nvPicPr>
          <p:cNvPr id="12" name="Picture 13" descr="pace_logo_scaled_3.png"/>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960259" y="4189623"/>
            <a:ext cx="2106575" cy="404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4965700" y="6172200"/>
            <a:ext cx="3797300" cy="276999"/>
          </a:xfrm>
          <a:prstGeom prst="rect">
            <a:avLst/>
          </a:prstGeom>
          <a:noFill/>
        </p:spPr>
        <p:txBody>
          <a:bodyPr wrap="square" rtlCol="0">
            <a:spAutoFit/>
          </a:bodyPr>
          <a:lstStyle/>
          <a:p>
            <a:pPr>
              <a:buNone/>
            </a:pPr>
            <a:r>
              <a:rPr lang="en-US" sz="1200" b="1" dirty="0" smtClean="0">
                <a:cs typeface="Arial Black"/>
              </a:rPr>
              <a:t>Predictive Analytics Center of Excellence</a:t>
            </a:r>
            <a:endParaRPr lang="en-US" sz="1200" b="1" dirty="0">
              <a:cs typeface="Arial Black"/>
            </a:endParaRPr>
          </a:p>
        </p:txBody>
      </p:sp>
      <p:pic>
        <p:nvPicPr>
          <p:cNvPr id="16" name="Picture 13" descr="pace_logo_scaled_3.png"/>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400800" y="5943600"/>
            <a:ext cx="1585424"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7" name="Content Placeholder 5"/>
          <p:cNvGraphicFramePr>
            <a:graphicFrameLocks/>
          </p:cNvGraphicFramePr>
          <p:nvPr>
            <p:extLst>
              <p:ext uri="{D42A27DB-BD31-4B8C-83A1-F6EECF244321}">
                <p14:modId xmlns:p14="http://schemas.microsoft.com/office/powerpoint/2010/main" val="636265582"/>
              </p:ext>
            </p:extLst>
          </p:nvPr>
        </p:nvGraphicFramePr>
        <p:xfrm>
          <a:off x="11246001" y="16687800"/>
          <a:ext cx="10242399" cy="60198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3" name="TextBox 2"/>
          <p:cNvSpPr txBox="1"/>
          <p:nvPr/>
        </p:nvSpPr>
        <p:spPr>
          <a:xfrm>
            <a:off x="1752600" y="4267200"/>
            <a:ext cx="6646862" cy="707886"/>
          </a:xfrm>
          <a:prstGeom prst="rect">
            <a:avLst/>
          </a:prstGeom>
          <a:solidFill>
            <a:schemeClr val="bg1">
              <a:lumMod val="95000"/>
            </a:schemeClr>
          </a:solidFill>
          <a:ln>
            <a:solidFill>
              <a:schemeClr val="tx2"/>
            </a:solidFill>
          </a:ln>
          <a:effectLst>
            <a:glow rad="63500">
              <a:schemeClr val="accent1">
                <a:satMod val="175000"/>
                <a:alpha val="40000"/>
              </a:schemeClr>
            </a:glow>
          </a:effectLst>
          <a:scene3d>
            <a:camera prst="orthographicFront"/>
            <a:lightRig rig="threePt" dir="t"/>
          </a:scene3d>
          <a:sp3d>
            <a:bevelT prst="angle"/>
          </a:sp3d>
        </p:spPr>
        <p:txBody>
          <a:bodyPr wrap="square" rtlCol="0">
            <a:spAutoFit/>
          </a:bodyPr>
          <a:lstStyle/>
          <a:p>
            <a:r>
              <a:rPr lang="en-US" sz="2000" b="1" dirty="0" smtClean="0">
                <a:solidFill>
                  <a:srgbClr val="0000CC"/>
                </a:solidFill>
              </a:rPr>
              <a:t>White House Big Data Event: </a:t>
            </a:r>
            <a:r>
              <a:rPr lang="en-US" sz="2000" b="1" dirty="0"/>
              <a:t>“Data to Knowledge to Action</a:t>
            </a:r>
            <a:r>
              <a:rPr lang="en-US" sz="2000" b="1" dirty="0" smtClean="0"/>
              <a:t>” – Launch Partners Award</a:t>
            </a:r>
            <a:r>
              <a:rPr lang="en-US" sz="2000" b="1" dirty="0" smtClean="0">
                <a:solidFill>
                  <a:srgbClr val="0000CC"/>
                </a:solidFill>
              </a:rPr>
              <a:t> </a:t>
            </a:r>
            <a:endParaRPr lang="en-US" sz="2000" b="1" dirty="0">
              <a:solidFill>
                <a:srgbClr val="0000CC"/>
              </a:solidFill>
            </a:endParaRPr>
          </a:p>
        </p:txBody>
      </p:sp>
    </p:spTree>
    <p:extLst>
      <p:ext uri="{BB962C8B-B14F-4D97-AF65-F5344CB8AC3E}">
        <p14:creationId xmlns:p14="http://schemas.microsoft.com/office/powerpoint/2010/main" val="2038156740"/>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Big Data</a:t>
            </a: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2643871185"/>
              </p:ext>
            </p:extLst>
          </p:nvPr>
        </p:nvGraphicFramePr>
        <p:xfrm>
          <a:off x="233886" y="533400"/>
          <a:ext cx="3561526" cy="49035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p:cNvSpPr>
            <a:spLocks noGrp="1"/>
          </p:cNvSpPr>
          <p:nvPr>
            <p:ph idx="1"/>
          </p:nvPr>
        </p:nvSpPr>
        <p:spPr>
          <a:xfrm>
            <a:off x="3962400" y="1447800"/>
            <a:ext cx="5181600" cy="4495800"/>
          </a:xfrm>
        </p:spPr>
        <p:txBody>
          <a:bodyPr/>
          <a:lstStyle/>
          <a:p>
            <a:r>
              <a:rPr lang="en-US" sz="2400" kern="1200" dirty="0"/>
              <a:t>C</a:t>
            </a:r>
            <a:r>
              <a:rPr lang="en-US" sz="2400" kern="1200" dirty="0" smtClean="0"/>
              <a:t>omplexities </a:t>
            </a:r>
            <a:r>
              <a:rPr lang="en-US" sz="2400" kern="1200" dirty="0"/>
              <a:t>introduced by the large amount of multivariate and heterogeneous data streaming from complex sensor </a:t>
            </a:r>
            <a:r>
              <a:rPr lang="en-US" sz="2400" kern="1200" dirty="0" smtClean="0"/>
              <a:t>networks</a:t>
            </a:r>
          </a:p>
          <a:p>
            <a:r>
              <a:rPr lang="en-US" sz="2400" kern="1200" dirty="0"/>
              <a:t>E</a:t>
            </a:r>
            <a:r>
              <a:rPr lang="en-US" sz="2400" kern="1200" dirty="0" smtClean="0"/>
              <a:t>xtremely </a:t>
            </a:r>
            <a:r>
              <a:rPr lang="en-US" sz="2400" kern="1200" dirty="0"/>
              <a:t>large, complex sensor networks, </a:t>
            </a:r>
            <a:r>
              <a:rPr lang="en-US" sz="2400" kern="1200" dirty="0" smtClean="0"/>
              <a:t>enabling </a:t>
            </a:r>
            <a:r>
              <a:rPr lang="en-US" sz="2400" kern="1200" dirty="0"/>
              <a:t>a novel feature reduction method that scales well</a:t>
            </a:r>
            <a:endParaRPr lang="en-US" sz="2400" dirty="0"/>
          </a:p>
          <a:p>
            <a:endParaRPr lang="en-US" sz="2400" dirty="0"/>
          </a:p>
        </p:txBody>
      </p:sp>
      <p:pic>
        <p:nvPicPr>
          <p:cNvPr id="6" name="Picture 5"/>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547276" y="4930221"/>
            <a:ext cx="1520524" cy="1013379"/>
          </a:xfrm>
          <a:prstGeom prst="rect">
            <a:avLst/>
          </a:prstGeom>
          <a:noFill/>
        </p:spPr>
      </p:pic>
      <p:pic>
        <p:nvPicPr>
          <p:cNvPr id="7" name="Picture 6" descr="ACTORSdataflow.jp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84928" y="5146218"/>
            <a:ext cx="2104424" cy="797382"/>
          </a:xfrm>
          <a:prstGeom prst="rect">
            <a:avLst/>
          </a:prstGeom>
        </p:spPr>
      </p:pic>
      <p:pic>
        <p:nvPicPr>
          <p:cNvPr id="8" name="Picture 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bwMode="auto">
          <a:xfrm>
            <a:off x="2590800" y="5109824"/>
            <a:ext cx="2104424" cy="898946"/>
          </a:xfrm>
          <a:prstGeom prst="rect">
            <a:avLst/>
          </a:prstGeom>
          <a:noFill/>
          <a:ln>
            <a:noFill/>
          </a:ln>
        </p:spPr>
      </p:pic>
    </p:spTree>
    <p:extLst>
      <p:ext uri="{BB962C8B-B14F-4D97-AF65-F5344CB8AC3E}">
        <p14:creationId xmlns:p14="http://schemas.microsoft.com/office/powerpoint/2010/main" val="15149787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533400"/>
            <a:ext cx="8236916"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7397464"/>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http://www.go-gulf.com/wp-content/themes/go-gulf/blog/60second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884" y="359806"/>
            <a:ext cx="8108716" cy="5736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2754443"/>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WELCOME</a:t>
            </a:r>
            <a:endParaRPr lang="en-US" dirty="0"/>
          </a:p>
        </p:txBody>
      </p:sp>
      <p:sp>
        <p:nvSpPr>
          <p:cNvPr id="3" name="Content Placeholder 2"/>
          <p:cNvSpPr>
            <a:spLocks noGrp="1"/>
          </p:cNvSpPr>
          <p:nvPr>
            <p:ph idx="1"/>
          </p:nvPr>
        </p:nvSpPr>
        <p:spPr>
          <a:xfrm>
            <a:off x="152400" y="1219200"/>
            <a:ext cx="8839200" cy="4724400"/>
          </a:xfrm>
        </p:spPr>
        <p:txBody>
          <a:bodyPr/>
          <a:lstStyle/>
          <a:p>
            <a:r>
              <a:rPr lang="en-US" dirty="0" smtClean="0"/>
              <a:t>Logistics</a:t>
            </a:r>
          </a:p>
          <a:p>
            <a:pPr lvl="1"/>
            <a:r>
              <a:rPr lang="en-US" dirty="0"/>
              <a:t>C</a:t>
            </a:r>
            <a:r>
              <a:rPr lang="en-US" dirty="0" smtClean="0"/>
              <a:t>heck-in </a:t>
            </a:r>
            <a:r>
              <a:rPr lang="en-US" dirty="0"/>
              <a:t>from </a:t>
            </a:r>
            <a:r>
              <a:rPr lang="en-US" dirty="0" smtClean="0"/>
              <a:t>8:15am </a:t>
            </a:r>
            <a:r>
              <a:rPr lang="en-US" dirty="0"/>
              <a:t>– </a:t>
            </a:r>
            <a:r>
              <a:rPr lang="en-US" dirty="0" smtClean="0"/>
              <a:t>9:00am</a:t>
            </a:r>
          </a:p>
          <a:p>
            <a:pPr lvl="1"/>
            <a:r>
              <a:rPr lang="en-US" dirty="0" smtClean="0"/>
              <a:t>Parking</a:t>
            </a:r>
          </a:p>
          <a:p>
            <a:pPr lvl="1"/>
            <a:r>
              <a:rPr lang="en-US" dirty="0" smtClean="0"/>
              <a:t>Restrooms</a:t>
            </a:r>
          </a:p>
          <a:p>
            <a:pPr lvl="1"/>
            <a:r>
              <a:rPr lang="en-US" dirty="0" smtClean="0"/>
              <a:t>Lunch</a:t>
            </a:r>
          </a:p>
          <a:p>
            <a:r>
              <a:rPr lang="en-US" dirty="0" smtClean="0"/>
              <a:t>Agenda</a:t>
            </a:r>
          </a:p>
          <a:p>
            <a:pPr lvl="1"/>
            <a:r>
              <a:rPr lang="en-US" dirty="0" smtClean="0"/>
              <a:t>Technical Sessions</a:t>
            </a:r>
          </a:p>
          <a:p>
            <a:pPr lvl="1"/>
            <a:r>
              <a:rPr lang="en-US" dirty="0" smtClean="0"/>
              <a:t>Hands-on Sessions</a:t>
            </a:r>
          </a:p>
          <a:p>
            <a:pPr lvl="1"/>
            <a:r>
              <a:rPr lang="en-US" dirty="0" smtClean="0"/>
              <a:t>Interactive format</a:t>
            </a:r>
          </a:p>
          <a:p>
            <a:pPr lvl="1"/>
            <a:r>
              <a:rPr lang="en-US" dirty="0" smtClean="0"/>
              <a:t>Assignments &amp; Final</a:t>
            </a:r>
          </a:p>
          <a:p>
            <a:pPr lvl="1"/>
            <a:r>
              <a:rPr lang="en-US" dirty="0" smtClean="0"/>
              <a:t>TA Hours; Communication; Piazza</a:t>
            </a:r>
          </a:p>
          <a:p>
            <a:endParaRPr lang="en-US" dirty="0" smtClean="0"/>
          </a:p>
          <a:p>
            <a:endParaRPr lang="en-US" dirty="0" smtClean="0"/>
          </a:p>
          <a:p>
            <a:endParaRPr lang="en-US" dirty="0"/>
          </a:p>
        </p:txBody>
      </p:sp>
    </p:spTree>
    <p:extLst>
      <p:ext uri="{BB962C8B-B14F-4D97-AF65-F5344CB8AC3E}">
        <p14:creationId xmlns:p14="http://schemas.microsoft.com/office/powerpoint/2010/main" val="1813414237"/>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V’s of Big Data</a:t>
            </a:r>
            <a:endParaRPr lang="en-US" dirty="0"/>
          </a:p>
        </p:txBody>
      </p:sp>
      <p:sp>
        <p:nvSpPr>
          <p:cNvPr id="3" name="TextBox 2"/>
          <p:cNvSpPr txBox="1"/>
          <p:nvPr/>
        </p:nvSpPr>
        <p:spPr>
          <a:xfrm>
            <a:off x="0" y="5715000"/>
            <a:ext cx="2286000" cy="230832"/>
          </a:xfrm>
          <a:prstGeom prst="rect">
            <a:avLst/>
          </a:prstGeom>
          <a:noFill/>
        </p:spPr>
        <p:txBody>
          <a:bodyPr wrap="square" rtlCol="0">
            <a:spAutoFit/>
          </a:bodyPr>
          <a:lstStyle/>
          <a:p>
            <a:r>
              <a:rPr lang="en-US" sz="900" dirty="0" smtClean="0"/>
              <a:t>IBM, 2012</a:t>
            </a:r>
            <a:endParaRPr lang="en-US" sz="900" dirty="0"/>
          </a:p>
        </p:txBody>
      </p:sp>
      <p:pic>
        <p:nvPicPr>
          <p:cNvPr id="4098" name="Picture 2" descr="http://www.rosebt.com/uploads/8/1/8/1/8181762/443401_orig.jpg?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533525"/>
            <a:ext cx="8181975"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414298"/>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609600"/>
            <a:ext cx="9067801" cy="6172200"/>
          </a:xfrm>
          <a:prstGeom prst="rect">
            <a:avLst/>
          </a:prstGeom>
        </p:spPr>
      </p:pic>
    </p:spTree>
    <p:extLst>
      <p:ext uri="{BB962C8B-B14F-4D97-AF65-F5344CB8AC3E}">
        <p14:creationId xmlns:p14="http://schemas.microsoft.com/office/powerpoint/2010/main" val="889948212"/>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3"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422400"/>
            <a:ext cx="9144000" cy="459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4" name="Rectangle 4"/>
          <p:cNvSpPr>
            <a:spLocks noChangeArrowheads="1"/>
          </p:cNvSpPr>
          <p:nvPr/>
        </p:nvSpPr>
        <p:spPr bwMode="auto">
          <a:xfrm>
            <a:off x="0" y="304800"/>
            <a:ext cx="91440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p>
            <a:pPr algn="ctr"/>
            <a:r>
              <a:rPr lang="en-US" sz="3600" dirty="0" err="1">
                <a:solidFill>
                  <a:schemeClr val="tx2"/>
                </a:solidFill>
                <a:latin typeface="Arial" pitchFamily="34" charset="0"/>
              </a:rPr>
              <a:t>Kmeans</a:t>
            </a:r>
            <a:r>
              <a:rPr lang="en-US" sz="3600" dirty="0">
                <a:solidFill>
                  <a:schemeClr val="tx2"/>
                </a:solidFill>
                <a:latin typeface="Arial" pitchFamily="34" charset="0"/>
              </a:rPr>
              <a:t> Results from 10 million </a:t>
            </a:r>
            <a:r>
              <a:rPr lang="en-US" sz="3600" dirty="0" err="1">
                <a:solidFill>
                  <a:schemeClr val="tx2"/>
                </a:solidFill>
                <a:latin typeface="Arial" pitchFamily="34" charset="0"/>
              </a:rPr>
              <a:t>NYTimes</a:t>
            </a:r>
            <a:r>
              <a:rPr lang="en-US" sz="3600" dirty="0">
                <a:solidFill>
                  <a:schemeClr val="tx2"/>
                </a:solidFill>
                <a:latin typeface="Arial" pitchFamily="34" charset="0"/>
              </a:rPr>
              <a:t> articles</a:t>
            </a:r>
            <a:endParaRPr lang="en-US" sz="3600" b="0" dirty="0">
              <a:solidFill>
                <a:schemeClr val="tx2"/>
              </a:solidFill>
              <a:latin typeface="Arial" pitchFamily="34" charset="0"/>
            </a:endParaRPr>
          </a:p>
        </p:txBody>
      </p:sp>
      <p:sp>
        <p:nvSpPr>
          <p:cNvPr id="35845" name="TextBox 1"/>
          <p:cNvSpPr txBox="1">
            <a:spLocks noChangeArrowheads="1"/>
          </p:cNvSpPr>
          <p:nvPr/>
        </p:nvSpPr>
        <p:spPr bwMode="auto">
          <a:xfrm>
            <a:off x="381000" y="5607050"/>
            <a:ext cx="36258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2"/>
                </a:solidFill>
                <a:latin typeface="Times New Roman" pitchFamily="18" charset="0"/>
                <a:ea typeface="MS PGothic" pitchFamily="34" charset="-128"/>
              </a:defRPr>
            </a:lvl1pPr>
            <a:lvl2pPr marL="742950" indent="-285750" eaLnBrk="0" hangingPunct="0">
              <a:defRPr sz="1600" b="1">
                <a:solidFill>
                  <a:schemeClr val="bg2"/>
                </a:solidFill>
                <a:latin typeface="Times New Roman" pitchFamily="18" charset="0"/>
                <a:ea typeface="MS PGothic" pitchFamily="34" charset="-128"/>
              </a:defRPr>
            </a:lvl2pPr>
            <a:lvl3pPr marL="1143000" indent="-228600" eaLnBrk="0" hangingPunct="0">
              <a:defRPr sz="1600" b="1">
                <a:solidFill>
                  <a:schemeClr val="bg2"/>
                </a:solidFill>
                <a:latin typeface="Times New Roman" pitchFamily="18" charset="0"/>
                <a:ea typeface="MS PGothic" pitchFamily="34" charset="-128"/>
              </a:defRPr>
            </a:lvl3pPr>
            <a:lvl4pPr marL="1600200" indent="-228600" eaLnBrk="0" hangingPunct="0">
              <a:defRPr sz="1600" b="1">
                <a:solidFill>
                  <a:schemeClr val="bg2"/>
                </a:solidFill>
                <a:latin typeface="Times New Roman" pitchFamily="18" charset="0"/>
                <a:ea typeface="MS PGothic" pitchFamily="34" charset="-128"/>
              </a:defRPr>
            </a:lvl4pPr>
            <a:lvl5pPr marL="2057400" indent="-228600" eaLnBrk="0" hangingPunct="0">
              <a:defRPr sz="1600" b="1">
                <a:solidFill>
                  <a:schemeClr val="bg2"/>
                </a:solidFill>
                <a:latin typeface="Times New Roman" pitchFamily="18" charset="0"/>
                <a:ea typeface="MS PGothic" pitchFamily="34" charset="-128"/>
              </a:defRPr>
            </a:lvl5pPr>
            <a:lvl6pPr marL="25146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8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90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62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r>
              <a:rPr lang="en-US" sz="2800" i="1" dirty="0">
                <a:solidFill>
                  <a:schemeClr val="accent2">
                    <a:lumMod val="40000"/>
                    <a:lumOff val="60000"/>
                  </a:schemeClr>
                </a:solidFill>
              </a:rPr>
              <a:t>7 viable clusters found</a:t>
            </a:r>
          </a:p>
        </p:txBody>
      </p:sp>
      <p:sp>
        <p:nvSpPr>
          <p:cNvPr id="35846" name="TextBox 3"/>
          <p:cNvSpPr txBox="1">
            <a:spLocks noChangeArrowheads="1"/>
          </p:cNvSpPr>
          <p:nvPr/>
        </p:nvSpPr>
        <p:spPr bwMode="auto">
          <a:xfrm>
            <a:off x="6781800" y="2987675"/>
            <a:ext cx="22304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2"/>
                </a:solidFill>
                <a:latin typeface="Times New Roman" pitchFamily="18" charset="0"/>
                <a:ea typeface="MS PGothic" pitchFamily="34" charset="-128"/>
              </a:defRPr>
            </a:lvl1pPr>
            <a:lvl2pPr marL="742950" indent="-285750" eaLnBrk="0" hangingPunct="0">
              <a:defRPr sz="1600" b="1">
                <a:solidFill>
                  <a:schemeClr val="bg2"/>
                </a:solidFill>
                <a:latin typeface="Times New Roman" pitchFamily="18" charset="0"/>
                <a:ea typeface="MS PGothic" pitchFamily="34" charset="-128"/>
              </a:defRPr>
            </a:lvl2pPr>
            <a:lvl3pPr marL="1143000" indent="-228600" eaLnBrk="0" hangingPunct="0">
              <a:defRPr sz="1600" b="1">
                <a:solidFill>
                  <a:schemeClr val="bg2"/>
                </a:solidFill>
                <a:latin typeface="Times New Roman" pitchFamily="18" charset="0"/>
                <a:ea typeface="MS PGothic" pitchFamily="34" charset="-128"/>
              </a:defRPr>
            </a:lvl3pPr>
            <a:lvl4pPr marL="1600200" indent="-228600" eaLnBrk="0" hangingPunct="0">
              <a:defRPr sz="1600" b="1">
                <a:solidFill>
                  <a:schemeClr val="bg2"/>
                </a:solidFill>
                <a:latin typeface="Times New Roman" pitchFamily="18" charset="0"/>
                <a:ea typeface="MS PGothic" pitchFamily="34" charset="-128"/>
              </a:defRPr>
            </a:lvl4pPr>
            <a:lvl5pPr marL="2057400" indent="-228600" eaLnBrk="0" hangingPunct="0">
              <a:defRPr sz="1600" b="1">
                <a:solidFill>
                  <a:schemeClr val="bg2"/>
                </a:solidFill>
                <a:latin typeface="Times New Roman" pitchFamily="18" charset="0"/>
                <a:ea typeface="MS PGothic" pitchFamily="34" charset="-128"/>
              </a:defRPr>
            </a:lvl5pPr>
            <a:lvl6pPr marL="25146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8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90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62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r>
              <a:rPr lang="en-US" sz="1800" i="1" dirty="0">
                <a:solidFill>
                  <a:schemeClr val="accent2">
                    <a:lumMod val="40000"/>
                    <a:lumOff val="60000"/>
                  </a:schemeClr>
                </a:solidFill>
              </a:rPr>
              <a:t>cluster means shown </a:t>
            </a:r>
          </a:p>
          <a:p>
            <a:pPr eaLnBrk="1" hangingPunct="1"/>
            <a:r>
              <a:rPr lang="en-US" sz="1800" i="1" dirty="0">
                <a:solidFill>
                  <a:schemeClr val="accent2">
                    <a:lumMod val="40000"/>
                    <a:lumOff val="60000"/>
                  </a:schemeClr>
                </a:solidFill>
              </a:rPr>
              <a:t>with coordinates </a:t>
            </a:r>
          </a:p>
          <a:p>
            <a:pPr eaLnBrk="1" hangingPunct="1"/>
            <a:r>
              <a:rPr lang="en-US" sz="1800" i="1" dirty="0">
                <a:solidFill>
                  <a:schemeClr val="accent2">
                    <a:lumMod val="40000"/>
                    <a:lumOff val="60000"/>
                  </a:schemeClr>
                </a:solidFill>
              </a:rPr>
              <a:t>determining </a:t>
            </a:r>
            <a:r>
              <a:rPr lang="en-US" sz="1800" i="1" dirty="0" err="1">
                <a:solidFill>
                  <a:schemeClr val="accent2">
                    <a:lumMod val="40000"/>
                    <a:lumOff val="60000"/>
                  </a:schemeClr>
                </a:solidFill>
              </a:rPr>
              <a:t>fontsize</a:t>
            </a:r>
            <a:endParaRPr lang="en-US" sz="1800" i="1" dirty="0">
              <a:solidFill>
                <a:schemeClr val="accent2">
                  <a:lumMod val="40000"/>
                  <a:lumOff val="60000"/>
                </a:schemeClr>
              </a:solidFill>
            </a:endParaRPr>
          </a:p>
        </p:txBody>
      </p:sp>
    </p:spTree>
    <p:extLst>
      <p:ext uri="{BB962C8B-B14F-4D97-AF65-F5344CB8AC3E}">
        <p14:creationId xmlns:p14="http://schemas.microsoft.com/office/powerpoint/2010/main" val="712629831"/>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839200" cy="1041400"/>
          </a:xfrm>
        </p:spPr>
        <p:txBody>
          <a:bodyPr/>
          <a:lstStyle/>
          <a:p>
            <a:r>
              <a:rPr lang="en-US" dirty="0" smtClean="0"/>
              <a:t>Big Data – Big Training	</a:t>
            </a:r>
            <a:endParaRPr lang="en-US" dirty="0"/>
          </a:p>
        </p:txBody>
      </p:sp>
      <p:sp>
        <p:nvSpPr>
          <p:cNvPr id="3" name="Content Placeholder 2"/>
          <p:cNvSpPr>
            <a:spLocks noGrp="1"/>
          </p:cNvSpPr>
          <p:nvPr>
            <p:ph idx="1"/>
          </p:nvPr>
        </p:nvSpPr>
        <p:spPr>
          <a:xfrm>
            <a:off x="152400" y="1066800"/>
            <a:ext cx="8991600" cy="5181600"/>
          </a:xfrm>
        </p:spPr>
        <p:txBody>
          <a:bodyPr>
            <a:normAutofit fontScale="92500" lnSpcReduction="20000"/>
          </a:bodyPr>
          <a:lstStyle/>
          <a:p>
            <a:r>
              <a:rPr lang="en-US" dirty="0" smtClean="0"/>
              <a:t>“Data Scientist”</a:t>
            </a:r>
          </a:p>
          <a:p>
            <a:pPr lvl="1"/>
            <a:r>
              <a:rPr lang="en-US" b="1" dirty="0" smtClean="0"/>
              <a:t>The “Hot new gig in town” </a:t>
            </a:r>
          </a:p>
          <a:p>
            <a:pPr lvl="2"/>
            <a:r>
              <a:rPr lang="en-US" dirty="0" smtClean="0"/>
              <a:t>O’Reilly report</a:t>
            </a:r>
          </a:p>
          <a:p>
            <a:pPr lvl="1"/>
            <a:r>
              <a:rPr lang="en-US" b="1" dirty="0"/>
              <a:t>Data Scientist: The Sexiest Job of the 21st Century</a:t>
            </a:r>
          </a:p>
          <a:p>
            <a:pPr lvl="2"/>
            <a:r>
              <a:rPr lang="en-US" dirty="0" smtClean="0"/>
              <a:t>Harvard Business Review, October 2012</a:t>
            </a:r>
          </a:p>
          <a:p>
            <a:pPr lvl="2"/>
            <a:r>
              <a:rPr lang="en-US" dirty="0" smtClean="0"/>
              <a:t>The next sexy job in next 10 years will be statistician” – Hal Varian, Google Chief Economist</a:t>
            </a:r>
          </a:p>
          <a:p>
            <a:pPr lvl="2"/>
            <a:r>
              <a:rPr lang="en-US" dirty="0" smtClean="0"/>
              <a:t>Geek Chic – Wall Street Journal – new cool kids on campus</a:t>
            </a:r>
          </a:p>
          <a:p>
            <a:pPr lvl="1"/>
            <a:r>
              <a:rPr lang="en-US" dirty="0"/>
              <a:t>The future belongs to the companies and people that turn data into products</a:t>
            </a:r>
            <a:endParaRPr lang="en-US" dirty="0" smtClean="0"/>
          </a:p>
          <a:p>
            <a:r>
              <a:rPr lang="en-US" b="0" i="1" dirty="0" smtClean="0">
                <a:solidFill>
                  <a:schemeClr val="tx2"/>
                </a:solidFill>
              </a:rPr>
              <a:t>“The </a:t>
            </a:r>
            <a:r>
              <a:rPr lang="en-US" b="0" i="1" dirty="0">
                <a:solidFill>
                  <a:schemeClr val="tx2"/>
                </a:solidFill>
              </a:rPr>
              <a:t>human expertise to capture and analyze big data is both the most expensive and the most constraining factor for most organizations pursuing big data </a:t>
            </a:r>
            <a:r>
              <a:rPr lang="en-US" b="0" i="1" dirty="0" smtClean="0">
                <a:solidFill>
                  <a:schemeClr val="tx2"/>
                </a:solidFill>
              </a:rPr>
              <a:t>initiatives” </a:t>
            </a:r>
            <a:r>
              <a:rPr lang="en-US" dirty="0">
                <a:solidFill>
                  <a:schemeClr val="tx2"/>
                </a:solidFill>
              </a:rPr>
              <a:t>– Thomas </a:t>
            </a:r>
            <a:r>
              <a:rPr lang="en-US" dirty="0" smtClean="0">
                <a:solidFill>
                  <a:schemeClr val="tx2"/>
                </a:solidFill>
              </a:rPr>
              <a:t>Davenport</a:t>
            </a:r>
            <a:endParaRPr lang="en-US" dirty="0">
              <a:solidFill>
                <a:schemeClr val="tx2"/>
              </a:solidFill>
            </a:endParaRPr>
          </a:p>
          <a:p>
            <a:r>
              <a:rPr lang="en-US" dirty="0" smtClean="0"/>
              <a:t>New curriculum – Boot camps, Certificates, Data Science Institute, ‘14 MAS</a:t>
            </a:r>
          </a:p>
        </p:txBody>
      </p:sp>
    </p:spTree>
    <p:extLst>
      <p:ext uri="{BB962C8B-B14F-4D97-AF65-F5344CB8AC3E}">
        <p14:creationId xmlns:p14="http://schemas.microsoft.com/office/powerpoint/2010/main" val="1658617286"/>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839200" cy="1041400"/>
          </a:xfrm>
        </p:spPr>
        <p:txBody>
          <a:bodyPr/>
          <a:lstStyle/>
          <a:p>
            <a:r>
              <a:rPr lang="en-US" dirty="0" smtClean="0"/>
              <a:t>Big Data – Big Data Science	</a:t>
            </a:r>
            <a:endParaRPr lang="en-US" dirty="0"/>
          </a:p>
        </p:txBody>
      </p:sp>
      <p:sp>
        <p:nvSpPr>
          <p:cNvPr id="3" name="Content Placeholder 2"/>
          <p:cNvSpPr>
            <a:spLocks noGrp="1"/>
          </p:cNvSpPr>
          <p:nvPr>
            <p:ph idx="1"/>
          </p:nvPr>
        </p:nvSpPr>
        <p:spPr>
          <a:xfrm>
            <a:off x="152400" y="1066800"/>
            <a:ext cx="8991600" cy="5181600"/>
          </a:xfrm>
        </p:spPr>
        <p:txBody>
          <a:bodyPr>
            <a:normAutofit lnSpcReduction="10000"/>
          </a:bodyPr>
          <a:lstStyle/>
          <a:p>
            <a:r>
              <a:rPr lang="en-US" dirty="0" smtClean="0"/>
              <a:t>“Data Scientist”</a:t>
            </a:r>
          </a:p>
          <a:p>
            <a:pPr lvl="1"/>
            <a:r>
              <a:rPr lang="en-US" b="1" dirty="0" smtClean="0"/>
              <a:t>The “Hot new gig in town” </a:t>
            </a:r>
          </a:p>
          <a:p>
            <a:pPr lvl="2"/>
            <a:r>
              <a:rPr lang="en-US" dirty="0" smtClean="0"/>
              <a:t>O’Reilly report</a:t>
            </a:r>
          </a:p>
          <a:p>
            <a:pPr lvl="1"/>
            <a:r>
              <a:rPr lang="en-US" b="1" dirty="0"/>
              <a:t>Data Scientist: The Sexiest Job of the 21st Century</a:t>
            </a:r>
          </a:p>
          <a:p>
            <a:pPr lvl="2"/>
            <a:r>
              <a:rPr lang="en-US" dirty="0" smtClean="0"/>
              <a:t>Harvard Business Review, October 2012</a:t>
            </a:r>
          </a:p>
          <a:p>
            <a:pPr lvl="2"/>
            <a:r>
              <a:rPr lang="en-US" dirty="0" smtClean="0"/>
              <a:t>The next sexy job in next 10 years will be statistician” – Hal Varian, Google Chief Economist</a:t>
            </a:r>
          </a:p>
          <a:p>
            <a:pPr lvl="2"/>
            <a:r>
              <a:rPr lang="en-US" dirty="0" smtClean="0"/>
              <a:t>Geek Chic – Wall Street Journal – new cool kids on campus</a:t>
            </a:r>
          </a:p>
          <a:p>
            <a:pPr lvl="1"/>
            <a:r>
              <a:rPr lang="en-US" dirty="0"/>
              <a:t>The future belongs to the companies and people that turn data into products</a:t>
            </a:r>
            <a:endParaRPr lang="en-US" dirty="0" smtClean="0"/>
          </a:p>
          <a:p>
            <a:r>
              <a:rPr lang="en-US" b="0" i="1" dirty="0" smtClean="0">
                <a:solidFill>
                  <a:schemeClr val="tx2"/>
                </a:solidFill>
              </a:rPr>
              <a:t>“The </a:t>
            </a:r>
            <a:r>
              <a:rPr lang="en-US" b="0" i="1" dirty="0">
                <a:solidFill>
                  <a:schemeClr val="tx2"/>
                </a:solidFill>
              </a:rPr>
              <a:t>human expertise to capture and analyze big data is both the most expensive and the most constraining factor for most organizations pursuing big data </a:t>
            </a:r>
            <a:r>
              <a:rPr lang="en-US" b="0" i="1" dirty="0" smtClean="0">
                <a:solidFill>
                  <a:schemeClr val="tx2"/>
                </a:solidFill>
              </a:rPr>
              <a:t>initiatives” </a:t>
            </a:r>
            <a:r>
              <a:rPr lang="en-US" dirty="0">
                <a:solidFill>
                  <a:schemeClr val="tx2"/>
                </a:solidFill>
              </a:rPr>
              <a:t>– Thomas </a:t>
            </a:r>
            <a:r>
              <a:rPr lang="en-US" dirty="0" smtClean="0">
                <a:solidFill>
                  <a:schemeClr val="tx2"/>
                </a:solidFill>
              </a:rPr>
              <a:t>Davenport</a:t>
            </a:r>
            <a:endParaRPr lang="en-US" dirty="0">
              <a:solidFill>
                <a:schemeClr val="tx2"/>
              </a:solidFill>
            </a:endParaRPr>
          </a:p>
        </p:txBody>
      </p:sp>
    </p:spTree>
    <p:extLst>
      <p:ext uri="{BB962C8B-B14F-4D97-AF65-F5344CB8AC3E}">
        <p14:creationId xmlns:p14="http://schemas.microsoft.com/office/powerpoint/2010/main" val="1539853884"/>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Title 1"/>
          <p:cNvSpPr>
            <a:spLocks noGrp="1"/>
          </p:cNvSpPr>
          <p:nvPr>
            <p:ph type="title"/>
          </p:nvPr>
        </p:nvSpPr>
        <p:spPr>
          <a:xfrm>
            <a:off x="317500" y="382587"/>
            <a:ext cx="8637588" cy="1446213"/>
          </a:xfrm>
        </p:spPr>
        <p:txBody>
          <a:bodyPr/>
          <a:lstStyle/>
          <a:p>
            <a:r>
              <a:rPr lang="en-US" dirty="0">
                <a:ea typeface="MS PGothic" charset="0"/>
              </a:rPr>
              <a:t>Data scientist: </a:t>
            </a:r>
            <a:br>
              <a:rPr lang="en-US" dirty="0">
                <a:ea typeface="MS PGothic" charset="0"/>
              </a:rPr>
            </a:br>
            <a:r>
              <a:rPr lang="en-US" dirty="0">
                <a:ea typeface="MS PGothic" charset="0"/>
              </a:rPr>
              <a:t>The hot new gig in tech</a:t>
            </a:r>
          </a:p>
        </p:txBody>
      </p:sp>
      <p:sp>
        <p:nvSpPr>
          <p:cNvPr id="117762" name="Content Placeholder 2"/>
          <p:cNvSpPr>
            <a:spLocks noGrp="1"/>
          </p:cNvSpPr>
          <p:nvPr>
            <p:ph idx="1"/>
          </p:nvPr>
        </p:nvSpPr>
        <p:spPr>
          <a:xfrm>
            <a:off x="152401" y="1676400"/>
            <a:ext cx="8610600" cy="4572000"/>
          </a:xfrm>
        </p:spPr>
        <p:txBody>
          <a:bodyPr/>
          <a:lstStyle/>
          <a:p>
            <a:r>
              <a:rPr lang="en-US" dirty="0">
                <a:latin typeface="Arial" charset="0"/>
                <a:ea typeface="MS PGothic" charset="0"/>
              </a:rPr>
              <a:t>Article in </a:t>
            </a:r>
            <a:r>
              <a:rPr lang="en-US" b="1" i="1" dirty="0" smtClean="0">
                <a:latin typeface="Arial" charset="0"/>
                <a:ea typeface="MS PGothic" charset="0"/>
              </a:rPr>
              <a:t>Fortune</a:t>
            </a:r>
            <a:endParaRPr lang="en-US" dirty="0">
              <a:latin typeface="Arial" charset="0"/>
              <a:ea typeface="MS PGothic" charset="0"/>
            </a:endParaRPr>
          </a:p>
          <a:p>
            <a:pPr lvl="1"/>
            <a:r>
              <a:rPr lang="en-US" i="1" dirty="0">
                <a:latin typeface="Arial" charset="0"/>
                <a:ea typeface="MS PGothic" charset="0"/>
              </a:rPr>
              <a:t>“The unemployment rate in the U.S. continues to be abysmal (9.1% in July), but the tech world has spawned a new kind of highly skilled, </a:t>
            </a:r>
            <a:r>
              <a:rPr lang="en-US" i="1" dirty="0">
                <a:effectLst>
                  <a:outerShdw blurRad="38100" dist="38100" dir="2700000" algn="tl">
                    <a:srgbClr val="000000">
                      <a:alpha val="43137"/>
                    </a:srgbClr>
                  </a:outerShdw>
                </a:effectLst>
                <a:latin typeface="Arial" charset="0"/>
                <a:ea typeface="MS PGothic" charset="0"/>
              </a:rPr>
              <a:t>nerdy-cool job that companies are scrambling to fill: data scientist</a:t>
            </a:r>
            <a:r>
              <a:rPr lang="en-US" i="1" dirty="0" smtClean="0">
                <a:latin typeface="Arial" charset="0"/>
                <a:ea typeface="MS PGothic" charset="0"/>
              </a:rPr>
              <a:t>”</a:t>
            </a:r>
          </a:p>
          <a:p>
            <a:r>
              <a:rPr lang="en-US" i="1" dirty="0" smtClean="0"/>
              <a:t>McKinsey </a:t>
            </a:r>
            <a:r>
              <a:rPr lang="en-US" i="1" dirty="0"/>
              <a:t>Global Institute</a:t>
            </a:r>
            <a:r>
              <a:rPr lang="en-US" dirty="0"/>
              <a:t> </a:t>
            </a:r>
            <a:r>
              <a:rPr lang="en-US" dirty="0" smtClean="0"/>
              <a:t>“Big data Report”</a:t>
            </a:r>
          </a:p>
          <a:p>
            <a:pPr lvl="1"/>
            <a:r>
              <a:rPr lang="en-US" dirty="0" smtClean="0"/>
              <a:t>By </a:t>
            </a:r>
            <a:r>
              <a:rPr lang="en-US" dirty="0"/>
              <a:t>2018, the United States alone could face </a:t>
            </a:r>
            <a:r>
              <a:rPr lang="en-US" dirty="0">
                <a:effectLst>
                  <a:outerShdw blurRad="38100" dist="38100" dir="2700000" algn="tl">
                    <a:srgbClr val="000000">
                      <a:alpha val="43137"/>
                    </a:srgbClr>
                  </a:outerShdw>
                </a:effectLst>
              </a:rPr>
              <a:t>a shortage of 140,000 to 190,000 peopl</a:t>
            </a:r>
            <a:r>
              <a:rPr lang="en-US" dirty="0"/>
              <a:t>e with deep analytical skills as well as </a:t>
            </a:r>
            <a:r>
              <a:rPr lang="en-US" dirty="0">
                <a:effectLst>
                  <a:outerShdw blurRad="38100" dist="38100" dir="2700000" algn="tl">
                    <a:srgbClr val="000000">
                      <a:alpha val="43137"/>
                    </a:srgbClr>
                  </a:outerShdw>
                </a:effectLst>
              </a:rPr>
              <a:t>1.5 million managers </a:t>
            </a:r>
            <a:r>
              <a:rPr lang="en-US" dirty="0"/>
              <a:t>and analysts with the know-how to use the analysis of big data to make effective </a:t>
            </a:r>
            <a:r>
              <a:rPr lang="en-US" dirty="0" smtClean="0"/>
              <a:t>decisions</a:t>
            </a:r>
            <a:endParaRPr lang="en-US" dirty="0" smtClean="0">
              <a:latin typeface="Arial" charset="0"/>
              <a:ea typeface="MS PGothic" charset="0"/>
            </a:endParaRPr>
          </a:p>
          <a:p>
            <a:pPr lvl="1"/>
            <a:endParaRPr lang="en-US" i="1" dirty="0" smtClean="0">
              <a:latin typeface="Arial" charset="0"/>
              <a:ea typeface="MS PGothic" charset="0"/>
            </a:endParaRPr>
          </a:p>
          <a:p>
            <a:pPr lvl="1"/>
            <a:endParaRPr lang="en-US" i="1" dirty="0">
              <a:latin typeface="Arial" charset="0"/>
              <a:ea typeface="MS PGothic" charset="0"/>
            </a:endParaRPr>
          </a:p>
        </p:txBody>
      </p:sp>
    </p:spTree>
    <p:extLst>
      <p:ext uri="{BB962C8B-B14F-4D97-AF65-F5344CB8AC3E}">
        <p14:creationId xmlns:p14="http://schemas.microsoft.com/office/powerpoint/2010/main" val="320476213"/>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Data Science Job Growth</a:t>
            </a:r>
          </a:p>
        </p:txBody>
      </p:sp>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3256" y="1616927"/>
            <a:ext cx="4184544" cy="2971801"/>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31683" y="5045926"/>
            <a:ext cx="9036117" cy="7452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latin typeface="Arial" charset="0"/>
                <a:ea typeface="MS PGothic" charset="0"/>
              </a:rPr>
              <a:t>By </a:t>
            </a:r>
            <a:r>
              <a:rPr lang="en-US" b="1" dirty="0">
                <a:latin typeface="Arial" charset="0"/>
                <a:ea typeface="MS PGothic" charset="0"/>
              </a:rPr>
              <a:t>2018 shortage of 140-190,000 predictive analysts and 1.5M </a:t>
            </a:r>
            <a:r>
              <a:rPr lang="en-US" b="1" dirty="0" smtClean="0">
                <a:latin typeface="Arial" charset="0"/>
                <a:ea typeface="MS PGothic" charset="0"/>
              </a:rPr>
              <a:t>managers / analysts </a:t>
            </a:r>
            <a:r>
              <a:rPr lang="en-US" b="1" dirty="0">
                <a:latin typeface="Arial" charset="0"/>
                <a:ea typeface="MS PGothic" charset="0"/>
              </a:rPr>
              <a:t>in the US </a:t>
            </a:r>
          </a:p>
        </p:txBody>
      </p:sp>
      <p:pic>
        <p:nvPicPr>
          <p:cNvPr id="2053" name="Picture 5" descr="&quot;big data&quot; Job Trends grap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73" y="1600200"/>
            <a:ext cx="4817327" cy="2988528"/>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7097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IE" smtClean="0">
                <a:latin typeface="Segoe" charset="0"/>
              </a:rPr>
              <a:t>Data Miners: Past and Present</a:t>
            </a:r>
          </a:p>
        </p:txBody>
      </p:sp>
      <p:sp>
        <p:nvSpPr>
          <p:cNvPr id="44035" name="Content Placeholder 2"/>
          <p:cNvSpPr>
            <a:spLocks noGrp="1"/>
          </p:cNvSpPr>
          <p:nvPr>
            <p:ph idx="1"/>
          </p:nvPr>
        </p:nvSpPr>
        <p:spPr>
          <a:xfrm>
            <a:off x="328613" y="1547155"/>
            <a:ext cx="8739187" cy="4853645"/>
          </a:xfrm>
        </p:spPr>
        <p:txBody>
          <a:bodyPr/>
          <a:lstStyle/>
          <a:p>
            <a:r>
              <a:rPr lang="en-IE" dirty="0" smtClean="0">
                <a:latin typeface="Segoe" charset="0"/>
              </a:rPr>
              <a:t>Traditional approaches have been for DM experts: </a:t>
            </a:r>
            <a:r>
              <a:rPr lang="en-IE" altLang="en-US" dirty="0" smtClean="0">
                <a:latin typeface="Segoe" charset="0"/>
              </a:rPr>
              <a:t>“</a:t>
            </a:r>
            <a:r>
              <a:rPr lang="en-IE" dirty="0" smtClean="0">
                <a:latin typeface="Segoe" charset="0"/>
              </a:rPr>
              <a:t>White-coat PhD statisticians</a:t>
            </a:r>
            <a:r>
              <a:rPr lang="en-IE" altLang="en-US" dirty="0" smtClean="0">
                <a:latin typeface="Segoe" charset="0"/>
              </a:rPr>
              <a:t>”</a:t>
            </a:r>
            <a:endParaRPr lang="en-IE" dirty="0" smtClean="0">
              <a:latin typeface="Segoe" charset="0"/>
            </a:endParaRPr>
          </a:p>
          <a:p>
            <a:pPr lvl="1"/>
            <a:r>
              <a:rPr lang="en-IE" dirty="0" smtClean="0">
                <a:latin typeface="Segoe" charset="0"/>
              </a:rPr>
              <a:t>DM tools also fairly expensive</a:t>
            </a:r>
          </a:p>
          <a:p>
            <a:r>
              <a:rPr lang="en-IE" dirty="0" smtClean="0">
                <a:latin typeface="Segoe" charset="0"/>
              </a:rPr>
              <a:t>Today: approach is designed for those with </a:t>
            </a:r>
            <a:r>
              <a:rPr lang="en-IE" i="1" dirty="0" smtClean="0">
                <a:latin typeface="Segoe" charset="0"/>
              </a:rPr>
              <a:t>some</a:t>
            </a:r>
            <a:r>
              <a:rPr lang="en-IE" dirty="0" smtClean="0">
                <a:latin typeface="Segoe" charset="0"/>
              </a:rPr>
              <a:t> Database/Analytics  skills</a:t>
            </a:r>
          </a:p>
          <a:p>
            <a:pPr lvl="1"/>
            <a:r>
              <a:rPr lang="en-IE" dirty="0" smtClean="0">
                <a:latin typeface="Segoe" charset="0"/>
              </a:rPr>
              <a:t>DM built into DB, easy to use GUI, Workflows </a:t>
            </a:r>
          </a:p>
          <a:p>
            <a:pPr lvl="1"/>
            <a:r>
              <a:rPr lang="en-IE" dirty="0" smtClean="0">
                <a:latin typeface="Segoe" charset="0"/>
              </a:rPr>
              <a:t>Many jobs available from Statistical analyst to Data Scientist!</a:t>
            </a:r>
          </a:p>
          <a:p>
            <a:r>
              <a:rPr lang="en-US" dirty="0"/>
              <a:t>Data Science:  The Art of mathematically sophisticated data engineers delivering insights from data into business decisions and </a:t>
            </a:r>
            <a:r>
              <a:rPr lang="en-US" dirty="0" smtClean="0"/>
              <a:t>systems</a:t>
            </a:r>
            <a:r>
              <a:rPr lang="en-US" dirty="0"/>
              <a:t>  </a:t>
            </a:r>
          </a:p>
          <a:p>
            <a:pPr lvl="1"/>
            <a:endParaRPr lang="en-IE" dirty="0" smtClean="0">
              <a:latin typeface="Segoe" charset="0"/>
            </a:endParaRPr>
          </a:p>
        </p:txBody>
      </p:sp>
    </p:spTree>
    <p:extLst>
      <p:ext uri="{BB962C8B-B14F-4D97-AF65-F5344CB8AC3E}">
        <p14:creationId xmlns:p14="http://schemas.microsoft.com/office/powerpoint/2010/main" val="1097122145"/>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381000"/>
            <a:ext cx="6477000" cy="5755928"/>
          </a:xfrm>
          <a:prstGeom prst="rect">
            <a:avLst/>
          </a:prstGeom>
        </p:spPr>
      </p:pic>
    </p:spTree>
    <p:extLst>
      <p:ext uri="{BB962C8B-B14F-4D97-AF65-F5344CB8AC3E}">
        <p14:creationId xmlns:p14="http://schemas.microsoft.com/office/powerpoint/2010/main" val="3679250739"/>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839200" cy="1117600"/>
          </a:xfrm>
        </p:spPr>
        <p:txBody>
          <a:bodyPr/>
          <a:lstStyle/>
          <a:p>
            <a:r>
              <a:rPr lang="en-US" dirty="0"/>
              <a:t/>
            </a:r>
            <a:br>
              <a:rPr lang="en-US" dirty="0"/>
            </a:br>
            <a:r>
              <a:rPr lang="en-US" dirty="0" smtClean="0"/>
              <a:t>Successful Data Scientist Characteristics</a:t>
            </a:r>
            <a:endParaRPr lang="en-US" dirty="0"/>
          </a:p>
        </p:txBody>
      </p:sp>
      <p:sp>
        <p:nvSpPr>
          <p:cNvPr id="3" name="Content Placeholder 2"/>
          <p:cNvSpPr>
            <a:spLocks noGrp="1"/>
          </p:cNvSpPr>
          <p:nvPr>
            <p:ph idx="1"/>
          </p:nvPr>
        </p:nvSpPr>
        <p:spPr>
          <a:xfrm>
            <a:off x="152400" y="1524000"/>
            <a:ext cx="8839200" cy="4419600"/>
          </a:xfrm>
        </p:spPr>
        <p:txBody>
          <a:bodyPr/>
          <a:lstStyle/>
          <a:p>
            <a:r>
              <a:rPr lang="en-US" sz="2400" dirty="0" smtClean="0"/>
              <a:t>Intellectual curiosity, Intuition</a:t>
            </a:r>
          </a:p>
          <a:p>
            <a:pPr lvl="1"/>
            <a:r>
              <a:rPr lang="en-US" sz="2000" dirty="0"/>
              <a:t>F</a:t>
            </a:r>
            <a:r>
              <a:rPr lang="en-US" sz="2000" dirty="0" smtClean="0"/>
              <a:t>ind needle in a haystack</a:t>
            </a:r>
          </a:p>
          <a:p>
            <a:pPr lvl="1"/>
            <a:r>
              <a:rPr lang="en-US" sz="2000" dirty="0" smtClean="0"/>
              <a:t>Ask the right questions – value to the business</a:t>
            </a:r>
          </a:p>
          <a:p>
            <a:r>
              <a:rPr lang="en-US" sz="2400" dirty="0" smtClean="0"/>
              <a:t>Communication and engagements</a:t>
            </a:r>
            <a:endParaRPr lang="en-US" sz="2400" dirty="0"/>
          </a:p>
          <a:p>
            <a:r>
              <a:rPr lang="en-US" sz="2400" dirty="0" smtClean="0"/>
              <a:t>Presentation skills</a:t>
            </a:r>
            <a:endParaRPr lang="en-US" sz="2000" dirty="0" smtClean="0"/>
          </a:p>
          <a:p>
            <a:pPr lvl="1"/>
            <a:r>
              <a:rPr lang="en-US" sz="2000" dirty="0"/>
              <a:t>Let the data speak but tell a story</a:t>
            </a:r>
          </a:p>
          <a:p>
            <a:pPr lvl="1"/>
            <a:r>
              <a:rPr lang="en-US" sz="2000" dirty="0" smtClean="0"/>
              <a:t>Story teller – drive business value not just data insights</a:t>
            </a:r>
            <a:endParaRPr lang="en-US" sz="2000" dirty="0"/>
          </a:p>
          <a:p>
            <a:r>
              <a:rPr lang="en-US" sz="2400" dirty="0" smtClean="0"/>
              <a:t>Creativity</a:t>
            </a:r>
          </a:p>
          <a:p>
            <a:pPr lvl="1"/>
            <a:r>
              <a:rPr lang="en-US" sz="2000" dirty="0" smtClean="0"/>
              <a:t>Guide further investigation</a:t>
            </a:r>
          </a:p>
          <a:p>
            <a:r>
              <a:rPr lang="en-US" sz="2400" dirty="0" smtClean="0"/>
              <a:t>Business Savvy</a:t>
            </a:r>
          </a:p>
          <a:p>
            <a:pPr lvl="1"/>
            <a:r>
              <a:rPr lang="en-US" sz="2000" dirty="0"/>
              <a:t>Discovering patterns that identify risks and opportunities</a:t>
            </a:r>
          </a:p>
          <a:p>
            <a:pPr lvl="1"/>
            <a:r>
              <a:rPr lang="en-US" sz="2000" dirty="0" smtClean="0"/>
              <a:t>Measure</a:t>
            </a:r>
          </a:p>
          <a:p>
            <a:endParaRPr lang="en-US" sz="2400" dirty="0" smtClean="0"/>
          </a:p>
          <a:p>
            <a:endParaRPr lang="en-US" sz="2400" dirty="0"/>
          </a:p>
          <a:p>
            <a:endParaRPr lang="en-US" dirty="0"/>
          </a:p>
        </p:txBody>
      </p:sp>
    </p:spTree>
    <p:extLst>
      <p:ext uri="{BB962C8B-B14F-4D97-AF65-F5344CB8AC3E}">
        <p14:creationId xmlns:p14="http://schemas.microsoft.com/office/powerpoint/2010/main" val="1670316415"/>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a:t>
            </a:r>
            <a:endParaRPr lang="en-US" dirty="0"/>
          </a:p>
        </p:txBody>
      </p:sp>
      <p:sp>
        <p:nvSpPr>
          <p:cNvPr id="3" name="Content Placeholder 2"/>
          <p:cNvSpPr>
            <a:spLocks noGrp="1"/>
          </p:cNvSpPr>
          <p:nvPr>
            <p:ph idx="1"/>
          </p:nvPr>
        </p:nvSpPr>
        <p:spPr/>
        <p:txBody>
          <a:bodyPr/>
          <a:lstStyle/>
          <a:p>
            <a:pPr marL="0" indent="0">
              <a:buNone/>
            </a:pPr>
            <a:endParaRPr lang="en-US" dirty="0"/>
          </a:p>
          <a:p>
            <a:pPr lvl="1"/>
            <a:r>
              <a:rPr lang="en-US" sz="3200" dirty="0" err="1" smtClean="0"/>
              <a:t>Anwaya</a:t>
            </a:r>
            <a:r>
              <a:rPr lang="en-US" sz="3200" dirty="0" smtClean="0"/>
              <a:t> Aras </a:t>
            </a:r>
            <a:r>
              <a:rPr lang="en-US" sz="3200" dirty="0"/>
              <a:t>- aaras@eng.ucsd.edu</a:t>
            </a:r>
            <a:endParaRPr lang="en-US" sz="3200" dirty="0" smtClean="0"/>
          </a:p>
          <a:p>
            <a:pPr lvl="1"/>
            <a:r>
              <a:rPr lang="en-US" sz="3200" dirty="0" smtClean="0"/>
              <a:t>Natasha Balac – nbalac@ucsd.edu</a:t>
            </a:r>
            <a:endParaRPr lang="en-US" sz="3200" dirty="0"/>
          </a:p>
          <a:p>
            <a:endParaRPr lang="en-US" sz="3200" dirty="0"/>
          </a:p>
        </p:txBody>
      </p:sp>
    </p:spTree>
    <p:extLst>
      <p:ext uri="{BB962C8B-B14F-4D97-AF65-F5344CB8AC3E}">
        <p14:creationId xmlns:p14="http://schemas.microsoft.com/office/powerpoint/2010/main" val="2957587899"/>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82600"/>
            <a:ext cx="8839200" cy="1041400"/>
          </a:xfrm>
        </p:spPr>
        <p:txBody>
          <a:bodyPr/>
          <a:lstStyle/>
          <a:p>
            <a:r>
              <a:rPr lang="en-US" dirty="0" smtClean="0"/>
              <a:t>To </a:t>
            </a:r>
            <a:r>
              <a:rPr lang="en-US" dirty="0" err="1" smtClean="0"/>
              <a:t>Ph.D</a:t>
            </a:r>
            <a:r>
              <a:rPr lang="en-US" dirty="0" smtClean="0"/>
              <a:t> or NOT </a:t>
            </a:r>
            <a:r>
              <a:rPr lang="en-US" dirty="0" err="1" smtClean="0"/>
              <a:t>Ph.D</a:t>
            </a:r>
            <a:r>
              <a:rPr lang="en-US" dirty="0" smtClean="0"/>
              <a:t>?</a:t>
            </a:r>
            <a:br>
              <a:rPr lang="en-US" dirty="0" smtClean="0"/>
            </a:br>
            <a:r>
              <a:rPr lang="en-US" dirty="0" smtClean="0"/>
              <a:t>That is the Question!</a:t>
            </a:r>
            <a:endParaRPr lang="en-US" dirty="0"/>
          </a:p>
        </p:txBody>
      </p:sp>
      <p:sp>
        <p:nvSpPr>
          <p:cNvPr id="3" name="Content Placeholder 2"/>
          <p:cNvSpPr>
            <a:spLocks noGrp="1"/>
          </p:cNvSpPr>
          <p:nvPr>
            <p:ph idx="1"/>
          </p:nvPr>
        </p:nvSpPr>
        <p:spPr/>
        <p:txBody>
          <a:bodyPr/>
          <a:lstStyle/>
          <a:p>
            <a:endParaRPr lang="en-US" dirty="0"/>
          </a:p>
          <a:p>
            <a:r>
              <a:rPr lang="en-US" dirty="0" smtClean="0"/>
              <a:t>LinkedIn Poll:</a:t>
            </a:r>
          </a:p>
          <a:p>
            <a:pPr marL="0" indent="0">
              <a:buNone/>
            </a:pPr>
            <a:r>
              <a:rPr lang="en-US" dirty="0" smtClean="0"/>
              <a:t> 	</a:t>
            </a:r>
            <a:r>
              <a:rPr lang="en-US" dirty="0" smtClean="0">
                <a:solidFill>
                  <a:srgbClr val="0070C0"/>
                </a:solidFill>
              </a:rPr>
              <a:t>Do </a:t>
            </a:r>
            <a:r>
              <a:rPr lang="en-US" dirty="0">
                <a:solidFill>
                  <a:srgbClr val="0070C0"/>
                </a:solidFill>
              </a:rPr>
              <a:t>You Need a PhD to Analyze Big Data? </a:t>
            </a:r>
          </a:p>
          <a:p>
            <a:pPr marL="0" indent="0">
              <a:buNone/>
            </a:pPr>
            <a:endParaRPr lang="en-US" dirty="0">
              <a:solidFill>
                <a:srgbClr val="0070C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462755388"/>
              </p:ext>
            </p:extLst>
          </p:nvPr>
        </p:nvGraphicFramePr>
        <p:xfrm>
          <a:off x="990600" y="3733800"/>
          <a:ext cx="6629400" cy="1463040"/>
        </p:xfrm>
        <a:graphic>
          <a:graphicData uri="http://schemas.openxmlformats.org/drawingml/2006/table">
            <a:tbl>
              <a:tblPr firstRow="1" bandRow="1">
                <a:tableStyleId>{5C22544A-7EE6-4342-B048-85BDC9FD1C3A}</a:tableStyleId>
              </a:tblPr>
              <a:tblGrid>
                <a:gridCol w="3314700"/>
                <a:gridCol w="3314700"/>
              </a:tblGrid>
              <a:tr h="475197">
                <a:tc>
                  <a:txBody>
                    <a:bodyPr/>
                    <a:lstStyle/>
                    <a:p>
                      <a:r>
                        <a:rPr lang="en-US" sz="2800" dirty="0" smtClean="0"/>
                        <a:t>YES</a:t>
                      </a:r>
                      <a:endParaRPr lang="en-US" sz="2800" dirty="0"/>
                    </a:p>
                  </a:txBody>
                  <a:tcPr/>
                </a:tc>
                <a:tc>
                  <a:txBody>
                    <a:bodyPr/>
                    <a:lstStyle/>
                    <a:p>
                      <a:r>
                        <a:rPr lang="en-US" sz="2800" dirty="0" smtClean="0"/>
                        <a:t>NO</a:t>
                      </a:r>
                      <a:endParaRPr lang="en-US" sz="2800" dirty="0"/>
                    </a:p>
                  </a:txBody>
                  <a:tcPr/>
                </a:tc>
              </a:tr>
              <a:tr h="820203">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800" i="1" dirty="0" smtClean="0"/>
                        <a:t>301</a:t>
                      </a:r>
                      <a:r>
                        <a:rPr lang="en-US" sz="2800" dirty="0" smtClean="0"/>
                        <a:t> </a:t>
                      </a:r>
                      <a:r>
                        <a:rPr lang="en-US" sz="2800" i="1" dirty="0" smtClean="0"/>
                        <a:t>(12%)</a:t>
                      </a:r>
                      <a:r>
                        <a:rPr lang="en-US" sz="2800" dirty="0" smtClean="0"/>
                        <a:t> </a:t>
                      </a:r>
                    </a:p>
                    <a:p>
                      <a:endParaRPr lang="en-US" sz="2800" dirty="0"/>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800" i="1" dirty="0" smtClean="0"/>
                        <a:t>2476</a:t>
                      </a:r>
                      <a:r>
                        <a:rPr lang="en-US" sz="2800" dirty="0" smtClean="0"/>
                        <a:t> votes (87%)</a:t>
                      </a:r>
                    </a:p>
                  </a:txBody>
                  <a:tcPr/>
                </a:tc>
              </a:tr>
            </a:tbl>
          </a:graphicData>
        </a:graphic>
      </p:graphicFrame>
    </p:spTree>
    <p:extLst>
      <p:ext uri="{BB962C8B-B14F-4D97-AF65-F5344CB8AC3E}">
        <p14:creationId xmlns:p14="http://schemas.microsoft.com/office/powerpoint/2010/main" val="2287919663"/>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913" y="1586675"/>
            <a:ext cx="7821287" cy="2375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228600" y="4362271"/>
            <a:ext cx="8534400" cy="1200329"/>
          </a:xfrm>
          <a:prstGeom prst="rect">
            <a:avLst/>
          </a:prstGeom>
        </p:spPr>
        <p:txBody>
          <a:bodyPr wrap="square">
            <a:spAutoFit/>
          </a:bodyPr>
          <a:lstStyle/>
          <a:p>
            <a:pPr algn="l"/>
            <a:r>
              <a:rPr lang="en-US" sz="2400" b="1" dirty="0" smtClean="0">
                <a:latin typeface="+mn-lt"/>
              </a:rPr>
              <a:t>O’Reilly Strata Survey suggested </a:t>
            </a:r>
            <a:r>
              <a:rPr lang="en-US" sz="2400" b="1" dirty="0">
                <a:latin typeface="+mn-lt"/>
              </a:rPr>
              <a:t>Self-ID </a:t>
            </a:r>
            <a:r>
              <a:rPr lang="en-US" sz="2400" b="1" dirty="0" smtClean="0">
                <a:latin typeface="+mn-lt"/>
              </a:rPr>
              <a:t>Group, </a:t>
            </a:r>
            <a:r>
              <a:rPr lang="en-US" sz="2400" b="1" dirty="0">
                <a:latin typeface="+mn-lt"/>
              </a:rPr>
              <a:t>along with the </a:t>
            </a:r>
            <a:r>
              <a:rPr lang="en-US" sz="2400" b="1" dirty="0" smtClean="0">
                <a:latin typeface="+mn-lt"/>
              </a:rPr>
              <a:t>self-ID categories </a:t>
            </a:r>
            <a:r>
              <a:rPr lang="en-US" sz="2400" b="1" dirty="0">
                <a:latin typeface="+mn-lt"/>
              </a:rPr>
              <a:t>most strongly associated with each </a:t>
            </a:r>
            <a:r>
              <a:rPr lang="en-US" sz="2400" b="1" dirty="0" smtClean="0">
                <a:latin typeface="+mn-lt"/>
              </a:rPr>
              <a:t>Group</a:t>
            </a:r>
            <a:endParaRPr lang="en-US" sz="2400" b="1" dirty="0">
              <a:latin typeface="+mn-lt"/>
            </a:endParaRPr>
          </a:p>
        </p:txBody>
      </p:sp>
      <p:sp>
        <p:nvSpPr>
          <p:cNvPr id="3" name="TextBox 2"/>
          <p:cNvSpPr txBox="1"/>
          <p:nvPr/>
        </p:nvSpPr>
        <p:spPr>
          <a:xfrm>
            <a:off x="914400" y="533400"/>
            <a:ext cx="7239000" cy="769441"/>
          </a:xfrm>
          <a:prstGeom prst="rect">
            <a:avLst/>
          </a:prstGeom>
          <a:noFill/>
        </p:spPr>
        <p:txBody>
          <a:bodyPr wrap="square" rtlCol="0">
            <a:spAutoFit/>
          </a:bodyPr>
          <a:lstStyle/>
          <a:p>
            <a:r>
              <a:rPr lang="en-US" sz="4400" b="1" dirty="0" smtClean="0">
                <a:latin typeface="+mj-lt"/>
              </a:rPr>
              <a:t>Data Scientist Self-ID</a:t>
            </a:r>
            <a:endParaRPr lang="en-US" sz="4400" b="1" dirty="0">
              <a:latin typeface="+mj-lt"/>
            </a:endParaRPr>
          </a:p>
        </p:txBody>
      </p:sp>
    </p:spTree>
    <p:extLst>
      <p:ext uri="{BB962C8B-B14F-4D97-AF65-F5344CB8AC3E}">
        <p14:creationId xmlns:p14="http://schemas.microsoft.com/office/powerpoint/2010/main" val="875209430"/>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322721"/>
            <a:ext cx="6477000" cy="49256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914400" y="381000"/>
            <a:ext cx="7620000" cy="646331"/>
          </a:xfrm>
          <a:prstGeom prst="rect">
            <a:avLst/>
          </a:prstGeom>
          <a:noFill/>
        </p:spPr>
        <p:txBody>
          <a:bodyPr wrap="square" rtlCol="0">
            <a:spAutoFit/>
          </a:bodyPr>
          <a:lstStyle/>
          <a:p>
            <a:r>
              <a:rPr lang="en-US" sz="3600" b="1" dirty="0" smtClean="0">
                <a:latin typeface="+mj-lt"/>
              </a:rPr>
              <a:t>Strata Survey Skills</a:t>
            </a:r>
            <a:endParaRPr lang="en-US" sz="3600" b="1" dirty="0">
              <a:latin typeface="+mj-lt"/>
            </a:endParaRPr>
          </a:p>
        </p:txBody>
      </p:sp>
      <p:sp>
        <p:nvSpPr>
          <p:cNvPr id="5" name="TextBox 4"/>
          <p:cNvSpPr txBox="1"/>
          <p:nvPr/>
        </p:nvSpPr>
        <p:spPr>
          <a:xfrm>
            <a:off x="152400" y="6553200"/>
            <a:ext cx="1600200" cy="276999"/>
          </a:xfrm>
          <a:prstGeom prst="rect">
            <a:avLst/>
          </a:prstGeom>
          <a:noFill/>
        </p:spPr>
        <p:txBody>
          <a:bodyPr wrap="square" rtlCol="0">
            <a:spAutoFit/>
          </a:bodyPr>
          <a:lstStyle/>
          <a:p>
            <a:r>
              <a:rPr lang="en-US" sz="1200" dirty="0" smtClean="0">
                <a:latin typeface="+mn-lt"/>
              </a:rPr>
              <a:t>Strata survey, 2013</a:t>
            </a:r>
            <a:endParaRPr lang="en-US" sz="1200" dirty="0">
              <a:latin typeface="+mn-lt"/>
            </a:endParaRPr>
          </a:p>
        </p:txBody>
      </p:sp>
    </p:spTree>
    <p:extLst>
      <p:ext uri="{BB962C8B-B14F-4D97-AF65-F5344CB8AC3E}">
        <p14:creationId xmlns:p14="http://schemas.microsoft.com/office/powerpoint/2010/main" val="2658235753"/>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386" y="522514"/>
            <a:ext cx="7272458" cy="56795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52400" y="6553200"/>
            <a:ext cx="1600200" cy="276999"/>
          </a:xfrm>
          <a:prstGeom prst="rect">
            <a:avLst/>
          </a:prstGeom>
          <a:noFill/>
        </p:spPr>
        <p:txBody>
          <a:bodyPr wrap="square" rtlCol="0">
            <a:spAutoFit/>
          </a:bodyPr>
          <a:lstStyle/>
          <a:p>
            <a:r>
              <a:rPr lang="en-US" sz="1200" dirty="0" smtClean="0">
                <a:latin typeface="+mn-lt"/>
              </a:rPr>
              <a:t>Strata survey, 2013</a:t>
            </a:r>
            <a:endParaRPr lang="en-US" sz="1200" dirty="0">
              <a:latin typeface="+mn-lt"/>
            </a:endParaRPr>
          </a:p>
        </p:txBody>
      </p:sp>
    </p:spTree>
    <p:extLst>
      <p:ext uri="{BB962C8B-B14F-4D97-AF65-F5344CB8AC3E}">
        <p14:creationId xmlns:p14="http://schemas.microsoft.com/office/powerpoint/2010/main" val="1309875953"/>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and Training Opportunities</a:t>
            </a:r>
            <a:endParaRPr lang="en-US" dirty="0"/>
          </a:p>
        </p:txBody>
      </p:sp>
      <p:sp>
        <p:nvSpPr>
          <p:cNvPr id="3" name="Content Placeholder 2"/>
          <p:cNvSpPr>
            <a:spLocks noGrp="1"/>
          </p:cNvSpPr>
          <p:nvPr>
            <p:ph idx="1"/>
          </p:nvPr>
        </p:nvSpPr>
        <p:spPr>
          <a:xfrm>
            <a:off x="152400" y="1295400"/>
            <a:ext cx="8839200" cy="4343400"/>
          </a:xfrm>
        </p:spPr>
        <p:txBody>
          <a:bodyPr/>
          <a:lstStyle/>
          <a:p>
            <a:r>
              <a:rPr lang="en-US" dirty="0" smtClean="0"/>
              <a:t>Many MS, MAS, Courses, Training, Workshops, Certificates, Boot camps, etc.</a:t>
            </a:r>
          </a:p>
          <a:p>
            <a:r>
              <a:rPr lang="en-US" dirty="0" smtClean="0"/>
              <a:t>Introduction to Data Science Example</a:t>
            </a:r>
          </a:p>
          <a:p>
            <a:pPr lvl="1"/>
            <a:r>
              <a:rPr lang="en-US" dirty="0" smtClean="0"/>
              <a:t>Part 1: Data Manipulation at scale</a:t>
            </a:r>
          </a:p>
          <a:p>
            <a:pPr lvl="2"/>
            <a:r>
              <a:rPr lang="en-US" dirty="0"/>
              <a:t>Databases and the relational algebra  </a:t>
            </a:r>
          </a:p>
          <a:p>
            <a:pPr lvl="2"/>
            <a:r>
              <a:rPr lang="en-US" dirty="0"/>
              <a:t>Parallel databases, parallel query processing, in-database </a:t>
            </a:r>
            <a:r>
              <a:rPr lang="en-US" dirty="0" smtClean="0"/>
              <a:t>analytics,</a:t>
            </a:r>
            <a:r>
              <a:rPr lang="en-US" dirty="0"/>
              <a:t> </a:t>
            </a:r>
            <a:r>
              <a:rPr lang="en-US" dirty="0" err="1" smtClean="0"/>
              <a:t>MapReduce</a:t>
            </a:r>
            <a:r>
              <a:rPr lang="en-US" dirty="0"/>
              <a:t>, </a:t>
            </a:r>
            <a:r>
              <a:rPr lang="en-US" dirty="0" err="1"/>
              <a:t>Hadoop</a:t>
            </a:r>
            <a:r>
              <a:rPr lang="en-US" dirty="0"/>
              <a:t>, relationship to databases, algorithms, extensions, languages  </a:t>
            </a:r>
          </a:p>
          <a:p>
            <a:pPr lvl="2"/>
            <a:r>
              <a:rPr lang="en-US" dirty="0"/>
              <a:t>Key-value stores and </a:t>
            </a:r>
            <a:r>
              <a:rPr lang="en-US" dirty="0" err="1" smtClean="0"/>
              <a:t>NoSQL</a:t>
            </a:r>
            <a:r>
              <a:rPr lang="en-US" dirty="0" smtClean="0"/>
              <a:t>; Entity </a:t>
            </a:r>
            <a:r>
              <a:rPr lang="en-US" dirty="0"/>
              <a:t>resolution, record </a:t>
            </a:r>
            <a:r>
              <a:rPr lang="en-US" dirty="0" smtClean="0"/>
              <a:t>linkage</a:t>
            </a:r>
          </a:p>
          <a:p>
            <a:pPr lvl="1"/>
            <a:r>
              <a:rPr lang="en-US" dirty="0" smtClean="0"/>
              <a:t>Part 2: Analytics, Predictive Analytics, Text mining</a:t>
            </a:r>
          </a:p>
          <a:p>
            <a:pPr lvl="1"/>
            <a:r>
              <a:rPr lang="en-US" dirty="0" smtClean="0"/>
              <a:t>Part 3: Communicating Results</a:t>
            </a:r>
          </a:p>
          <a:p>
            <a:pPr lvl="2"/>
            <a:r>
              <a:rPr lang="en-US" dirty="0"/>
              <a:t>Visualization, data products, visual data analytics  </a:t>
            </a:r>
          </a:p>
          <a:p>
            <a:pPr lvl="2"/>
            <a:r>
              <a:rPr lang="en-US" dirty="0"/>
              <a:t>Provenance, privacy, ethics, governance</a:t>
            </a:r>
            <a:endParaRPr lang="en-US" dirty="0" smtClean="0"/>
          </a:p>
          <a:p>
            <a:pPr marL="457200" lvl="1" indent="0">
              <a:buNone/>
            </a:pPr>
            <a:endParaRPr lang="en-US" sz="1600" dirty="0">
              <a:hlinkClick r:id="rId3"/>
            </a:endParaRPr>
          </a:p>
          <a:p>
            <a:pPr marL="457200" lvl="1" indent="0">
              <a:buNone/>
            </a:pPr>
            <a:r>
              <a:rPr lang="en-US" sz="1200" dirty="0" smtClean="0"/>
              <a:t>https</a:t>
            </a:r>
            <a:r>
              <a:rPr lang="en-US" sz="1200" dirty="0"/>
              <a:t>://www.coursera.org/course/datasci</a:t>
            </a:r>
          </a:p>
          <a:p>
            <a:pPr lvl="1"/>
            <a:endParaRPr lang="en-US" dirty="0" smtClean="0"/>
          </a:p>
        </p:txBody>
      </p:sp>
    </p:spTree>
    <p:extLst>
      <p:ext uri="{BB962C8B-B14F-4D97-AF65-F5344CB8AC3E}">
        <p14:creationId xmlns:p14="http://schemas.microsoft.com/office/powerpoint/2010/main" val="1746789599"/>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939800"/>
            <a:ext cx="8839200" cy="1041400"/>
          </a:xfrm>
        </p:spPr>
        <p:txBody>
          <a:bodyPr/>
          <a:lstStyle/>
          <a:p>
            <a:r>
              <a:rPr lang="en-US" dirty="0"/>
              <a:t>How long does it take for a beginner to become a good data scientist </a:t>
            </a:r>
            <a:r>
              <a:rPr lang="en-US" dirty="0" smtClean="0"/>
              <a:t> per Region? </a:t>
            </a:r>
            <a:r>
              <a:rPr lang="en-US" dirty="0"/>
              <a:t/>
            </a:r>
            <a:br>
              <a:rPr lang="en-US" dirty="0"/>
            </a:b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1443305649"/>
              </p:ext>
            </p:extLst>
          </p:nvPr>
        </p:nvGraphicFramePr>
        <p:xfrm>
          <a:off x="762000" y="2124270"/>
          <a:ext cx="7543800" cy="3971730"/>
        </p:xfrm>
        <a:graphic>
          <a:graphicData uri="http://schemas.openxmlformats.org/drawingml/2006/table">
            <a:tbl>
              <a:tblPr firstRow="1" firstCol="1" bandRow="1">
                <a:tableStyleId>{5C22544A-7EE6-4342-B048-85BDC9FD1C3A}</a:tableStyleId>
              </a:tblPr>
              <a:tblGrid>
                <a:gridCol w="3944061"/>
                <a:gridCol w="3599739"/>
              </a:tblGrid>
              <a:tr h="779043">
                <a:tc>
                  <a:txBody>
                    <a:bodyPr/>
                    <a:lstStyle/>
                    <a:p>
                      <a:pPr marL="0" marR="0">
                        <a:lnSpc>
                          <a:spcPct val="115000"/>
                        </a:lnSpc>
                        <a:spcBef>
                          <a:spcPts val="0"/>
                        </a:spcBef>
                        <a:spcAft>
                          <a:spcPts val="0"/>
                        </a:spcAft>
                      </a:pPr>
                      <a:r>
                        <a:rPr lang="en-US" sz="2400" dirty="0">
                          <a:effectLst/>
                        </a:rPr>
                        <a:t>Region (Count)	</a:t>
                      </a:r>
                      <a:endParaRPr lang="en-US" sz="24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400">
                          <a:effectLst/>
                        </a:rPr>
                        <a:t>Avg Years to become a good data scientist</a:t>
                      </a:r>
                      <a:endParaRPr lang="en-US" sz="2400">
                        <a:effectLst/>
                        <a:latin typeface="Calibri"/>
                        <a:ea typeface="Calibri"/>
                        <a:cs typeface="Times New Roman"/>
                      </a:endParaRPr>
                    </a:p>
                  </a:txBody>
                  <a:tcPr marL="68580" marR="68580" marT="0" marB="0"/>
                </a:tc>
              </a:tr>
              <a:tr h="248319">
                <a:tc>
                  <a:txBody>
                    <a:bodyPr/>
                    <a:lstStyle/>
                    <a:p>
                      <a:pPr marL="0" marR="0">
                        <a:lnSpc>
                          <a:spcPct val="115000"/>
                        </a:lnSpc>
                        <a:spcBef>
                          <a:spcPts val="0"/>
                        </a:spcBef>
                        <a:spcAft>
                          <a:spcPts val="0"/>
                        </a:spcAft>
                      </a:pPr>
                      <a:r>
                        <a:rPr lang="en-US" sz="2400">
                          <a:effectLst/>
                        </a:rPr>
                        <a:t>AU/NZ (9)	</a:t>
                      </a:r>
                      <a:endParaRPr lang="en-US" sz="240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400">
                          <a:effectLst/>
                        </a:rPr>
                        <a:t>6.9 years</a:t>
                      </a:r>
                      <a:endParaRPr lang="en-US" sz="2400">
                        <a:effectLst/>
                        <a:latin typeface="Calibri"/>
                        <a:ea typeface="Calibri"/>
                        <a:cs typeface="Times New Roman"/>
                      </a:endParaRPr>
                    </a:p>
                  </a:txBody>
                  <a:tcPr marL="68580" marR="68580" marT="0" marB="0"/>
                </a:tc>
              </a:tr>
              <a:tr h="513681">
                <a:tc>
                  <a:txBody>
                    <a:bodyPr/>
                    <a:lstStyle/>
                    <a:p>
                      <a:pPr marL="0" marR="0">
                        <a:lnSpc>
                          <a:spcPct val="115000"/>
                        </a:lnSpc>
                        <a:spcBef>
                          <a:spcPts val="0"/>
                        </a:spcBef>
                        <a:spcAft>
                          <a:spcPts val="0"/>
                        </a:spcAft>
                      </a:pPr>
                      <a:r>
                        <a:rPr lang="en-US" sz="2400">
                          <a:effectLst/>
                        </a:rPr>
                        <a:t>E. Europe (19)	</a:t>
                      </a:r>
                      <a:endParaRPr lang="en-US" sz="240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400" dirty="0">
                          <a:effectLst/>
                        </a:rPr>
                        <a:t>5.9 years</a:t>
                      </a:r>
                      <a:endParaRPr lang="en-US" sz="2400" dirty="0">
                        <a:effectLst/>
                        <a:latin typeface="Calibri"/>
                        <a:ea typeface="Calibri"/>
                        <a:cs typeface="Times New Roman"/>
                      </a:endParaRPr>
                    </a:p>
                  </a:txBody>
                  <a:tcPr marL="68580" marR="68580" marT="0" marB="0"/>
                </a:tc>
              </a:tr>
              <a:tr h="248319">
                <a:tc>
                  <a:txBody>
                    <a:bodyPr/>
                    <a:lstStyle/>
                    <a:p>
                      <a:pPr marL="0" marR="0">
                        <a:lnSpc>
                          <a:spcPct val="115000"/>
                        </a:lnSpc>
                        <a:spcBef>
                          <a:spcPts val="0"/>
                        </a:spcBef>
                        <a:spcAft>
                          <a:spcPts val="0"/>
                        </a:spcAft>
                      </a:pPr>
                      <a:r>
                        <a:rPr lang="en-US" sz="2400">
                          <a:effectLst/>
                        </a:rPr>
                        <a:t>US/Canada (143)</a:t>
                      </a:r>
                      <a:endParaRPr lang="en-US" sz="240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400" dirty="0">
                          <a:effectLst/>
                        </a:rPr>
                        <a:t>4.9 years</a:t>
                      </a:r>
                      <a:endParaRPr lang="en-US" sz="2400" dirty="0">
                        <a:effectLst/>
                        <a:latin typeface="Calibri"/>
                        <a:ea typeface="Calibri"/>
                        <a:cs typeface="Times New Roman"/>
                      </a:endParaRPr>
                    </a:p>
                  </a:txBody>
                  <a:tcPr marL="68580" marR="68580" marT="0" marB="0"/>
                </a:tc>
              </a:tr>
              <a:tr h="248319">
                <a:tc>
                  <a:txBody>
                    <a:bodyPr/>
                    <a:lstStyle/>
                    <a:p>
                      <a:pPr marL="0" marR="0">
                        <a:lnSpc>
                          <a:spcPct val="115000"/>
                        </a:lnSpc>
                        <a:spcBef>
                          <a:spcPts val="0"/>
                        </a:spcBef>
                        <a:spcAft>
                          <a:spcPts val="0"/>
                        </a:spcAft>
                      </a:pPr>
                      <a:r>
                        <a:rPr lang="en-US" sz="2400">
                          <a:effectLst/>
                        </a:rPr>
                        <a:t>W. Europe (60)</a:t>
                      </a:r>
                      <a:endParaRPr lang="en-US" sz="240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400" dirty="0">
                          <a:effectLst/>
                        </a:rPr>
                        <a:t>4.9 years</a:t>
                      </a:r>
                      <a:endParaRPr lang="en-US" sz="2400" dirty="0">
                        <a:effectLst/>
                        <a:latin typeface="Calibri"/>
                        <a:ea typeface="Calibri"/>
                        <a:cs typeface="Times New Roman"/>
                      </a:endParaRPr>
                    </a:p>
                  </a:txBody>
                  <a:tcPr marL="68580" marR="68580" marT="0" marB="0"/>
                </a:tc>
              </a:tr>
              <a:tr h="248319">
                <a:tc>
                  <a:txBody>
                    <a:bodyPr/>
                    <a:lstStyle/>
                    <a:p>
                      <a:pPr marL="0" marR="0">
                        <a:lnSpc>
                          <a:spcPct val="115000"/>
                        </a:lnSpc>
                        <a:spcBef>
                          <a:spcPts val="0"/>
                        </a:spcBef>
                        <a:spcAft>
                          <a:spcPts val="0"/>
                        </a:spcAft>
                      </a:pPr>
                      <a:r>
                        <a:rPr lang="en-US" sz="2400">
                          <a:effectLst/>
                        </a:rPr>
                        <a:t>Asia (25)</a:t>
                      </a:r>
                      <a:endParaRPr lang="en-US" sz="240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400">
                          <a:effectLst/>
                        </a:rPr>
                        <a:t>4.9 years</a:t>
                      </a:r>
                      <a:endParaRPr lang="en-US" sz="2400">
                        <a:effectLst/>
                        <a:latin typeface="Calibri"/>
                        <a:ea typeface="Calibri"/>
                        <a:cs typeface="Times New Roman"/>
                      </a:endParaRPr>
                    </a:p>
                  </a:txBody>
                  <a:tcPr marL="68580" marR="68580" marT="0" marB="0"/>
                </a:tc>
              </a:tr>
              <a:tr h="513681">
                <a:tc>
                  <a:txBody>
                    <a:bodyPr/>
                    <a:lstStyle/>
                    <a:p>
                      <a:pPr marL="0" marR="0">
                        <a:lnSpc>
                          <a:spcPct val="115000"/>
                        </a:lnSpc>
                        <a:spcBef>
                          <a:spcPts val="0"/>
                        </a:spcBef>
                        <a:spcAft>
                          <a:spcPts val="0"/>
                        </a:spcAft>
                      </a:pPr>
                      <a:r>
                        <a:rPr lang="en-US" sz="2400">
                          <a:effectLst/>
                        </a:rPr>
                        <a:t>Africa/Middle East (9)</a:t>
                      </a:r>
                      <a:endParaRPr lang="en-US" sz="240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400">
                          <a:effectLst/>
                        </a:rPr>
                        <a:t>4.4 years</a:t>
                      </a:r>
                      <a:endParaRPr lang="en-US" sz="2400">
                        <a:effectLst/>
                        <a:latin typeface="Calibri"/>
                        <a:ea typeface="Calibri"/>
                        <a:cs typeface="Times New Roman"/>
                      </a:endParaRPr>
                    </a:p>
                  </a:txBody>
                  <a:tcPr marL="68580" marR="68580" marT="0" marB="0"/>
                </a:tc>
              </a:tr>
              <a:tr h="248319">
                <a:tc>
                  <a:txBody>
                    <a:bodyPr/>
                    <a:lstStyle/>
                    <a:p>
                      <a:pPr marL="0" marR="0">
                        <a:lnSpc>
                          <a:spcPct val="115000"/>
                        </a:lnSpc>
                        <a:spcBef>
                          <a:spcPts val="0"/>
                        </a:spcBef>
                        <a:spcAft>
                          <a:spcPts val="0"/>
                        </a:spcAft>
                      </a:pPr>
                      <a:r>
                        <a:rPr lang="en-US" sz="2400">
                          <a:effectLst/>
                        </a:rPr>
                        <a:t>Latin America (12)</a:t>
                      </a:r>
                      <a:endParaRPr lang="en-US" sz="240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400" dirty="0">
                          <a:effectLst/>
                        </a:rPr>
                        <a:t>3.9 years</a:t>
                      </a:r>
                      <a:endParaRPr lang="en-US" sz="2400" dirty="0">
                        <a:effectLst/>
                        <a:latin typeface="Calibri"/>
                        <a:ea typeface="Calibri"/>
                        <a:cs typeface="Times New Roman"/>
                      </a:endParaRPr>
                    </a:p>
                  </a:txBody>
                  <a:tcPr marL="68580" marR="68580" marT="0" marB="0"/>
                </a:tc>
              </a:tr>
            </a:tbl>
          </a:graphicData>
        </a:graphic>
      </p:graphicFrame>
    </p:spTree>
    <p:extLst>
      <p:ext uri="{BB962C8B-B14F-4D97-AF65-F5344CB8AC3E}">
        <p14:creationId xmlns:p14="http://schemas.microsoft.com/office/powerpoint/2010/main" val="914915749"/>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676400"/>
            <a:ext cx="8991600" cy="4092575"/>
          </a:xfrm>
        </p:spPr>
        <p:txBody>
          <a:bodyPr/>
          <a:lstStyle/>
          <a:p>
            <a:r>
              <a:rPr lang="en-US" dirty="0" smtClean="0"/>
              <a:t>Intro to Machine learning</a:t>
            </a:r>
            <a:br>
              <a:rPr lang="en-US" dirty="0" smtClean="0"/>
            </a:br>
            <a:r>
              <a:rPr lang="en-US" dirty="0" smtClean="0"/>
              <a:t>			</a:t>
            </a:r>
            <a:r>
              <a:rPr lang="en-US" sz="3600" dirty="0" smtClean="0"/>
              <a:t>Data mining </a:t>
            </a:r>
            <a:br>
              <a:rPr lang="en-US" sz="3600" dirty="0" smtClean="0"/>
            </a:br>
            <a:r>
              <a:rPr lang="en-US" sz="3600" dirty="0"/>
              <a:t>	</a:t>
            </a:r>
            <a:r>
              <a:rPr lang="en-US" sz="3600" dirty="0" smtClean="0"/>
              <a:t>		    Predictive analytics</a:t>
            </a:r>
            <a:br>
              <a:rPr lang="en-US" sz="3600" dirty="0" smtClean="0"/>
            </a:br>
            <a:r>
              <a:rPr lang="en-US" sz="3600" dirty="0" smtClean="0"/>
              <a:t>					Data Science</a:t>
            </a:r>
            <a:br>
              <a:rPr lang="en-US" sz="3600" dirty="0" smtClean="0"/>
            </a:br>
            <a:endParaRPr lang="en-US" sz="3600" dirty="0"/>
          </a:p>
        </p:txBody>
      </p:sp>
    </p:spTree>
    <p:extLst>
      <p:ext uri="{BB962C8B-B14F-4D97-AF65-F5344CB8AC3E}">
        <p14:creationId xmlns:p14="http://schemas.microsoft.com/office/powerpoint/2010/main" val="1351278690"/>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4294967295"/>
          </p:nvPr>
        </p:nvSpPr>
        <p:spPr>
          <a:xfrm>
            <a:off x="146050" y="6361113"/>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bg2"/>
                </a:solidFill>
                <a:latin typeface="Times New Roman" pitchFamily="18" charset="0"/>
                <a:ea typeface="MS PGothic" pitchFamily="34" charset="-128"/>
              </a:defRPr>
            </a:lvl1pPr>
            <a:lvl2pPr marL="742950" indent="-285750" eaLnBrk="0" hangingPunct="0">
              <a:defRPr sz="1600" b="1">
                <a:solidFill>
                  <a:schemeClr val="bg2"/>
                </a:solidFill>
                <a:latin typeface="Times New Roman" pitchFamily="18" charset="0"/>
                <a:ea typeface="MS PGothic" pitchFamily="34" charset="-128"/>
              </a:defRPr>
            </a:lvl2pPr>
            <a:lvl3pPr marL="1143000" indent="-228600" eaLnBrk="0" hangingPunct="0">
              <a:defRPr sz="1600" b="1">
                <a:solidFill>
                  <a:schemeClr val="bg2"/>
                </a:solidFill>
                <a:latin typeface="Times New Roman" pitchFamily="18" charset="0"/>
                <a:ea typeface="MS PGothic" pitchFamily="34" charset="-128"/>
              </a:defRPr>
            </a:lvl3pPr>
            <a:lvl4pPr marL="1600200" indent="-228600" eaLnBrk="0" hangingPunct="0">
              <a:defRPr sz="1600" b="1">
                <a:solidFill>
                  <a:schemeClr val="bg2"/>
                </a:solidFill>
                <a:latin typeface="Times New Roman" pitchFamily="18" charset="0"/>
                <a:ea typeface="MS PGothic" pitchFamily="34" charset="-128"/>
              </a:defRPr>
            </a:lvl4pPr>
            <a:lvl5pPr marL="2057400" indent="-228600" eaLnBrk="0" hangingPunct="0">
              <a:defRPr sz="1600" b="1">
                <a:solidFill>
                  <a:schemeClr val="bg2"/>
                </a:solidFill>
                <a:latin typeface="Times New Roman" pitchFamily="18" charset="0"/>
                <a:ea typeface="MS PGothic" pitchFamily="34" charset="-128"/>
              </a:defRPr>
            </a:lvl5pPr>
            <a:lvl6pPr marL="25146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8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90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62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A975E644-223F-4A3D-9201-34141D60BEC5}" type="slidenum">
              <a:rPr lang="en-US" sz="2400" b="0" smtClean="0">
                <a:solidFill>
                  <a:schemeClr val="tx1"/>
                </a:solidFill>
                <a:latin typeface="Arial" pitchFamily="34" charset="0"/>
              </a:rPr>
              <a:pPr eaLnBrk="1" hangingPunct="1"/>
              <a:t>37</a:t>
            </a:fld>
            <a:endParaRPr lang="en-US" sz="2400" b="0" smtClean="0">
              <a:solidFill>
                <a:schemeClr val="tx1"/>
              </a:solidFill>
              <a:latin typeface="Arial" pitchFamily="34" charset="0"/>
            </a:endParaRPr>
          </a:p>
        </p:txBody>
      </p:sp>
      <p:sp>
        <p:nvSpPr>
          <p:cNvPr id="6147" name="Rectangle 4"/>
          <p:cNvSpPr>
            <a:spLocks noChangeArrowheads="1"/>
          </p:cNvSpPr>
          <p:nvPr/>
        </p:nvSpPr>
        <p:spPr bwMode="auto">
          <a:xfrm>
            <a:off x="0" y="304800"/>
            <a:ext cx="91440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p>
            <a:pPr algn="ctr"/>
            <a:r>
              <a:rPr lang="en-US" sz="4000" b="1" dirty="0">
                <a:solidFill>
                  <a:schemeClr val="tx2"/>
                </a:solidFill>
                <a:latin typeface="+mj-lt"/>
              </a:rPr>
              <a:t>Necessity is the Mother of Invention</a:t>
            </a:r>
          </a:p>
        </p:txBody>
      </p:sp>
      <p:sp>
        <p:nvSpPr>
          <p:cNvPr id="6148" name="Rectangle 5"/>
          <p:cNvSpPr>
            <a:spLocks noChangeArrowheads="1"/>
          </p:cNvSpPr>
          <p:nvPr/>
        </p:nvSpPr>
        <p:spPr bwMode="auto">
          <a:xfrm>
            <a:off x="381000" y="1585560"/>
            <a:ext cx="83058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lvl="1" algn="l">
              <a:lnSpc>
                <a:spcPct val="150000"/>
              </a:lnSpc>
              <a:spcBef>
                <a:spcPct val="20000"/>
              </a:spcBef>
              <a:buClr>
                <a:srgbClr val="CCFF33"/>
              </a:buClr>
              <a:buSzPct val="70000"/>
            </a:pPr>
            <a:r>
              <a:rPr lang="en-US" sz="3200" b="1" dirty="0" smtClean="0">
                <a:solidFill>
                  <a:srgbClr val="FF0000"/>
                </a:solidFill>
                <a:latin typeface="+mn-lt"/>
              </a:rPr>
              <a:t>Data </a:t>
            </a:r>
            <a:r>
              <a:rPr lang="en-US" sz="3200" b="1" dirty="0">
                <a:solidFill>
                  <a:srgbClr val="FF0000"/>
                </a:solidFill>
                <a:latin typeface="+mn-lt"/>
              </a:rPr>
              <a:t>explosion</a:t>
            </a:r>
          </a:p>
          <a:p>
            <a:pPr lvl="1" algn="l">
              <a:lnSpc>
                <a:spcPct val="150000"/>
              </a:lnSpc>
              <a:spcBef>
                <a:spcPct val="20000"/>
              </a:spcBef>
              <a:buClr>
                <a:schemeClr val="accent2"/>
              </a:buClr>
              <a:buSzPct val="65000"/>
            </a:pPr>
            <a:r>
              <a:rPr lang="en-US" sz="2000" b="0" dirty="0">
                <a:solidFill>
                  <a:schemeClr val="tx2"/>
                </a:solidFill>
                <a:latin typeface="+mn-lt"/>
              </a:rPr>
              <a:t>Automated data collection tools and mature database technology lead to tremendous amounts of data stored in databases, data warehouses and other information repositories          </a:t>
            </a:r>
          </a:p>
          <a:p>
            <a:pPr marL="1257300" lvl="2" indent="-342900" algn="l">
              <a:lnSpc>
                <a:spcPct val="150000"/>
              </a:lnSpc>
              <a:spcBef>
                <a:spcPct val="20000"/>
              </a:spcBef>
              <a:buClr>
                <a:srgbClr val="CCFF33"/>
              </a:buClr>
              <a:buSzPct val="70000"/>
              <a:buFont typeface="Wingdings" pitchFamily="2" charset="2"/>
              <a:buChar char="n"/>
            </a:pPr>
            <a:r>
              <a:rPr lang="ja-JP" altLang="en-US" dirty="0">
                <a:solidFill>
                  <a:schemeClr val="tx2"/>
                </a:solidFill>
                <a:latin typeface="+mn-lt"/>
              </a:rPr>
              <a:t>“</a:t>
            </a:r>
            <a:r>
              <a:rPr lang="en-US" altLang="ja-JP" sz="1800" i="1" dirty="0">
                <a:solidFill>
                  <a:schemeClr val="tx2"/>
                </a:solidFill>
                <a:latin typeface="+mn-lt"/>
              </a:rPr>
              <a:t>We are drowning in data, but starving for knowledge!</a:t>
            </a:r>
            <a:r>
              <a:rPr lang="ja-JP" altLang="en-US" sz="1800" i="1" dirty="0">
                <a:solidFill>
                  <a:schemeClr val="tx2"/>
                </a:solidFill>
                <a:latin typeface="+mn-lt"/>
              </a:rPr>
              <a:t>”</a:t>
            </a:r>
            <a:r>
              <a:rPr lang="en-US" altLang="ja-JP" dirty="0">
                <a:solidFill>
                  <a:schemeClr val="tx2"/>
                </a:solidFill>
                <a:latin typeface="+mn-lt"/>
              </a:rPr>
              <a:t>  </a:t>
            </a:r>
            <a:r>
              <a:rPr lang="en-US" altLang="ja-JP" sz="1800" dirty="0">
                <a:solidFill>
                  <a:schemeClr val="tx2"/>
                </a:solidFill>
                <a:latin typeface="+mn-lt"/>
              </a:rPr>
              <a:t>(John </a:t>
            </a:r>
            <a:r>
              <a:rPr lang="en-US" altLang="ja-JP" sz="1800" dirty="0" err="1">
                <a:solidFill>
                  <a:schemeClr val="tx2"/>
                </a:solidFill>
                <a:latin typeface="+mn-lt"/>
              </a:rPr>
              <a:t>Naisbitt</a:t>
            </a:r>
            <a:r>
              <a:rPr lang="en-US" altLang="ja-JP" sz="1800" dirty="0">
                <a:solidFill>
                  <a:schemeClr val="tx2"/>
                </a:solidFill>
                <a:latin typeface="+mn-lt"/>
              </a:rPr>
              <a:t>, 1982)</a:t>
            </a:r>
            <a:endParaRPr lang="en-US" sz="1800" dirty="0">
              <a:solidFill>
                <a:schemeClr val="tx2"/>
              </a:solidFill>
              <a:latin typeface="+mn-lt"/>
            </a:endParaRPr>
          </a:p>
        </p:txBody>
      </p:sp>
    </p:spTree>
    <p:extLst>
      <p:ext uri="{BB962C8B-B14F-4D97-AF65-F5344CB8AC3E}">
        <p14:creationId xmlns:p14="http://schemas.microsoft.com/office/powerpoint/2010/main" val="3358179729"/>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p:cNvSpPr>
            <a:spLocks noGrp="1"/>
          </p:cNvSpPr>
          <p:nvPr>
            <p:ph type="sldNum" sz="quarter" idx="4294967295"/>
          </p:nvPr>
        </p:nvSpPr>
        <p:spPr>
          <a:xfrm>
            <a:off x="146050" y="6361113"/>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bg2"/>
                </a:solidFill>
                <a:latin typeface="Times New Roman" pitchFamily="18" charset="0"/>
                <a:ea typeface="MS PGothic" pitchFamily="34" charset="-128"/>
              </a:defRPr>
            </a:lvl1pPr>
            <a:lvl2pPr marL="742950" indent="-285750" eaLnBrk="0" hangingPunct="0">
              <a:defRPr sz="1600" b="1">
                <a:solidFill>
                  <a:schemeClr val="bg2"/>
                </a:solidFill>
                <a:latin typeface="Times New Roman" pitchFamily="18" charset="0"/>
                <a:ea typeface="MS PGothic" pitchFamily="34" charset="-128"/>
              </a:defRPr>
            </a:lvl2pPr>
            <a:lvl3pPr marL="1143000" indent="-228600" eaLnBrk="0" hangingPunct="0">
              <a:defRPr sz="1600" b="1">
                <a:solidFill>
                  <a:schemeClr val="bg2"/>
                </a:solidFill>
                <a:latin typeface="Times New Roman" pitchFamily="18" charset="0"/>
                <a:ea typeface="MS PGothic" pitchFamily="34" charset="-128"/>
              </a:defRPr>
            </a:lvl3pPr>
            <a:lvl4pPr marL="1600200" indent="-228600" eaLnBrk="0" hangingPunct="0">
              <a:defRPr sz="1600" b="1">
                <a:solidFill>
                  <a:schemeClr val="bg2"/>
                </a:solidFill>
                <a:latin typeface="Times New Roman" pitchFamily="18" charset="0"/>
                <a:ea typeface="MS PGothic" pitchFamily="34" charset="-128"/>
              </a:defRPr>
            </a:lvl4pPr>
            <a:lvl5pPr marL="2057400" indent="-228600" eaLnBrk="0" hangingPunct="0">
              <a:defRPr sz="1600" b="1">
                <a:solidFill>
                  <a:schemeClr val="bg2"/>
                </a:solidFill>
                <a:latin typeface="Times New Roman" pitchFamily="18" charset="0"/>
                <a:ea typeface="MS PGothic" pitchFamily="34" charset="-128"/>
              </a:defRPr>
            </a:lvl5pPr>
            <a:lvl6pPr marL="25146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8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90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62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A33BEC88-5CC7-4E33-98A0-06EF9512D2C3}" type="slidenum">
              <a:rPr lang="en-US" sz="2400" b="0" smtClean="0">
                <a:solidFill>
                  <a:schemeClr val="tx1"/>
                </a:solidFill>
                <a:latin typeface="Arial" pitchFamily="34" charset="0"/>
              </a:rPr>
              <a:pPr eaLnBrk="1" hangingPunct="1"/>
              <a:t>38</a:t>
            </a:fld>
            <a:endParaRPr lang="en-US" sz="2400" b="0" smtClean="0">
              <a:solidFill>
                <a:schemeClr val="tx1"/>
              </a:solidFill>
              <a:latin typeface="Arial" pitchFamily="34" charset="0"/>
            </a:endParaRPr>
          </a:p>
        </p:txBody>
      </p:sp>
      <p:sp>
        <p:nvSpPr>
          <p:cNvPr id="7171" name="Rectangle 2"/>
          <p:cNvSpPr>
            <a:spLocks noChangeArrowheads="1"/>
          </p:cNvSpPr>
          <p:nvPr/>
        </p:nvSpPr>
        <p:spPr bwMode="auto">
          <a:xfrm>
            <a:off x="76200" y="457200"/>
            <a:ext cx="9067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p>
            <a:r>
              <a:rPr lang="en-US" sz="4000" b="1" dirty="0">
                <a:solidFill>
                  <a:schemeClr val="tx2"/>
                </a:solidFill>
                <a:latin typeface="+mj-lt"/>
              </a:rPr>
              <a:t>Necessity is the Mother of Invention</a:t>
            </a:r>
          </a:p>
        </p:txBody>
      </p:sp>
      <p:sp>
        <p:nvSpPr>
          <p:cNvPr id="7172" name="Rectangle 3"/>
          <p:cNvSpPr>
            <a:spLocks noChangeArrowheads="1"/>
          </p:cNvSpPr>
          <p:nvPr/>
        </p:nvSpPr>
        <p:spPr bwMode="auto">
          <a:xfrm>
            <a:off x="0" y="1431940"/>
            <a:ext cx="9144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342900" indent="-342900" algn="l">
              <a:lnSpc>
                <a:spcPct val="150000"/>
              </a:lnSpc>
              <a:spcBef>
                <a:spcPct val="20000"/>
              </a:spcBef>
              <a:buClr>
                <a:srgbClr val="CCFF33"/>
              </a:buClr>
              <a:buSzPct val="70000"/>
              <a:buFont typeface="Wingdings" pitchFamily="2" charset="2"/>
              <a:buChar char="n"/>
            </a:pPr>
            <a:r>
              <a:rPr lang="en-US" sz="3200" b="1" dirty="0">
                <a:solidFill>
                  <a:schemeClr val="tx1"/>
                </a:solidFill>
                <a:latin typeface="+mn-lt"/>
              </a:rPr>
              <a:t>Solution </a:t>
            </a:r>
          </a:p>
          <a:p>
            <a:pPr marL="742950" lvl="1" indent="-285750" algn="l">
              <a:lnSpc>
                <a:spcPct val="150000"/>
              </a:lnSpc>
              <a:spcBef>
                <a:spcPct val="20000"/>
              </a:spcBef>
              <a:buClr>
                <a:srgbClr val="CCFF33"/>
              </a:buClr>
              <a:buSzPct val="70000"/>
              <a:buFont typeface="Wingdings" pitchFamily="2" charset="2"/>
              <a:buChar char="n"/>
            </a:pPr>
            <a:r>
              <a:rPr lang="en-US" sz="2800" b="1" dirty="0">
                <a:solidFill>
                  <a:schemeClr val="tx2"/>
                </a:solidFill>
                <a:latin typeface="+mn-lt"/>
              </a:rPr>
              <a:t>Predictive Analytics or Data Mining</a:t>
            </a:r>
          </a:p>
          <a:p>
            <a:pPr marL="1143000" lvl="2" indent="-228600" algn="l">
              <a:lnSpc>
                <a:spcPct val="150000"/>
              </a:lnSpc>
              <a:spcBef>
                <a:spcPct val="20000"/>
              </a:spcBef>
              <a:buClr>
                <a:schemeClr val="accent2"/>
              </a:buClr>
              <a:buSzPct val="65000"/>
              <a:buFont typeface="Wingdings" pitchFamily="2" charset="2"/>
              <a:buChar char="n"/>
            </a:pPr>
            <a:r>
              <a:rPr lang="en-US" sz="2000" b="0" dirty="0">
                <a:solidFill>
                  <a:schemeClr val="tx2"/>
                </a:solidFill>
                <a:latin typeface="+mn-lt"/>
              </a:rPr>
              <a:t>Extraction or </a:t>
            </a:r>
            <a:r>
              <a:rPr lang="ja-JP" altLang="en-US" sz="2000" b="0" dirty="0">
                <a:solidFill>
                  <a:schemeClr val="tx2"/>
                </a:solidFill>
                <a:latin typeface="+mn-lt"/>
              </a:rPr>
              <a:t>“</a:t>
            </a:r>
            <a:r>
              <a:rPr lang="en-US" altLang="ja-JP" sz="2000" b="0" dirty="0">
                <a:solidFill>
                  <a:schemeClr val="tx2"/>
                </a:solidFill>
                <a:latin typeface="+mn-lt"/>
              </a:rPr>
              <a:t>mining</a:t>
            </a:r>
            <a:r>
              <a:rPr lang="ja-JP" altLang="en-US" sz="2000" b="0" dirty="0">
                <a:solidFill>
                  <a:schemeClr val="tx2"/>
                </a:solidFill>
                <a:latin typeface="+mn-lt"/>
              </a:rPr>
              <a:t>”</a:t>
            </a:r>
            <a:r>
              <a:rPr lang="en-US" altLang="ja-JP" sz="2000" b="0" dirty="0">
                <a:solidFill>
                  <a:schemeClr val="tx2"/>
                </a:solidFill>
                <a:latin typeface="+mn-lt"/>
              </a:rPr>
              <a:t> of interesting knowledge (rules, regularities,  patterns, constraints) from data in large databases</a:t>
            </a:r>
          </a:p>
          <a:p>
            <a:pPr marL="1143000" lvl="2" indent="-228600" algn="l">
              <a:lnSpc>
                <a:spcPct val="150000"/>
              </a:lnSpc>
              <a:spcBef>
                <a:spcPct val="20000"/>
              </a:spcBef>
              <a:buClr>
                <a:schemeClr val="accent2"/>
              </a:buClr>
              <a:buSzPct val="65000"/>
              <a:buFont typeface="Wingdings" pitchFamily="2" charset="2"/>
              <a:buChar char="n"/>
            </a:pPr>
            <a:r>
              <a:rPr lang="en-US" sz="2000" b="0" dirty="0">
                <a:solidFill>
                  <a:schemeClr val="tx2"/>
                </a:solidFill>
                <a:latin typeface="+mn-lt"/>
              </a:rPr>
              <a:t>Data -driven discovery and modeling of hidden patterns in large volumes of data</a:t>
            </a:r>
          </a:p>
          <a:p>
            <a:pPr marL="1143000" lvl="2" indent="-228600" algn="l">
              <a:lnSpc>
                <a:spcPct val="150000"/>
              </a:lnSpc>
              <a:spcBef>
                <a:spcPct val="20000"/>
              </a:spcBef>
              <a:buClr>
                <a:schemeClr val="accent2"/>
              </a:buClr>
              <a:buSzPct val="65000"/>
              <a:buFont typeface="Wingdings" pitchFamily="2" charset="2"/>
              <a:buChar char="n"/>
            </a:pPr>
            <a:r>
              <a:rPr lang="en-US" sz="2000" b="0" dirty="0">
                <a:solidFill>
                  <a:schemeClr val="tx2"/>
                </a:solidFill>
                <a:latin typeface="+mn-lt"/>
              </a:rPr>
              <a:t>Extraction of implicit, previously unknown and unexpected, potentially extremely useful information from data</a:t>
            </a:r>
          </a:p>
          <a:p>
            <a:pPr marL="1143000" lvl="2" indent="-228600" algn="l">
              <a:lnSpc>
                <a:spcPct val="150000"/>
              </a:lnSpc>
              <a:spcBef>
                <a:spcPct val="20000"/>
              </a:spcBef>
              <a:buClr>
                <a:schemeClr val="accent2"/>
              </a:buClr>
              <a:buSzPct val="65000"/>
              <a:buFont typeface="Wingdings" pitchFamily="2" charset="2"/>
              <a:buChar char="n"/>
            </a:pPr>
            <a:endParaRPr lang="en-US" sz="2000" b="0" dirty="0">
              <a:solidFill>
                <a:schemeClr val="tx2"/>
              </a:solidFill>
              <a:latin typeface="+mn-lt"/>
            </a:endParaRPr>
          </a:p>
        </p:txBody>
      </p:sp>
    </p:spTree>
    <p:extLst>
      <p:ext uri="{BB962C8B-B14F-4D97-AF65-F5344CB8AC3E}">
        <p14:creationId xmlns:p14="http://schemas.microsoft.com/office/powerpoint/2010/main" val="498824810"/>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5"/>
          <p:cNvSpPr>
            <a:spLocks noGrp="1"/>
          </p:cNvSpPr>
          <p:nvPr>
            <p:ph type="sldNum" sz="quarter" idx="4294967295"/>
          </p:nvPr>
        </p:nvSpPr>
        <p:spPr>
          <a:xfrm>
            <a:off x="146050" y="6361113"/>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bg2"/>
                </a:solidFill>
                <a:latin typeface="Times New Roman" pitchFamily="18" charset="0"/>
                <a:ea typeface="MS PGothic" pitchFamily="34" charset="-128"/>
              </a:defRPr>
            </a:lvl1pPr>
            <a:lvl2pPr marL="742950" indent="-285750" eaLnBrk="0" hangingPunct="0">
              <a:defRPr sz="1600" b="1">
                <a:solidFill>
                  <a:schemeClr val="bg2"/>
                </a:solidFill>
                <a:latin typeface="Times New Roman" pitchFamily="18" charset="0"/>
                <a:ea typeface="MS PGothic" pitchFamily="34" charset="-128"/>
              </a:defRPr>
            </a:lvl2pPr>
            <a:lvl3pPr marL="1143000" indent="-228600" eaLnBrk="0" hangingPunct="0">
              <a:defRPr sz="1600" b="1">
                <a:solidFill>
                  <a:schemeClr val="bg2"/>
                </a:solidFill>
                <a:latin typeface="Times New Roman" pitchFamily="18" charset="0"/>
                <a:ea typeface="MS PGothic" pitchFamily="34" charset="-128"/>
              </a:defRPr>
            </a:lvl3pPr>
            <a:lvl4pPr marL="1600200" indent="-228600" eaLnBrk="0" hangingPunct="0">
              <a:defRPr sz="1600" b="1">
                <a:solidFill>
                  <a:schemeClr val="bg2"/>
                </a:solidFill>
                <a:latin typeface="Times New Roman" pitchFamily="18" charset="0"/>
                <a:ea typeface="MS PGothic" pitchFamily="34" charset="-128"/>
              </a:defRPr>
            </a:lvl4pPr>
            <a:lvl5pPr marL="2057400" indent="-228600" eaLnBrk="0" hangingPunct="0">
              <a:defRPr sz="1600" b="1">
                <a:solidFill>
                  <a:schemeClr val="bg2"/>
                </a:solidFill>
                <a:latin typeface="Times New Roman" pitchFamily="18" charset="0"/>
                <a:ea typeface="MS PGothic" pitchFamily="34" charset="-128"/>
              </a:defRPr>
            </a:lvl5pPr>
            <a:lvl6pPr marL="25146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8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90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62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C3E089B1-E2D8-40BC-AA1B-DAEB381D2390}" type="slidenum">
              <a:rPr lang="en-US" sz="2400" b="0" smtClean="0">
                <a:solidFill>
                  <a:schemeClr val="tx1"/>
                </a:solidFill>
                <a:latin typeface="Arial" pitchFamily="34" charset="0"/>
              </a:rPr>
              <a:pPr eaLnBrk="1" hangingPunct="1"/>
              <a:t>39</a:t>
            </a:fld>
            <a:endParaRPr lang="en-US" sz="2400" b="0" smtClean="0">
              <a:solidFill>
                <a:schemeClr val="tx1"/>
              </a:solidFill>
              <a:latin typeface="Arial" pitchFamily="34" charset="0"/>
            </a:endParaRPr>
          </a:p>
        </p:txBody>
      </p:sp>
      <p:sp>
        <p:nvSpPr>
          <p:cNvPr id="261122" name="AutoShape 2"/>
          <p:cNvSpPr>
            <a:spLocks noChangeArrowheads="1"/>
          </p:cNvSpPr>
          <p:nvPr/>
        </p:nvSpPr>
        <p:spPr bwMode="auto">
          <a:xfrm>
            <a:off x="2641600" y="2214563"/>
            <a:ext cx="3327400" cy="3352800"/>
          </a:xfrm>
          <a:prstGeom prst="can">
            <a:avLst>
              <a:gd name="adj" fmla="val 25191"/>
            </a:avLst>
          </a:prstGeom>
          <a:solidFill>
            <a:srgbClr val="103AB2"/>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lnSpc>
                <a:spcPct val="70000"/>
              </a:lnSpc>
              <a:defRPr/>
            </a:pPr>
            <a:r>
              <a:rPr lang="en-US" sz="3200">
                <a:latin typeface="Univers" charset="0"/>
                <a:ea typeface="MS PGothic" charset="0"/>
                <a:cs typeface="MS PGothic" charset="0"/>
              </a:rPr>
              <a:t>Corporate Data</a:t>
            </a:r>
          </a:p>
        </p:txBody>
      </p:sp>
      <p:grpSp>
        <p:nvGrpSpPr>
          <p:cNvPr id="261123" name="Group 3"/>
          <p:cNvGrpSpPr>
            <a:grpSpLocks/>
          </p:cNvGrpSpPr>
          <p:nvPr/>
        </p:nvGrpSpPr>
        <p:grpSpPr bwMode="auto">
          <a:xfrm>
            <a:off x="614363" y="4051300"/>
            <a:ext cx="8429625" cy="1587500"/>
            <a:chOff x="387" y="2552"/>
            <a:chExt cx="5310" cy="1000"/>
          </a:xfrm>
        </p:grpSpPr>
        <p:grpSp>
          <p:nvGrpSpPr>
            <p:cNvPr id="10265" name="Group 4"/>
            <p:cNvGrpSpPr>
              <a:grpSpLocks/>
            </p:cNvGrpSpPr>
            <p:nvPr/>
          </p:nvGrpSpPr>
          <p:grpSpPr bwMode="auto">
            <a:xfrm>
              <a:off x="1489" y="2587"/>
              <a:ext cx="4208" cy="945"/>
              <a:chOff x="1489" y="2587"/>
              <a:chExt cx="4208" cy="945"/>
            </a:xfrm>
          </p:grpSpPr>
          <p:grpSp>
            <p:nvGrpSpPr>
              <p:cNvPr id="10269" name="Group 5"/>
              <p:cNvGrpSpPr>
                <a:grpSpLocks noChangeAspect="1"/>
              </p:cNvGrpSpPr>
              <p:nvPr/>
            </p:nvGrpSpPr>
            <p:grpSpPr bwMode="auto">
              <a:xfrm>
                <a:off x="1489" y="2587"/>
                <a:ext cx="2407" cy="945"/>
                <a:chOff x="2439" y="2446"/>
                <a:chExt cx="1282" cy="503"/>
              </a:xfrm>
            </p:grpSpPr>
            <p:sp>
              <p:nvSpPr>
                <p:cNvPr id="261126" name="Freeform 6"/>
                <p:cNvSpPr>
                  <a:spLocks noChangeAspect="1"/>
                </p:cNvSpPr>
                <p:nvPr/>
              </p:nvSpPr>
              <p:spPr bwMode="auto">
                <a:xfrm>
                  <a:off x="2439" y="2575"/>
                  <a:ext cx="44" cy="374"/>
                </a:xfrm>
                <a:custGeom>
                  <a:avLst/>
                  <a:gdLst>
                    <a:gd name="T0" fmla="*/ 43 w 44"/>
                    <a:gd name="T1" fmla="*/ 30 h 374"/>
                    <a:gd name="T2" fmla="*/ 43 w 44"/>
                    <a:gd name="T3" fmla="*/ 373 h 374"/>
                    <a:gd name="T4" fmla="*/ 0 w 44"/>
                    <a:gd name="T5" fmla="*/ 340 h 374"/>
                    <a:gd name="T6" fmla="*/ 0 w 44"/>
                    <a:gd name="T7" fmla="*/ 0 h 374"/>
                    <a:gd name="T8" fmla="*/ 43 w 44"/>
                    <a:gd name="T9" fmla="*/ 30 h 3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 h="374">
                      <a:moveTo>
                        <a:pt x="43" y="30"/>
                      </a:moveTo>
                      <a:lnTo>
                        <a:pt x="43" y="373"/>
                      </a:lnTo>
                      <a:lnTo>
                        <a:pt x="0" y="340"/>
                      </a:lnTo>
                      <a:lnTo>
                        <a:pt x="0" y="0"/>
                      </a:lnTo>
                      <a:lnTo>
                        <a:pt x="43" y="30"/>
                      </a:lnTo>
                    </a:path>
                  </a:pathLst>
                </a:custGeom>
                <a:gradFill rotWithShape="0">
                  <a:gsLst>
                    <a:gs pos="0">
                      <a:srgbClr val="3CB63C"/>
                    </a:gs>
                    <a:gs pos="100000">
                      <a:srgbClr val="216521"/>
                    </a:gs>
                  </a:gsLst>
                  <a:path path="rect">
                    <a:fillToRect l="50000" t="50000" r="50000" b="50000"/>
                  </a:path>
                </a:gradFill>
                <a:ln>
                  <a:noFill/>
                </a:ln>
                <a:effectLst/>
                <a:extLst>
                  <a:ext uri="{91240B29-F687-4F45-9708-019B960494DF}">
                    <a14:hiddenLine xmlns:a14="http://schemas.microsoft.com/office/drawing/2010/main" w="12700" cap="rnd" cmpd="sng">
                      <a:solidFill>
                        <a:schemeClr val="bg2"/>
                      </a:solidFill>
                      <a:prstDash val="solid"/>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261127" name="Freeform 7"/>
                <p:cNvSpPr>
                  <a:spLocks noChangeAspect="1"/>
                </p:cNvSpPr>
                <p:nvPr/>
              </p:nvSpPr>
              <p:spPr bwMode="auto">
                <a:xfrm>
                  <a:off x="2439" y="2446"/>
                  <a:ext cx="658" cy="160"/>
                </a:xfrm>
                <a:custGeom>
                  <a:avLst/>
                  <a:gdLst>
                    <a:gd name="T0" fmla="*/ 0 w 658"/>
                    <a:gd name="T1" fmla="*/ 128 h 160"/>
                    <a:gd name="T2" fmla="*/ 42 w 658"/>
                    <a:gd name="T3" fmla="*/ 159 h 160"/>
                    <a:gd name="T4" fmla="*/ 657 w 658"/>
                    <a:gd name="T5" fmla="*/ 27 h 160"/>
                    <a:gd name="T6" fmla="*/ 622 w 658"/>
                    <a:gd name="T7" fmla="*/ 0 h 160"/>
                    <a:gd name="T8" fmla="*/ 0 w 658"/>
                    <a:gd name="T9" fmla="*/ 128 h 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8" h="160">
                      <a:moveTo>
                        <a:pt x="0" y="128"/>
                      </a:moveTo>
                      <a:lnTo>
                        <a:pt x="42" y="159"/>
                      </a:lnTo>
                      <a:lnTo>
                        <a:pt x="657" y="27"/>
                      </a:lnTo>
                      <a:lnTo>
                        <a:pt x="622" y="0"/>
                      </a:lnTo>
                      <a:lnTo>
                        <a:pt x="0" y="128"/>
                      </a:lnTo>
                    </a:path>
                  </a:pathLst>
                </a:custGeom>
                <a:gradFill rotWithShape="0">
                  <a:gsLst>
                    <a:gs pos="0">
                      <a:srgbClr val="3CB63C"/>
                    </a:gs>
                    <a:gs pos="100000">
                      <a:srgbClr val="216521"/>
                    </a:gs>
                  </a:gsLst>
                  <a:path path="rect">
                    <a:fillToRect l="50000" t="50000" r="50000" b="50000"/>
                  </a:path>
                </a:gradFill>
                <a:ln>
                  <a:noFill/>
                </a:ln>
                <a:effectLst/>
                <a:extLst>
                  <a:ext uri="{91240B29-F687-4F45-9708-019B960494DF}">
                    <a14:hiddenLine xmlns:a14="http://schemas.microsoft.com/office/drawing/2010/main" w="12700" cap="rnd" cmpd="sng">
                      <a:solidFill>
                        <a:schemeClr val="bg2"/>
                      </a:solidFill>
                      <a:prstDash val="solid"/>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261128" name="Freeform 8"/>
                <p:cNvSpPr>
                  <a:spLocks noChangeAspect="1"/>
                </p:cNvSpPr>
                <p:nvPr/>
              </p:nvSpPr>
              <p:spPr bwMode="auto">
                <a:xfrm>
                  <a:off x="3060" y="2446"/>
                  <a:ext cx="661" cy="158"/>
                </a:xfrm>
                <a:custGeom>
                  <a:avLst/>
                  <a:gdLst>
                    <a:gd name="T0" fmla="*/ 0 w 661"/>
                    <a:gd name="T1" fmla="*/ 0 h 158"/>
                    <a:gd name="T2" fmla="*/ 34 w 661"/>
                    <a:gd name="T3" fmla="*/ 27 h 158"/>
                    <a:gd name="T4" fmla="*/ 660 w 661"/>
                    <a:gd name="T5" fmla="*/ 157 h 158"/>
                    <a:gd name="T6" fmla="*/ 618 w 661"/>
                    <a:gd name="T7" fmla="*/ 127 h 158"/>
                    <a:gd name="T8" fmla="*/ 0 w 661"/>
                    <a:gd name="T9" fmla="*/ 0 h 1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1" h="158">
                      <a:moveTo>
                        <a:pt x="0" y="0"/>
                      </a:moveTo>
                      <a:lnTo>
                        <a:pt x="34" y="27"/>
                      </a:lnTo>
                      <a:lnTo>
                        <a:pt x="660" y="157"/>
                      </a:lnTo>
                      <a:lnTo>
                        <a:pt x="618" y="127"/>
                      </a:lnTo>
                      <a:lnTo>
                        <a:pt x="0" y="0"/>
                      </a:lnTo>
                    </a:path>
                  </a:pathLst>
                </a:custGeom>
                <a:gradFill rotWithShape="0">
                  <a:gsLst>
                    <a:gs pos="0">
                      <a:srgbClr val="3CB63C"/>
                    </a:gs>
                    <a:gs pos="100000">
                      <a:srgbClr val="216521"/>
                    </a:gs>
                  </a:gsLst>
                  <a:path path="rect">
                    <a:fillToRect l="50000" t="50000" r="50000" b="50000"/>
                  </a:path>
                </a:gradFill>
                <a:ln>
                  <a:noFill/>
                </a:ln>
                <a:effectLst/>
                <a:extLst>
                  <a:ext uri="{91240B29-F687-4F45-9708-019B960494DF}">
                    <a14:hiddenLine xmlns:a14="http://schemas.microsoft.com/office/drawing/2010/main" w="12700" cap="rnd" cmpd="sng">
                      <a:solidFill>
                        <a:schemeClr val="bg2"/>
                      </a:solidFill>
                      <a:prstDash val="solid"/>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261129" name="Freeform 9"/>
                <p:cNvSpPr>
                  <a:spLocks noChangeAspect="1"/>
                </p:cNvSpPr>
                <p:nvPr/>
              </p:nvSpPr>
              <p:spPr bwMode="auto">
                <a:xfrm>
                  <a:off x="2481" y="2473"/>
                  <a:ext cx="1240" cy="476"/>
                </a:xfrm>
                <a:custGeom>
                  <a:avLst/>
                  <a:gdLst>
                    <a:gd name="T0" fmla="*/ 0 w 1240"/>
                    <a:gd name="T1" fmla="*/ 132 h 476"/>
                    <a:gd name="T2" fmla="*/ 0 w 1240"/>
                    <a:gd name="T3" fmla="*/ 475 h 476"/>
                    <a:gd name="T4" fmla="*/ 1239 w 1240"/>
                    <a:gd name="T5" fmla="*/ 475 h 476"/>
                    <a:gd name="T6" fmla="*/ 1239 w 1240"/>
                    <a:gd name="T7" fmla="*/ 128 h 476"/>
                    <a:gd name="T8" fmla="*/ 613 w 1240"/>
                    <a:gd name="T9" fmla="*/ 0 h 476"/>
                    <a:gd name="T10" fmla="*/ 0 w 1240"/>
                    <a:gd name="T11" fmla="*/ 132 h 4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40" h="476">
                      <a:moveTo>
                        <a:pt x="0" y="132"/>
                      </a:moveTo>
                      <a:lnTo>
                        <a:pt x="0" y="475"/>
                      </a:lnTo>
                      <a:lnTo>
                        <a:pt x="1239" y="475"/>
                      </a:lnTo>
                      <a:lnTo>
                        <a:pt x="1239" y="128"/>
                      </a:lnTo>
                      <a:lnTo>
                        <a:pt x="613" y="0"/>
                      </a:lnTo>
                      <a:lnTo>
                        <a:pt x="0" y="132"/>
                      </a:lnTo>
                    </a:path>
                  </a:pathLst>
                </a:custGeom>
                <a:gradFill rotWithShape="0">
                  <a:gsLst>
                    <a:gs pos="0">
                      <a:srgbClr val="3CB63C"/>
                    </a:gs>
                    <a:gs pos="100000">
                      <a:srgbClr val="216521"/>
                    </a:gs>
                  </a:gsLst>
                  <a:path path="rect">
                    <a:fillToRect l="50000" t="50000" r="50000" b="50000"/>
                  </a:path>
                </a:gradFill>
                <a:ln>
                  <a:noFill/>
                </a:ln>
                <a:effectLst/>
                <a:extLst>
                  <a:ext uri="{91240B29-F687-4F45-9708-019B960494DF}">
                    <a14:hiddenLine xmlns:a14="http://schemas.microsoft.com/office/drawing/2010/main" w="12700" cap="rnd" cmpd="sng">
                      <a:solidFill>
                        <a:schemeClr val="bg2"/>
                      </a:solidFill>
                      <a:prstDash val="solid"/>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grpSp>
          <p:sp>
            <p:nvSpPr>
              <p:cNvPr id="261130" name="Rectangle 10"/>
              <p:cNvSpPr>
                <a:spLocks noChangeAspect="1" noChangeArrowheads="1"/>
              </p:cNvSpPr>
              <p:nvPr/>
            </p:nvSpPr>
            <p:spPr bwMode="auto">
              <a:xfrm>
                <a:off x="2348" y="2967"/>
                <a:ext cx="785" cy="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52388" tIns="25400" rIns="52388" bIns="25400">
                <a:spAutoFit/>
              </a:bodyPr>
              <a:lstStyle/>
              <a:p>
                <a:pPr defTabSz="298450">
                  <a:defRPr/>
                </a:pPr>
                <a:r>
                  <a:rPr lang="en-US" sz="2800">
                    <a:latin typeface="Univers" charset="0"/>
                    <a:ea typeface="MS PGothic" charset="0"/>
                    <a:cs typeface="MS PGothic" charset="0"/>
                  </a:rPr>
                  <a:t>Hidden</a:t>
                </a:r>
                <a:endParaRPr lang="en-US" sz="2800">
                  <a:solidFill>
                    <a:schemeClr val="bg1"/>
                  </a:solidFill>
                  <a:latin typeface="Univers" charset="0"/>
                  <a:ea typeface="MS PGothic" charset="0"/>
                  <a:cs typeface="MS PGothic" charset="0"/>
                </a:endParaRPr>
              </a:p>
            </p:txBody>
          </p:sp>
          <p:sp>
            <p:nvSpPr>
              <p:cNvPr id="261131" name="Text Box 11"/>
              <p:cNvSpPr txBox="1">
                <a:spLocks noChangeArrowheads="1"/>
              </p:cNvSpPr>
              <p:nvPr/>
            </p:nvSpPr>
            <p:spPr bwMode="auto">
              <a:xfrm>
                <a:off x="3919" y="2989"/>
                <a:ext cx="1778" cy="386"/>
              </a:xfrm>
              <a:prstGeom prst="rect">
                <a:avLst/>
              </a:prstGeom>
              <a:noFill/>
              <a:ln>
                <a:noFill/>
              </a:ln>
              <a:effectLst/>
              <a:extLst>
                <a:ext uri="{909E8E84-426E-40DD-AFC4-6F175D3DCCD1}">
                  <a14:hiddenFill xmlns:a14="http://schemas.microsoft.com/office/drawing/2010/main">
                    <a:gradFill rotWithShape="0">
                      <a:gsLst>
                        <a:gs pos="0">
                          <a:srgbClr val="081D58">
                            <a:gamma/>
                            <a:tint val="80000"/>
                            <a:invGamma/>
                          </a:srgbClr>
                        </a:gs>
                        <a:gs pos="100000">
                          <a:srgbClr val="081D58"/>
                        </a:gs>
                      </a:gsLst>
                      <a:lin ang="0" scaled="1"/>
                    </a:gradFill>
                  </a14:hiddenFill>
                </a:ext>
                <a:ext uri="{91240B29-F687-4F45-9708-019B960494DF}">
                  <a14:hiddenLine xmlns:a14="http://schemas.microsoft.com/office/drawing/2010/main" w="9525" cap="rnd">
                    <a:solidFill>
                      <a:schemeClr val="bg2"/>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nSpc>
                    <a:spcPct val="95000"/>
                  </a:lnSpc>
                  <a:defRPr/>
                </a:pPr>
                <a:r>
                  <a:rPr lang="en-US" sz="1800">
                    <a:solidFill>
                      <a:srgbClr val="51C551"/>
                    </a:solidFill>
                    <a:latin typeface="Univers" charset="0"/>
                    <a:ea typeface="MS PGothic" charset="0"/>
                    <a:cs typeface="MS PGothic" charset="0"/>
                  </a:rPr>
                  <a:t>Data Mining methods for knowledge discovery</a:t>
                </a:r>
                <a:endParaRPr lang="en-US" sz="1800">
                  <a:solidFill>
                    <a:srgbClr val="339933"/>
                  </a:solidFill>
                  <a:latin typeface="Univers" charset="0"/>
                  <a:ea typeface="MS PGothic" charset="0"/>
                  <a:cs typeface="MS PGothic" charset="0"/>
                </a:endParaRPr>
              </a:p>
            </p:txBody>
          </p:sp>
        </p:grpSp>
        <p:grpSp>
          <p:nvGrpSpPr>
            <p:cNvPr id="10266" name="Group 12"/>
            <p:cNvGrpSpPr>
              <a:grpSpLocks/>
            </p:cNvGrpSpPr>
            <p:nvPr/>
          </p:nvGrpSpPr>
          <p:grpSpPr bwMode="auto">
            <a:xfrm>
              <a:off x="387" y="2552"/>
              <a:ext cx="1029" cy="1000"/>
              <a:chOff x="387" y="2552"/>
              <a:chExt cx="1029" cy="1000"/>
            </a:xfrm>
          </p:grpSpPr>
          <p:sp>
            <p:nvSpPr>
              <p:cNvPr id="261133" name="Rectangle 13"/>
              <p:cNvSpPr>
                <a:spLocks noChangeArrowheads="1"/>
              </p:cNvSpPr>
              <p:nvPr/>
            </p:nvSpPr>
            <p:spPr bwMode="auto">
              <a:xfrm>
                <a:off x="387" y="3136"/>
                <a:ext cx="1029" cy="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52388" tIns="25400" rIns="52388" bIns="25400">
                <a:spAutoFit/>
              </a:bodyPr>
              <a:lstStyle/>
              <a:p>
                <a:pPr algn="ctr" defTabSz="298450">
                  <a:defRPr/>
                </a:pPr>
                <a:r>
                  <a:rPr lang="en-US" sz="2000">
                    <a:latin typeface="Univers" charset="0"/>
                    <a:ea typeface="MS PGothic" charset="0"/>
                    <a:cs typeface="MS PGothic" charset="0"/>
                  </a:rPr>
                  <a:t>Bottom-Up</a:t>
                </a:r>
              </a:p>
              <a:p>
                <a:pPr algn="ctr" defTabSz="298450">
                  <a:defRPr/>
                </a:pPr>
                <a:r>
                  <a:rPr lang="en-US" sz="2000">
                    <a:latin typeface="Univers" charset="0"/>
                    <a:ea typeface="MS PGothic" charset="0"/>
                    <a:cs typeface="MS PGothic" charset="0"/>
                  </a:rPr>
                  <a:t>Methodology</a:t>
                </a:r>
              </a:p>
            </p:txBody>
          </p:sp>
          <p:sp>
            <p:nvSpPr>
              <p:cNvPr id="261134" name="AutoShape 14"/>
              <p:cNvSpPr>
                <a:spLocks noChangeAspect="1" noChangeArrowheads="1"/>
              </p:cNvSpPr>
              <p:nvPr/>
            </p:nvSpPr>
            <p:spPr bwMode="auto">
              <a:xfrm flipV="1">
                <a:off x="765" y="2552"/>
                <a:ext cx="248" cy="524"/>
              </a:xfrm>
              <a:prstGeom prst="downArrow">
                <a:avLst>
                  <a:gd name="adj1" fmla="val 75009"/>
                  <a:gd name="adj2" fmla="val 105655"/>
                </a:avLst>
              </a:prstGeom>
              <a:solidFill>
                <a:srgbClr val="FFD523"/>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New Roman" charset="0"/>
                  <a:ea typeface="MS PGothic" charset="0"/>
                  <a:cs typeface="MS PGothic" charset="0"/>
                </a:endParaRPr>
              </a:p>
            </p:txBody>
          </p:sp>
        </p:grpSp>
      </p:grpSp>
      <p:sp>
        <p:nvSpPr>
          <p:cNvPr id="10245" name="Rectangle 15"/>
          <p:cNvSpPr>
            <a:spLocks noGrp="1" noChangeArrowheads="1"/>
          </p:cNvSpPr>
          <p:nvPr>
            <p:ph type="title"/>
          </p:nvPr>
        </p:nvSpPr>
        <p:spPr>
          <a:xfrm>
            <a:off x="722313" y="292100"/>
            <a:ext cx="8064500" cy="762000"/>
          </a:xfrm>
        </p:spPr>
        <p:txBody>
          <a:bodyPr/>
          <a:lstStyle/>
          <a:p>
            <a:pPr algn="ctr"/>
            <a:r>
              <a:rPr lang="en-US" dirty="0" smtClean="0">
                <a:latin typeface="Univers" pitchFamily="34" charset="0"/>
              </a:rPr>
              <a:t>Predictive Analytics</a:t>
            </a:r>
          </a:p>
        </p:txBody>
      </p:sp>
      <p:sp>
        <p:nvSpPr>
          <p:cNvPr id="261136" name="Rectangle 16"/>
          <p:cNvSpPr>
            <a:spLocks noChangeArrowheads="1"/>
          </p:cNvSpPr>
          <p:nvPr/>
        </p:nvSpPr>
        <p:spPr bwMode="auto">
          <a:xfrm>
            <a:off x="6265863" y="1700213"/>
            <a:ext cx="2878137" cy="41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52388" tIns="25400" rIns="52388" bIns="25400">
            <a:spAutoFit/>
          </a:bodyPr>
          <a:lstStyle/>
          <a:p>
            <a:pPr defTabSz="298450">
              <a:defRPr/>
            </a:pPr>
            <a:r>
              <a:rPr lang="en-US" u="sng">
                <a:latin typeface="Univers" charset="0"/>
                <a:ea typeface="MS PGothic" charset="0"/>
                <a:cs typeface="MS PGothic" charset="0"/>
              </a:rPr>
              <a:t>Analytical Tools</a:t>
            </a:r>
          </a:p>
        </p:txBody>
      </p:sp>
      <p:grpSp>
        <p:nvGrpSpPr>
          <p:cNvPr id="261137" name="Group 17"/>
          <p:cNvGrpSpPr>
            <a:grpSpLocks/>
          </p:cNvGrpSpPr>
          <p:nvPr/>
        </p:nvGrpSpPr>
        <p:grpSpPr bwMode="auto">
          <a:xfrm>
            <a:off x="2368550" y="3086101"/>
            <a:ext cx="6704013" cy="1514476"/>
            <a:chOff x="1492" y="1944"/>
            <a:chExt cx="4223" cy="954"/>
          </a:xfrm>
        </p:grpSpPr>
        <p:grpSp>
          <p:nvGrpSpPr>
            <p:cNvPr id="10258" name="Group 18"/>
            <p:cNvGrpSpPr>
              <a:grpSpLocks noChangeAspect="1"/>
            </p:cNvGrpSpPr>
            <p:nvPr/>
          </p:nvGrpSpPr>
          <p:grpSpPr bwMode="auto">
            <a:xfrm>
              <a:off x="1492" y="1944"/>
              <a:ext cx="2403" cy="946"/>
              <a:chOff x="2442" y="1799"/>
              <a:chExt cx="1282" cy="503"/>
            </a:xfrm>
          </p:grpSpPr>
          <p:sp>
            <p:nvSpPr>
              <p:cNvPr id="261139" name="Freeform 19"/>
              <p:cNvSpPr>
                <a:spLocks noChangeAspect="1"/>
              </p:cNvSpPr>
              <p:nvPr/>
            </p:nvSpPr>
            <p:spPr bwMode="auto">
              <a:xfrm>
                <a:off x="2442" y="1927"/>
                <a:ext cx="44" cy="375"/>
              </a:xfrm>
              <a:custGeom>
                <a:avLst/>
                <a:gdLst>
                  <a:gd name="T0" fmla="*/ 43 w 44"/>
                  <a:gd name="T1" fmla="*/ 30 h 375"/>
                  <a:gd name="T2" fmla="*/ 43 w 44"/>
                  <a:gd name="T3" fmla="*/ 374 h 375"/>
                  <a:gd name="T4" fmla="*/ 0 w 44"/>
                  <a:gd name="T5" fmla="*/ 340 h 375"/>
                  <a:gd name="T6" fmla="*/ 0 w 44"/>
                  <a:gd name="T7" fmla="*/ 0 h 375"/>
                  <a:gd name="T8" fmla="*/ 43 w 44"/>
                  <a:gd name="T9" fmla="*/ 30 h 3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 h="375">
                    <a:moveTo>
                      <a:pt x="43" y="30"/>
                    </a:moveTo>
                    <a:lnTo>
                      <a:pt x="43" y="374"/>
                    </a:lnTo>
                    <a:lnTo>
                      <a:pt x="0" y="340"/>
                    </a:lnTo>
                    <a:lnTo>
                      <a:pt x="0" y="0"/>
                    </a:lnTo>
                    <a:lnTo>
                      <a:pt x="43" y="30"/>
                    </a:lnTo>
                  </a:path>
                </a:pathLst>
              </a:custGeom>
              <a:gradFill rotWithShape="0">
                <a:gsLst>
                  <a:gs pos="0">
                    <a:srgbClr val="C41DFF"/>
                  </a:gs>
                  <a:gs pos="100000">
                    <a:srgbClr val="6E108F"/>
                  </a:gs>
                </a:gsLst>
                <a:path path="rect">
                  <a:fillToRect l="50000" t="50000" r="50000" b="50000"/>
                </a:path>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261140" name="Freeform 20"/>
              <p:cNvSpPr>
                <a:spLocks noChangeAspect="1"/>
              </p:cNvSpPr>
              <p:nvPr/>
            </p:nvSpPr>
            <p:spPr bwMode="auto">
              <a:xfrm>
                <a:off x="2442" y="1800"/>
                <a:ext cx="658" cy="159"/>
              </a:xfrm>
              <a:custGeom>
                <a:avLst/>
                <a:gdLst>
                  <a:gd name="T0" fmla="*/ 0 w 658"/>
                  <a:gd name="T1" fmla="*/ 127 h 159"/>
                  <a:gd name="T2" fmla="*/ 42 w 658"/>
                  <a:gd name="T3" fmla="*/ 158 h 159"/>
                  <a:gd name="T4" fmla="*/ 657 w 658"/>
                  <a:gd name="T5" fmla="*/ 27 h 159"/>
                  <a:gd name="T6" fmla="*/ 622 w 658"/>
                  <a:gd name="T7" fmla="*/ 0 h 159"/>
                  <a:gd name="T8" fmla="*/ 0 w 658"/>
                  <a:gd name="T9" fmla="*/ 127 h 1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8" h="159">
                    <a:moveTo>
                      <a:pt x="0" y="127"/>
                    </a:moveTo>
                    <a:lnTo>
                      <a:pt x="42" y="158"/>
                    </a:lnTo>
                    <a:lnTo>
                      <a:pt x="657" y="27"/>
                    </a:lnTo>
                    <a:lnTo>
                      <a:pt x="622" y="0"/>
                    </a:lnTo>
                    <a:lnTo>
                      <a:pt x="0" y="127"/>
                    </a:lnTo>
                  </a:path>
                </a:pathLst>
              </a:custGeom>
              <a:gradFill rotWithShape="0">
                <a:gsLst>
                  <a:gs pos="0">
                    <a:srgbClr val="C41DFF"/>
                  </a:gs>
                  <a:gs pos="100000">
                    <a:srgbClr val="6E108F"/>
                  </a:gs>
                </a:gsLst>
                <a:path path="rect">
                  <a:fillToRect l="50000" t="50000" r="50000" b="50000"/>
                </a:path>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261141" name="Freeform 21"/>
              <p:cNvSpPr>
                <a:spLocks noChangeAspect="1"/>
              </p:cNvSpPr>
              <p:nvPr/>
            </p:nvSpPr>
            <p:spPr bwMode="auto">
              <a:xfrm>
                <a:off x="3064" y="1799"/>
                <a:ext cx="660" cy="157"/>
              </a:xfrm>
              <a:custGeom>
                <a:avLst/>
                <a:gdLst>
                  <a:gd name="T0" fmla="*/ 0 w 660"/>
                  <a:gd name="T1" fmla="*/ 0 h 157"/>
                  <a:gd name="T2" fmla="*/ 34 w 660"/>
                  <a:gd name="T3" fmla="*/ 28 h 157"/>
                  <a:gd name="T4" fmla="*/ 659 w 660"/>
                  <a:gd name="T5" fmla="*/ 156 h 157"/>
                  <a:gd name="T6" fmla="*/ 617 w 660"/>
                  <a:gd name="T7" fmla="*/ 125 h 157"/>
                  <a:gd name="T8" fmla="*/ 0 w 660"/>
                  <a:gd name="T9" fmla="*/ 0 h 1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0" h="157">
                    <a:moveTo>
                      <a:pt x="0" y="0"/>
                    </a:moveTo>
                    <a:lnTo>
                      <a:pt x="34" y="28"/>
                    </a:lnTo>
                    <a:lnTo>
                      <a:pt x="659" y="156"/>
                    </a:lnTo>
                    <a:lnTo>
                      <a:pt x="617" y="125"/>
                    </a:lnTo>
                    <a:lnTo>
                      <a:pt x="0" y="0"/>
                    </a:lnTo>
                  </a:path>
                </a:pathLst>
              </a:custGeom>
              <a:gradFill rotWithShape="0">
                <a:gsLst>
                  <a:gs pos="0">
                    <a:srgbClr val="C41DFF"/>
                  </a:gs>
                  <a:gs pos="100000">
                    <a:srgbClr val="6E108F"/>
                  </a:gs>
                </a:gsLst>
                <a:path path="rect">
                  <a:fillToRect l="50000" t="50000" r="50000" b="50000"/>
                </a:path>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261142" name="Freeform 22"/>
              <p:cNvSpPr>
                <a:spLocks noChangeAspect="1"/>
              </p:cNvSpPr>
              <p:nvPr/>
            </p:nvSpPr>
            <p:spPr bwMode="auto">
              <a:xfrm>
                <a:off x="2483" y="1827"/>
                <a:ext cx="1241" cy="475"/>
              </a:xfrm>
              <a:custGeom>
                <a:avLst/>
                <a:gdLst>
                  <a:gd name="T0" fmla="*/ 0 w 1241"/>
                  <a:gd name="T1" fmla="*/ 131 h 475"/>
                  <a:gd name="T2" fmla="*/ 0 w 1241"/>
                  <a:gd name="T3" fmla="*/ 474 h 475"/>
                  <a:gd name="T4" fmla="*/ 618 w 1241"/>
                  <a:gd name="T5" fmla="*/ 345 h 475"/>
                  <a:gd name="T6" fmla="*/ 1240 w 1241"/>
                  <a:gd name="T7" fmla="*/ 474 h 475"/>
                  <a:gd name="T8" fmla="*/ 1240 w 1241"/>
                  <a:gd name="T9" fmla="*/ 128 h 475"/>
                  <a:gd name="T10" fmla="*/ 614 w 1241"/>
                  <a:gd name="T11" fmla="*/ 0 h 475"/>
                  <a:gd name="T12" fmla="*/ 0 w 1241"/>
                  <a:gd name="T13" fmla="*/ 131 h 4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41" h="475">
                    <a:moveTo>
                      <a:pt x="0" y="131"/>
                    </a:moveTo>
                    <a:lnTo>
                      <a:pt x="0" y="474"/>
                    </a:lnTo>
                    <a:lnTo>
                      <a:pt x="618" y="345"/>
                    </a:lnTo>
                    <a:lnTo>
                      <a:pt x="1240" y="474"/>
                    </a:lnTo>
                    <a:lnTo>
                      <a:pt x="1240" y="128"/>
                    </a:lnTo>
                    <a:lnTo>
                      <a:pt x="614" y="0"/>
                    </a:lnTo>
                    <a:lnTo>
                      <a:pt x="0" y="131"/>
                    </a:lnTo>
                  </a:path>
                </a:pathLst>
              </a:custGeom>
              <a:gradFill rotWithShape="0">
                <a:gsLst>
                  <a:gs pos="0">
                    <a:srgbClr val="C41DFF"/>
                  </a:gs>
                  <a:gs pos="100000">
                    <a:srgbClr val="6E108F"/>
                  </a:gs>
                </a:gsLst>
                <a:path path="rect">
                  <a:fillToRect l="50000" t="50000" r="50000" b="50000"/>
                </a:path>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grpSp>
        <p:sp>
          <p:nvSpPr>
            <p:cNvPr id="261143" name="Rectangle 23"/>
            <p:cNvSpPr>
              <a:spLocks noChangeAspect="1" noChangeArrowheads="1"/>
            </p:cNvSpPr>
            <p:nvPr/>
          </p:nvSpPr>
          <p:spPr bwMode="auto">
            <a:xfrm>
              <a:off x="2311" y="2251"/>
              <a:ext cx="889" cy="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52388" tIns="25400" rIns="52388" bIns="25400">
              <a:spAutoFit/>
            </a:bodyPr>
            <a:lstStyle/>
            <a:p>
              <a:pPr defTabSz="298450">
                <a:defRPr/>
              </a:pPr>
              <a:r>
                <a:rPr lang="en-US" sz="2800">
                  <a:latin typeface="Univers" charset="0"/>
                  <a:ea typeface="MS PGothic" charset="0"/>
                  <a:cs typeface="MS PGothic" charset="0"/>
                </a:rPr>
                <a:t>Shallow</a:t>
              </a:r>
              <a:endParaRPr lang="en-US" sz="2800">
                <a:solidFill>
                  <a:schemeClr val="bg1"/>
                </a:solidFill>
                <a:latin typeface="Univers" charset="0"/>
                <a:ea typeface="MS PGothic" charset="0"/>
                <a:cs typeface="MS PGothic" charset="0"/>
              </a:endParaRPr>
            </a:p>
          </p:txBody>
        </p:sp>
        <p:sp>
          <p:nvSpPr>
            <p:cNvPr id="261144" name="Text Box 24"/>
            <p:cNvSpPr txBox="1">
              <a:spLocks noChangeArrowheads="1"/>
            </p:cNvSpPr>
            <p:nvPr/>
          </p:nvSpPr>
          <p:spPr bwMode="auto">
            <a:xfrm>
              <a:off x="3929" y="2343"/>
              <a:ext cx="1786" cy="555"/>
            </a:xfrm>
            <a:prstGeom prst="rect">
              <a:avLst/>
            </a:prstGeom>
            <a:noFill/>
            <a:ln>
              <a:noFill/>
            </a:ln>
            <a:effectLst/>
            <a:extLst>
              <a:ext uri="{909E8E84-426E-40DD-AFC4-6F175D3DCCD1}">
                <a14:hiddenFill xmlns:a14="http://schemas.microsoft.com/office/drawing/2010/main">
                  <a:gradFill rotWithShape="0">
                    <a:gsLst>
                      <a:gs pos="0">
                        <a:srgbClr val="081D58">
                          <a:gamma/>
                          <a:tint val="80000"/>
                          <a:invGamma/>
                        </a:srgbClr>
                      </a:gs>
                      <a:gs pos="100000">
                        <a:srgbClr val="081D58"/>
                      </a:gs>
                    </a:gsLst>
                    <a:lin ang="0" scaled="1"/>
                  </a:gradFill>
                </a14:hiddenFill>
              </a:ext>
              <a:ext uri="{91240B29-F687-4F45-9708-019B960494DF}">
                <a14:hiddenLine xmlns:a14="http://schemas.microsoft.com/office/drawing/2010/main" w="9525" cap="rnd">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nSpc>
                  <a:spcPct val="95000"/>
                </a:lnSpc>
                <a:spcBef>
                  <a:spcPct val="50000"/>
                </a:spcBef>
                <a:defRPr/>
              </a:pPr>
              <a:r>
                <a:rPr lang="en-US" sz="1800" dirty="0">
                  <a:solidFill>
                    <a:srgbClr val="CA35FF"/>
                  </a:solidFill>
                  <a:latin typeface="Univers" charset="0"/>
                  <a:ea typeface="MS PGothic" charset="0"/>
                  <a:cs typeface="MS PGothic" charset="0"/>
                </a:rPr>
                <a:t>Statistical &amp; </a:t>
              </a:r>
              <a:r>
                <a:rPr lang="en-US" sz="1800" dirty="0" smtClean="0">
                  <a:solidFill>
                    <a:srgbClr val="CA35FF"/>
                  </a:solidFill>
                  <a:latin typeface="Univers" charset="0"/>
                  <a:ea typeface="MS PGothic" charset="0"/>
                  <a:cs typeface="MS PGothic" charset="0"/>
                </a:rPr>
                <a:t>BI</a:t>
              </a:r>
              <a:r>
                <a:rPr lang="en-US" sz="1800" dirty="0">
                  <a:solidFill>
                    <a:srgbClr val="CA35FF"/>
                  </a:solidFill>
                  <a:latin typeface="Univers" charset="0"/>
                  <a:ea typeface="MS PGothic" charset="0"/>
                  <a:cs typeface="MS PGothic" charset="0"/>
                </a:rPr>
                <a:t/>
              </a:r>
              <a:br>
                <a:rPr lang="en-US" sz="1800" dirty="0">
                  <a:solidFill>
                    <a:srgbClr val="CA35FF"/>
                  </a:solidFill>
                  <a:latin typeface="Univers" charset="0"/>
                  <a:ea typeface="MS PGothic" charset="0"/>
                  <a:cs typeface="MS PGothic" charset="0"/>
                </a:rPr>
              </a:br>
              <a:r>
                <a:rPr lang="en-US" sz="1800" dirty="0">
                  <a:solidFill>
                    <a:srgbClr val="CA35FF"/>
                  </a:solidFill>
                  <a:latin typeface="Univers" charset="0"/>
                  <a:ea typeface="MS PGothic" charset="0"/>
                  <a:cs typeface="MS PGothic" charset="0"/>
                </a:rPr>
                <a:t>tools for summaries and analysis </a:t>
              </a:r>
              <a:endParaRPr lang="en-US" sz="1800" dirty="0">
                <a:solidFill>
                  <a:srgbClr val="9900CC"/>
                </a:solidFill>
                <a:latin typeface="Univers" charset="0"/>
                <a:ea typeface="MS PGothic" charset="0"/>
                <a:cs typeface="MS PGothic" charset="0"/>
              </a:endParaRPr>
            </a:p>
          </p:txBody>
        </p:sp>
      </p:grpSp>
      <p:sp>
        <p:nvSpPr>
          <p:cNvPr id="261145" name="Rectangle 25"/>
          <p:cNvSpPr>
            <a:spLocks noChangeArrowheads="1"/>
          </p:cNvSpPr>
          <p:nvPr/>
        </p:nvSpPr>
        <p:spPr bwMode="auto">
          <a:xfrm>
            <a:off x="609600" y="1973263"/>
            <a:ext cx="1643063" cy="66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52388" tIns="25400" rIns="52388" bIns="25400">
            <a:spAutoFit/>
          </a:bodyPr>
          <a:lstStyle/>
          <a:p>
            <a:pPr algn="ctr" defTabSz="298450">
              <a:defRPr/>
            </a:pPr>
            <a:r>
              <a:rPr lang="en-US" sz="2000">
                <a:latin typeface="Univers" charset="0"/>
                <a:ea typeface="MS PGothic" charset="0"/>
                <a:cs typeface="MS PGothic" charset="0"/>
              </a:rPr>
              <a:t>Top-Down</a:t>
            </a:r>
          </a:p>
          <a:p>
            <a:pPr algn="ctr" defTabSz="298450">
              <a:defRPr/>
            </a:pPr>
            <a:r>
              <a:rPr lang="en-US" sz="2000">
                <a:latin typeface="Univers" charset="0"/>
                <a:ea typeface="MS PGothic" charset="0"/>
                <a:cs typeface="MS PGothic" charset="0"/>
              </a:rPr>
              <a:t>Methodology</a:t>
            </a:r>
          </a:p>
        </p:txBody>
      </p:sp>
      <p:sp>
        <p:nvSpPr>
          <p:cNvPr id="261146" name="AutoShape 26"/>
          <p:cNvSpPr>
            <a:spLocks noChangeAspect="1" noChangeArrowheads="1"/>
          </p:cNvSpPr>
          <p:nvPr/>
        </p:nvSpPr>
        <p:spPr bwMode="auto">
          <a:xfrm>
            <a:off x="1220788" y="2754313"/>
            <a:ext cx="393700" cy="831850"/>
          </a:xfrm>
          <a:prstGeom prst="downArrow">
            <a:avLst>
              <a:gd name="adj1" fmla="val 75009"/>
              <a:gd name="adj2" fmla="val 105655"/>
            </a:avLst>
          </a:prstGeom>
          <a:solidFill>
            <a:srgbClr val="FFD523"/>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New Roman" charset="0"/>
              <a:ea typeface="MS PGothic" charset="0"/>
              <a:cs typeface="MS PGothic" charset="0"/>
            </a:endParaRPr>
          </a:p>
        </p:txBody>
      </p:sp>
      <p:grpSp>
        <p:nvGrpSpPr>
          <p:cNvPr id="261147" name="Group 27"/>
          <p:cNvGrpSpPr>
            <a:grpSpLocks/>
          </p:cNvGrpSpPr>
          <p:nvPr/>
        </p:nvGrpSpPr>
        <p:grpSpPr bwMode="auto">
          <a:xfrm>
            <a:off x="2365375" y="2063750"/>
            <a:ext cx="6778625" cy="1503363"/>
            <a:chOff x="1490" y="1300"/>
            <a:chExt cx="4270" cy="947"/>
          </a:xfrm>
        </p:grpSpPr>
        <p:grpSp>
          <p:nvGrpSpPr>
            <p:cNvPr id="10251" name="Group 28"/>
            <p:cNvGrpSpPr>
              <a:grpSpLocks noChangeAspect="1"/>
            </p:cNvGrpSpPr>
            <p:nvPr/>
          </p:nvGrpSpPr>
          <p:grpSpPr bwMode="auto">
            <a:xfrm>
              <a:off x="1490" y="1300"/>
              <a:ext cx="2406" cy="947"/>
              <a:chOff x="2441" y="1453"/>
              <a:chExt cx="1282" cy="504"/>
            </a:xfrm>
          </p:grpSpPr>
          <p:sp>
            <p:nvSpPr>
              <p:cNvPr id="261149" name="Freeform 29"/>
              <p:cNvSpPr>
                <a:spLocks noChangeAspect="1"/>
              </p:cNvSpPr>
              <p:nvPr/>
            </p:nvSpPr>
            <p:spPr bwMode="auto">
              <a:xfrm>
                <a:off x="2441" y="1582"/>
                <a:ext cx="44" cy="375"/>
              </a:xfrm>
              <a:custGeom>
                <a:avLst/>
                <a:gdLst>
                  <a:gd name="T0" fmla="*/ 43 w 44"/>
                  <a:gd name="T1" fmla="*/ 30 h 375"/>
                  <a:gd name="T2" fmla="*/ 43 w 44"/>
                  <a:gd name="T3" fmla="*/ 374 h 375"/>
                  <a:gd name="T4" fmla="*/ 0 w 44"/>
                  <a:gd name="T5" fmla="*/ 340 h 375"/>
                  <a:gd name="T6" fmla="*/ 0 w 44"/>
                  <a:gd name="T7" fmla="*/ 0 h 375"/>
                  <a:gd name="T8" fmla="*/ 43 w 44"/>
                  <a:gd name="T9" fmla="*/ 30 h 3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 h="375">
                    <a:moveTo>
                      <a:pt x="43" y="30"/>
                    </a:moveTo>
                    <a:lnTo>
                      <a:pt x="43" y="374"/>
                    </a:lnTo>
                    <a:lnTo>
                      <a:pt x="0" y="340"/>
                    </a:lnTo>
                    <a:lnTo>
                      <a:pt x="0" y="0"/>
                    </a:lnTo>
                    <a:lnTo>
                      <a:pt x="43" y="30"/>
                    </a:lnTo>
                  </a:path>
                </a:pathLst>
              </a:custGeom>
              <a:gradFill rotWithShape="0">
                <a:gsLst>
                  <a:gs pos="0">
                    <a:srgbClr val="FF5757"/>
                  </a:gs>
                  <a:gs pos="100000">
                    <a:srgbClr val="8E3030"/>
                  </a:gs>
                </a:gsLst>
                <a:path path="rect">
                  <a:fillToRect l="50000" t="50000" r="50000" b="50000"/>
                </a:path>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261150" name="Freeform 30"/>
              <p:cNvSpPr>
                <a:spLocks noChangeAspect="1"/>
              </p:cNvSpPr>
              <p:nvPr/>
            </p:nvSpPr>
            <p:spPr bwMode="auto">
              <a:xfrm>
                <a:off x="2441" y="1453"/>
                <a:ext cx="659" cy="160"/>
              </a:xfrm>
              <a:custGeom>
                <a:avLst/>
                <a:gdLst>
                  <a:gd name="T0" fmla="*/ 0 w 659"/>
                  <a:gd name="T1" fmla="*/ 128 h 160"/>
                  <a:gd name="T2" fmla="*/ 42 w 659"/>
                  <a:gd name="T3" fmla="*/ 159 h 160"/>
                  <a:gd name="T4" fmla="*/ 658 w 659"/>
                  <a:gd name="T5" fmla="*/ 27 h 160"/>
                  <a:gd name="T6" fmla="*/ 623 w 659"/>
                  <a:gd name="T7" fmla="*/ 0 h 160"/>
                  <a:gd name="T8" fmla="*/ 0 w 659"/>
                  <a:gd name="T9" fmla="*/ 128 h 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9" h="160">
                    <a:moveTo>
                      <a:pt x="0" y="128"/>
                    </a:moveTo>
                    <a:lnTo>
                      <a:pt x="42" y="159"/>
                    </a:lnTo>
                    <a:lnTo>
                      <a:pt x="658" y="27"/>
                    </a:lnTo>
                    <a:lnTo>
                      <a:pt x="623" y="0"/>
                    </a:lnTo>
                    <a:lnTo>
                      <a:pt x="0" y="128"/>
                    </a:lnTo>
                  </a:path>
                </a:pathLst>
              </a:custGeom>
              <a:gradFill rotWithShape="0">
                <a:gsLst>
                  <a:gs pos="0">
                    <a:srgbClr val="FF5757"/>
                  </a:gs>
                  <a:gs pos="100000">
                    <a:srgbClr val="8E3030"/>
                  </a:gs>
                </a:gsLst>
                <a:path path="rect">
                  <a:fillToRect l="50000" t="50000" r="50000" b="50000"/>
                </a:path>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261151" name="Freeform 31"/>
              <p:cNvSpPr>
                <a:spLocks noChangeAspect="1"/>
              </p:cNvSpPr>
              <p:nvPr/>
            </p:nvSpPr>
            <p:spPr bwMode="auto">
              <a:xfrm>
                <a:off x="3063" y="1453"/>
                <a:ext cx="660" cy="158"/>
              </a:xfrm>
              <a:custGeom>
                <a:avLst/>
                <a:gdLst>
                  <a:gd name="T0" fmla="*/ 0 w 660"/>
                  <a:gd name="T1" fmla="*/ 0 h 158"/>
                  <a:gd name="T2" fmla="*/ 34 w 660"/>
                  <a:gd name="T3" fmla="*/ 28 h 158"/>
                  <a:gd name="T4" fmla="*/ 659 w 660"/>
                  <a:gd name="T5" fmla="*/ 157 h 158"/>
                  <a:gd name="T6" fmla="*/ 617 w 660"/>
                  <a:gd name="T7" fmla="*/ 126 h 158"/>
                  <a:gd name="T8" fmla="*/ 0 w 660"/>
                  <a:gd name="T9" fmla="*/ 0 h 1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0" h="158">
                    <a:moveTo>
                      <a:pt x="0" y="0"/>
                    </a:moveTo>
                    <a:lnTo>
                      <a:pt x="34" y="28"/>
                    </a:lnTo>
                    <a:lnTo>
                      <a:pt x="659" y="157"/>
                    </a:lnTo>
                    <a:lnTo>
                      <a:pt x="617" y="126"/>
                    </a:lnTo>
                    <a:lnTo>
                      <a:pt x="0" y="0"/>
                    </a:lnTo>
                  </a:path>
                </a:pathLst>
              </a:custGeom>
              <a:gradFill rotWithShape="0">
                <a:gsLst>
                  <a:gs pos="0">
                    <a:srgbClr val="FF5757"/>
                  </a:gs>
                  <a:gs pos="100000">
                    <a:srgbClr val="8E3030"/>
                  </a:gs>
                </a:gsLst>
                <a:path path="rect">
                  <a:fillToRect l="50000" t="50000" r="50000" b="50000"/>
                </a:path>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261152" name="Freeform 32"/>
              <p:cNvSpPr>
                <a:spLocks noChangeAspect="1"/>
              </p:cNvSpPr>
              <p:nvPr/>
            </p:nvSpPr>
            <p:spPr bwMode="auto">
              <a:xfrm>
                <a:off x="2482" y="1480"/>
                <a:ext cx="1241" cy="476"/>
              </a:xfrm>
              <a:custGeom>
                <a:avLst/>
                <a:gdLst>
                  <a:gd name="T0" fmla="*/ 0 w 1241"/>
                  <a:gd name="T1" fmla="*/ 131 h 476"/>
                  <a:gd name="T2" fmla="*/ 0 w 1241"/>
                  <a:gd name="T3" fmla="*/ 475 h 476"/>
                  <a:gd name="T4" fmla="*/ 618 w 1241"/>
                  <a:gd name="T5" fmla="*/ 346 h 476"/>
                  <a:gd name="T6" fmla="*/ 1240 w 1241"/>
                  <a:gd name="T7" fmla="*/ 475 h 476"/>
                  <a:gd name="T8" fmla="*/ 1240 w 1241"/>
                  <a:gd name="T9" fmla="*/ 128 h 476"/>
                  <a:gd name="T10" fmla="*/ 614 w 1241"/>
                  <a:gd name="T11" fmla="*/ 0 h 476"/>
                  <a:gd name="T12" fmla="*/ 0 w 1241"/>
                  <a:gd name="T13" fmla="*/ 131 h 47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41" h="476">
                    <a:moveTo>
                      <a:pt x="0" y="131"/>
                    </a:moveTo>
                    <a:lnTo>
                      <a:pt x="0" y="475"/>
                    </a:lnTo>
                    <a:lnTo>
                      <a:pt x="618" y="346"/>
                    </a:lnTo>
                    <a:lnTo>
                      <a:pt x="1240" y="475"/>
                    </a:lnTo>
                    <a:lnTo>
                      <a:pt x="1240" y="128"/>
                    </a:lnTo>
                    <a:lnTo>
                      <a:pt x="614" y="0"/>
                    </a:lnTo>
                    <a:lnTo>
                      <a:pt x="0" y="131"/>
                    </a:lnTo>
                  </a:path>
                </a:pathLst>
              </a:custGeom>
              <a:gradFill rotWithShape="0">
                <a:gsLst>
                  <a:gs pos="0">
                    <a:srgbClr val="FF5757"/>
                  </a:gs>
                  <a:gs pos="100000">
                    <a:srgbClr val="8E3030"/>
                  </a:gs>
                </a:gsLst>
                <a:path path="rect">
                  <a:fillToRect l="50000" t="50000" r="50000" b="50000"/>
                </a:path>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grpSp>
        <p:sp>
          <p:nvSpPr>
            <p:cNvPr id="261153" name="Rectangle 33"/>
            <p:cNvSpPr>
              <a:spLocks noChangeAspect="1" noChangeArrowheads="1"/>
            </p:cNvSpPr>
            <p:nvPr/>
          </p:nvSpPr>
          <p:spPr bwMode="auto">
            <a:xfrm>
              <a:off x="2303" y="1622"/>
              <a:ext cx="895" cy="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52388" tIns="25400" rIns="52388" bIns="25400">
              <a:spAutoFit/>
            </a:bodyPr>
            <a:lstStyle/>
            <a:p>
              <a:pPr defTabSz="298450">
                <a:defRPr/>
              </a:pPr>
              <a:r>
                <a:rPr lang="en-US" sz="2800">
                  <a:latin typeface="Univers" charset="0"/>
                  <a:ea typeface="MS PGothic" charset="0"/>
                  <a:cs typeface="MS PGothic" charset="0"/>
                </a:rPr>
                <a:t>Surface</a:t>
              </a:r>
            </a:p>
          </p:txBody>
        </p:sp>
        <p:sp>
          <p:nvSpPr>
            <p:cNvPr id="261154" name="Rectangle 34"/>
            <p:cNvSpPr>
              <a:spLocks noChangeArrowheads="1"/>
            </p:cNvSpPr>
            <p:nvPr/>
          </p:nvSpPr>
          <p:spPr bwMode="auto">
            <a:xfrm>
              <a:off x="3950" y="1662"/>
              <a:ext cx="1810" cy="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52388" tIns="25400" rIns="52388" bIns="25400">
              <a:spAutoFit/>
            </a:bodyPr>
            <a:lstStyle/>
            <a:p>
              <a:pPr defTabSz="298450">
                <a:lnSpc>
                  <a:spcPct val="95000"/>
                </a:lnSpc>
                <a:spcAft>
                  <a:spcPct val="55000"/>
                </a:spcAft>
                <a:defRPr/>
              </a:pPr>
              <a:r>
                <a:rPr lang="en-US" sz="1800">
                  <a:solidFill>
                    <a:srgbClr val="FF2727"/>
                  </a:solidFill>
                  <a:latin typeface="Univers" charset="0"/>
                  <a:ea typeface="MS PGothic" charset="0"/>
                  <a:cs typeface="MS PGothic" charset="0"/>
                </a:rPr>
                <a:t>SQL tools for simple queries and reporting</a:t>
              </a:r>
              <a:endParaRPr lang="en-US" sz="1800">
                <a:solidFill>
                  <a:srgbClr val="0000DE"/>
                </a:solidFill>
                <a:latin typeface="Univers" charset="0"/>
                <a:ea typeface="MS PGothic" charset="0"/>
                <a:cs typeface="MS PGothic" charset="0"/>
              </a:endParaRPr>
            </a:p>
          </p:txBody>
        </p:sp>
      </p:grpSp>
    </p:spTree>
    <p:extLst>
      <p:ext uri="{BB962C8B-B14F-4D97-AF65-F5344CB8AC3E}">
        <p14:creationId xmlns:p14="http://schemas.microsoft.com/office/powerpoint/2010/main" val="24553928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61147"/>
                                        </p:tgtEl>
                                        <p:attrNameLst>
                                          <p:attrName>style.visibility</p:attrName>
                                        </p:attrNameLst>
                                      </p:cBhvr>
                                      <p:to>
                                        <p:strVal val="visible"/>
                                      </p:to>
                                    </p:set>
                                    <p:animEffect transition="in" filter="wipe(up)">
                                      <p:cBhvr>
                                        <p:cTn id="7" dur="500"/>
                                        <p:tgtEl>
                                          <p:spTgt spid="26114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261137"/>
                                        </p:tgtEl>
                                        <p:attrNameLst>
                                          <p:attrName>style.visibility</p:attrName>
                                        </p:attrNameLst>
                                      </p:cBhvr>
                                      <p:to>
                                        <p:strVal val="visible"/>
                                      </p:to>
                                    </p:set>
                                    <p:animEffect transition="in" filter="wipe(up)">
                                      <p:cBhvr>
                                        <p:cTn id="12" dur="500"/>
                                        <p:tgtEl>
                                          <p:spTgt spid="26113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261123"/>
                                        </p:tgtEl>
                                        <p:attrNameLst>
                                          <p:attrName>style.visibility</p:attrName>
                                        </p:attrNameLst>
                                      </p:cBhvr>
                                      <p:to>
                                        <p:strVal val="visible"/>
                                      </p:to>
                                    </p:set>
                                    <p:animEffect transition="in" filter="wipe(down)">
                                      <p:cBhvr>
                                        <p:cTn id="17" dur="500"/>
                                        <p:tgtEl>
                                          <p:spTgt spid="261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Brief History of SDSC</a:t>
            </a:r>
            <a:endParaRPr lang="en-US" dirty="0"/>
          </a:p>
        </p:txBody>
      </p:sp>
      <p:sp>
        <p:nvSpPr>
          <p:cNvPr id="3" name="Content Placeholder 2"/>
          <p:cNvSpPr>
            <a:spLocks noGrp="1"/>
          </p:cNvSpPr>
          <p:nvPr>
            <p:ph idx="1"/>
          </p:nvPr>
        </p:nvSpPr>
        <p:spPr>
          <a:xfrm>
            <a:off x="533400" y="1600200"/>
            <a:ext cx="5562600" cy="4824413"/>
          </a:xfrm>
        </p:spPr>
        <p:txBody>
          <a:bodyPr>
            <a:noAutofit/>
          </a:bodyPr>
          <a:lstStyle/>
          <a:p>
            <a:r>
              <a:rPr lang="en-US" sz="2000" dirty="0" smtClean="0">
                <a:solidFill>
                  <a:srgbClr val="FF0000"/>
                </a:solidFill>
              </a:rPr>
              <a:t>1985-1997:</a:t>
            </a:r>
            <a:r>
              <a:rPr lang="en-US" sz="2000" dirty="0" smtClean="0"/>
              <a:t> NSF national supercomputer center; managed by General Atomics </a:t>
            </a:r>
          </a:p>
          <a:p>
            <a:r>
              <a:rPr lang="en-US" sz="2000" dirty="0" smtClean="0">
                <a:solidFill>
                  <a:srgbClr val="FF0000"/>
                </a:solidFill>
              </a:rPr>
              <a:t>1997-2007:</a:t>
            </a:r>
            <a:r>
              <a:rPr lang="en-US" sz="2000" dirty="0" smtClean="0"/>
              <a:t> NSF PACI program leadership center; managed by UCSD</a:t>
            </a:r>
          </a:p>
          <a:p>
            <a:pPr lvl="1"/>
            <a:r>
              <a:rPr lang="en-US" sz="1600" dirty="0" smtClean="0"/>
              <a:t>PACI: Partnerships for Advanced Computational Infrastructure</a:t>
            </a:r>
          </a:p>
          <a:p>
            <a:r>
              <a:rPr lang="en-US" sz="2000" dirty="0" smtClean="0">
                <a:solidFill>
                  <a:srgbClr val="FF0000"/>
                </a:solidFill>
              </a:rPr>
              <a:t>2007-2009:</a:t>
            </a:r>
            <a:r>
              <a:rPr lang="en-US" sz="2000" dirty="0" smtClean="0"/>
              <a:t> Internal transition to support more diversified research computing</a:t>
            </a:r>
          </a:p>
          <a:p>
            <a:pPr lvl="1"/>
            <a:r>
              <a:rPr lang="en-US" sz="1600" dirty="0" smtClean="0"/>
              <a:t>still NSF national “resource provider”</a:t>
            </a:r>
          </a:p>
          <a:p>
            <a:r>
              <a:rPr lang="en-US" sz="2000" dirty="0" smtClean="0">
                <a:solidFill>
                  <a:srgbClr val="FF0000"/>
                </a:solidFill>
              </a:rPr>
              <a:t>2009-future:</a:t>
            </a:r>
            <a:r>
              <a:rPr lang="en-US" sz="2000" dirty="0" smtClean="0"/>
              <a:t> Multi-constituency </a:t>
            </a:r>
            <a:r>
              <a:rPr lang="en-US" sz="2000" dirty="0" err="1" smtClean="0"/>
              <a:t>cyberinfrastructure</a:t>
            </a:r>
            <a:r>
              <a:rPr lang="en-US" sz="2000" dirty="0" smtClean="0"/>
              <a:t> (CI) center</a:t>
            </a:r>
          </a:p>
          <a:p>
            <a:pPr lvl="1"/>
            <a:r>
              <a:rPr lang="en-US" sz="1600" dirty="0" smtClean="0"/>
              <a:t>provide data-intensive CI resources, services, and expertise for campus, state, and nation</a:t>
            </a:r>
          </a:p>
          <a:p>
            <a:r>
              <a:rPr lang="en-US" sz="1800" dirty="0" smtClean="0">
                <a:solidFill>
                  <a:srgbClr val="0070C0"/>
                </a:solidFill>
              </a:rPr>
              <a:t>Approaching $1B in lifetime contract and grant activity</a:t>
            </a:r>
            <a:endParaRPr lang="en-US" sz="1800" dirty="0">
              <a:solidFill>
                <a:srgbClr val="0070C0"/>
              </a:solidFill>
            </a:endParaRPr>
          </a:p>
        </p:txBody>
      </p:sp>
      <p:pic>
        <p:nvPicPr>
          <p:cNvPr id="4" name="Picture 5" descr="http://mars.jpl.nasa.gov/mirror/sdsc_les2.gif"/>
          <p:cNvPicPr>
            <a:picLocks noChangeAspect="1" noChangeArrowheads="1"/>
          </p:cNvPicPr>
          <p:nvPr/>
        </p:nvPicPr>
        <p:blipFill>
          <a:blip r:embed="rId3" cstate="print"/>
          <a:srcRect/>
          <a:stretch>
            <a:fillRect/>
          </a:stretch>
        </p:blipFill>
        <p:spPr bwMode="auto">
          <a:xfrm>
            <a:off x="6234388" y="1676400"/>
            <a:ext cx="2528612" cy="1295400"/>
          </a:xfrm>
          <a:prstGeom prst="rect">
            <a:avLst/>
          </a:prstGeom>
          <a:noFill/>
          <a:ln w="9525">
            <a:noFill/>
            <a:miter lim="800000"/>
            <a:headEnd/>
            <a:tailEnd/>
          </a:ln>
        </p:spPr>
      </p:pic>
      <p:pic>
        <p:nvPicPr>
          <p:cNvPr id="5" name="Picture 8" descr="new building 1.jpg"/>
          <p:cNvPicPr>
            <a:picLocks noChangeAspect="1"/>
          </p:cNvPicPr>
          <p:nvPr/>
        </p:nvPicPr>
        <p:blipFill>
          <a:blip r:embed="rId4" cstate="print"/>
          <a:srcRect/>
          <a:stretch>
            <a:fillRect/>
          </a:stretch>
        </p:blipFill>
        <p:spPr bwMode="auto">
          <a:xfrm>
            <a:off x="6314246" y="5105400"/>
            <a:ext cx="2384470" cy="1296988"/>
          </a:xfrm>
          <a:prstGeom prst="rect">
            <a:avLst/>
          </a:prstGeom>
          <a:noFill/>
          <a:ln w="9525">
            <a:noFill/>
            <a:miter lim="800000"/>
            <a:headEnd/>
            <a:tailEnd/>
          </a:ln>
        </p:spPr>
      </p:pic>
      <p:pic>
        <p:nvPicPr>
          <p:cNvPr id="6" name="Picture 11" descr="Networking.jpg"/>
          <p:cNvPicPr>
            <a:picLocks noChangeAspect="1"/>
          </p:cNvPicPr>
          <p:nvPr/>
        </p:nvPicPr>
        <p:blipFill>
          <a:blip r:embed="rId5" cstate="print"/>
          <a:srcRect/>
          <a:stretch>
            <a:fillRect/>
          </a:stretch>
        </p:blipFill>
        <p:spPr bwMode="auto">
          <a:xfrm>
            <a:off x="6314246" y="3200400"/>
            <a:ext cx="2278063" cy="1676400"/>
          </a:xfrm>
          <a:prstGeom prst="rect">
            <a:avLst/>
          </a:prstGeom>
          <a:noFill/>
          <a:ln w="9525">
            <a:noFill/>
            <a:miter lim="800000"/>
            <a:headEnd/>
            <a:tailEnd/>
          </a:ln>
        </p:spPr>
      </p:pic>
    </p:spTree>
    <p:extLst>
      <p:ext uri="{BB962C8B-B14F-4D97-AF65-F5344CB8AC3E}">
        <p14:creationId xmlns:p14="http://schemas.microsoft.com/office/powerpoint/2010/main" val="453756016"/>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5"/>
          <p:cNvSpPr>
            <a:spLocks noGrp="1"/>
          </p:cNvSpPr>
          <p:nvPr>
            <p:ph type="sldNum" sz="quarter" idx="4294967295"/>
          </p:nvPr>
        </p:nvSpPr>
        <p:spPr>
          <a:xfrm>
            <a:off x="146050" y="6361113"/>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bg2"/>
                </a:solidFill>
                <a:latin typeface="Times New Roman" pitchFamily="18" charset="0"/>
                <a:ea typeface="MS PGothic" pitchFamily="34" charset="-128"/>
              </a:defRPr>
            </a:lvl1pPr>
            <a:lvl2pPr marL="742950" indent="-285750" eaLnBrk="0" hangingPunct="0">
              <a:defRPr sz="1600" b="1">
                <a:solidFill>
                  <a:schemeClr val="bg2"/>
                </a:solidFill>
                <a:latin typeface="Times New Roman" pitchFamily="18" charset="0"/>
                <a:ea typeface="MS PGothic" pitchFamily="34" charset="-128"/>
              </a:defRPr>
            </a:lvl2pPr>
            <a:lvl3pPr marL="1143000" indent="-228600" eaLnBrk="0" hangingPunct="0">
              <a:defRPr sz="1600" b="1">
                <a:solidFill>
                  <a:schemeClr val="bg2"/>
                </a:solidFill>
                <a:latin typeface="Times New Roman" pitchFamily="18" charset="0"/>
                <a:ea typeface="MS PGothic" pitchFamily="34" charset="-128"/>
              </a:defRPr>
            </a:lvl3pPr>
            <a:lvl4pPr marL="1600200" indent="-228600" eaLnBrk="0" hangingPunct="0">
              <a:defRPr sz="1600" b="1">
                <a:solidFill>
                  <a:schemeClr val="bg2"/>
                </a:solidFill>
                <a:latin typeface="Times New Roman" pitchFamily="18" charset="0"/>
                <a:ea typeface="MS PGothic" pitchFamily="34" charset="-128"/>
              </a:defRPr>
            </a:lvl4pPr>
            <a:lvl5pPr marL="2057400" indent="-228600" eaLnBrk="0" hangingPunct="0">
              <a:defRPr sz="1600" b="1">
                <a:solidFill>
                  <a:schemeClr val="bg2"/>
                </a:solidFill>
                <a:latin typeface="Times New Roman" pitchFamily="18" charset="0"/>
                <a:ea typeface="MS PGothic" pitchFamily="34" charset="-128"/>
              </a:defRPr>
            </a:lvl5pPr>
            <a:lvl6pPr marL="25146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8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90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62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21C7B4FA-B5EE-4F19-902E-DBB9046108DD}" type="slidenum">
              <a:rPr lang="en-US" sz="2400" b="0" smtClean="0">
                <a:solidFill>
                  <a:schemeClr val="tx1"/>
                </a:solidFill>
                <a:latin typeface="Arial" pitchFamily="34" charset="0"/>
              </a:rPr>
              <a:pPr eaLnBrk="1" hangingPunct="1"/>
              <a:t>40</a:t>
            </a:fld>
            <a:endParaRPr lang="en-US" sz="2400" b="0" smtClean="0">
              <a:solidFill>
                <a:schemeClr val="tx1"/>
              </a:solidFill>
              <a:latin typeface="Arial" pitchFamily="34" charset="0"/>
            </a:endParaRPr>
          </a:p>
        </p:txBody>
      </p:sp>
      <p:graphicFrame>
        <p:nvGraphicFramePr>
          <p:cNvPr id="255034" name="Group 1082"/>
          <p:cNvGraphicFramePr>
            <a:graphicFrameLocks noGrp="1"/>
          </p:cNvGraphicFramePr>
          <p:nvPr>
            <p:extLst>
              <p:ext uri="{D42A27DB-BD31-4B8C-83A1-F6EECF244321}">
                <p14:modId xmlns:p14="http://schemas.microsoft.com/office/powerpoint/2010/main" val="3582207807"/>
              </p:ext>
            </p:extLst>
          </p:nvPr>
        </p:nvGraphicFramePr>
        <p:xfrm>
          <a:off x="616286" y="370071"/>
          <a:ext cx="7949834" cy="5861059"/>
        </p:xfrm>
        <a:graphic>
          <a:graphicData uri="http://schemas.openxmlformats.org/drawingml/2006/table">
            <a:tbl>
              <a:tblPr/>
              <a:tblGrid>
                <a:gridCol w="2571696"/>
                <a:gridCol w="2514511"/>
                <a:gridCol w="2863627"/>
              </a:tblGrid>
              <a:tr h="788934">
                <a:tc>
                  <a:txBody>
                    <a:bodyPr/>
                    <a:lstStyle/>
                    <a:p>
                      <a:pPr marL="0" marR="0" lvl="0" indent="0" algn="l" defTabSz="914400" rtl="0" eaLnBrk="1" fontAlgn="base" latinLnBrk="0" hangingPunct="1">
                        <a:lnSpc>
                          <a:spcPct val="100000"/>
                        </a:lnSpc>
                        <a:spcBef>
                          <a:spcPct val="20000"/>
                        </a:spcBef>
                        <a:spcAft>
                          <a:spcPct val="0"/>
                        </a:spcAft>
                        <a:buClr>
                          <a:srgbClr val="CCFF33"/>
                        </a:buClr>
                        <a:buSzPct val="70000"/>
                        <a:buFont typeface="Wingdings" charset="0"/>
                        <a:buNone/>
                        <a:tabLst/>
                      </a:pPr>
                      <a:r>
                        <a:rPr kumimoji="0" lang="en-US" sz="2400" b="0" i="0" u="none" strike="noStrike" cap="none" normalizeH="0" baseline="0" dirty="0">
                          <a:ln>
                            <a:noFill/>
                          </a:ln>
                          <a:solidFill>
                            <a:schemeClr val="tx1"/>
                          </a:solidFill>
                          <a:effectLst/>
                          <a:latin typeface="Arial" charset="0"/>
                          <a:ea typeface="ＭＳ Ｐゴシック" charset="0"/>
                        </a:rPr>
                        <a:t>Query Reporting</a:t>
                      </a:r>
                    </a:p>
                  </a:txBody>
                  <a:tcPr marT="45304" marB="453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FF33"/>
                        </a:buClr>
                        <a:buSzPct val="70000"/>
                        <a:buFont typeface="Wingdings" charset="0"/>
                        <a:buNone/>
                        <a:tabLst/>
                      </a:pPr>
                      <a:r>
                        <a:rPr kumimoji="0" lang="en-US" sz="2400" b="0" i="0" u="none" strike="noStrike" cap="none" normalizeH="0" baseline="0" dirty="0" smtClean="0">
                          <a:ln>
                            <a:noFill/>
                          </a:ln>
                          <a:solidFill>
                            <a:schemeClr val="tx1"/>
                          </a:solidFill>
                          <a:effectLst/>
                          <a:latin typeface="Arial" charset="0"/>
                          <a:ea typeface="ＭＳ Ｐゴシック" charset="0"/>
                        </a:rPr>
                        <a:t>BI</a:t>
                      </a:r>
                      <a:endParaRPr kumimoji="0" lang="en-US" sz="2400" b="0" i="0" u="none" strike="noStrike" cap="none" normalizeH="0" baseline="0" dirty="0">
                        <a:ln>
                          <a:noFill/>
                        </a:ln>
                        <a:solidFill>
                          <a:schemeClr val="tx1"/>
                        </a:solidFill>
                        <a:effectLst/>
                        <a:latin typeface="Arial" charset="0"/>
                        <a:ea typeface="ＭＳ Ｐゴシック" charset="0"/>
                      </a:endParaRPr>
                    </a:p>
                  </a:txBody>
                  <a:tcPr marT="45304" marB="453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FF33"/>
                        </a:buClr>
                        <a:buSzPct val="70000"/>
                        <a:buFont typeface="Wingdings" charset="0"/>
                        <a:buNone/>
                        <a:tabLst/>
                      </a:pPr>
                      <a:r>
                        <a:rPr kumimoji="0" lang="en-US" sz="2400" b="0" i="0" u="none" strike="noStrike" cap="none" normalizeH="0" baseline="0">
                          <a:ln>
                            <a:noFill/>
                          </a:ln>
                          <a:solidFill>
                            <a:schemeClr val="tx1"/>
                          </a:solidFill>
                          <a:effectLst/>
                          <a:latin typeface="Arial" charset="0"/>
                          <a:ea typeface="ＭＳ Ｐゴシック" charset="0"/>
                        </a:rPr>
                        <a:t>Data Mining</a:t>
                      </a:r>
                    </a:p>
                  </a:txBody>
                  <a:tcPr marT="45304" marB="453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94475">
                <a:tc>
                  <a:txBody>
                    <a:bodyPr/>
                    <a:lstStyle/>
                    <a:p>
                      <a:pPr marL="0" marR="0" lvl="0" indent="0" algn="l" defTabSz="914400" rtl="0" eaLnBrk="1" fontAlgn="base" latinLnBrk="0" hangingPunct="1">
                        <a:lnSpc>
                          <a:spcPct val="100000"/>
                        </a:lnSpc>
                        <a:spcBef>
                          <a:spcPct val="20000"/>
                        </a:spcBef>
                        <a:spcAft>
                          <a:spcPct val="0"/>
                        </a:spcAft>
                        <a:buClr>
                          <a:srgbClr val="CCFF33"/>
                        </a:buClr>
                        <a:buSzPct val="70000"/>
                        <a:buFont typeface="Wingdings" charset="0"/>
                        <a:buNone/>
                        <a:tabLst/>
                      </a:pPr>
                      <a:r>
                        <a:rPr kumimoji="0" lang="en-US" sz="2400" b="0" i="0" u="none" strike="noStrike" cap="none" normalizeH="0" baseline="0" dirty="0">
                          <a:ln>
                            <a:noFill/>
                          </a:ln>
                          <a:solidFill>
                            <a:schemeClr val="tx1"/>
                          </a:solidFill>
                          <a:effectLst/>
                          <a:latin typeface="Arial" charset="0"/>
                          <a:ea typeface="ＭＳ Ｐゴシック" charset="0"/>
                        </a:rPr>
                        <a:t>Extraction of </a:t>
                      </a:r>
                      <a:r>
                        <a:rPr kumimoji="0" lang="en-US" sz="2400" b="0" i="0" u="none" strike="noStrike" cap="none" normalizeH="0" baseline="0" dirty="0" smtClean="0">
                          <a:ln>
                            <a:noFill/>
                          </a:ln>
                          <a:solidFill>
                            <a:schemeClr val="tx1"/>
                          </a:solidFill>
                          <a:effectLst/>
                          <a:latin typeface="Arial" charset="0"/>
                          <a:ea typeface="ＭＳ Ｐゴシック" charset="0"/>
                        </a:rPr>
                        <a:t>data; detailed </a:t>
                      </a:r>
                      <a:r>
                        <a:rPr kumimoji="0" lang="en-US" sz="2400" b="0" i="0" u="none" strike="noStrike" cap="none" normalizeH="0" baseline="0" dirty="0">
                          <a:ln>
                            <a:noFill/>
                          </a:ln>
                          <a:solidFill>
                            <a:schemeClr val="tx1"/>
                          </a:solidFill>
                          <a:effectLst/>
                          <a:latin typeface="Arial" charset="0"/>
                          <a:ea typeface="ＭＳ Ｐゴシック" charset="0"/>
                        </a:rPr>
                        <a:t>and/or summarized</a:t>
                      </a:r>
                    </a:p>
                  </a:txBody>
                  <a:tcPr marT="45304" marB="453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FF33"/>
                        </a:buClr>
                        <a:buSzPct val="70000"/>
                        <a:buFont typeface="Wingdings" charset="0"/>
                        <a:buNone/>
                        <a:tabLst/>
                      </a:pPr>
                      <a:r>
                        <a:rPr kumimoji="0" lang="en-US" sz="2400" b="0" i="0" u="none" strike="noStrike" cap="none" normalizeH="0" baseline="0" dirty="0">
                          <a:ln>
                            <a:noFill/>
                          </a:ln>
                          <a:solidFill>
                            <a:schemeClr val="tx1"/>
                          </a:solidFill>
                          <a:effectLst/>
                          <a:latin typeface="Arial" charset="0"/>
                          <a:ea typeface="ＭＳ Ｐゴシック" charset="0"/>
                        </a:rPr>
                        <a:t>Analysis, summaries, </a:t>
                      </a:r>
                    </a:p>
                    <a:p>
                      <a:pPr marL="0" marR="0" lvl="0" indent="0" algn="l" defTabSz="914400" rtl="0" eaLnBrk="1" fontAlgn="base" latinLnBrk="0" hangingPunct="1">
                        <a:lnSpc>
                          <a:spcPct val="100000"/>
                        </a:lnSpc>
                        <a:spcBef>
                          <a:spcPct val="20000"/>
                        </a:spcBef>
                        <a:spcAft>
                          <a:spcPct val="0"/>
                        </a:spcAft>
                        <a:buClr>
                          <a:srgbClr val="CCFF33"/>
                        </a:buClr>
                        <a:buSzPct val="70000"/>
                        <a:buFont typeface="Wingdings" charset="0"/>
                        <a:buNone/>
                        <a:tabLst/>
                      </a:pPr>
                      <a:r>
                        <a:rPr kumimoji="0" lang="en-US" sz="2400" b="0" i="0" u="none" strike="noStrike" cap="none" normalizeH="0" baseline="0" dirty="0">
                          <a:ln>
                            <a:noFill/>
                          </a:ln>
                          <a:solidFill>
                            <a:schemeClr val="tx1"/>
                          </a:solidFill>
                          <a:effectLst/>
                          <a:latin typeface="Arial" charset="0"/>
                          <a:ea typeface="ＭＳ Ｐゴシック" charset="0"/>
                        </a:rPr>
                        <a:t>Trends</a:t>
                      </a:r>
                    </a:p>
                  </a:txBody>
                  <a:tcPr marT="45304" marB="453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FF33"/>
                        </a:buClr>
                        <a:buSzPct val="70000"/>
                        <a:buFont typeface="Wingdings" charset="0"/>
                        <a:buNone/>
                        <a:tabLst/>
                      </a:pPr>
                      <a:r>
                        <a:rPr kumimoji="0" lang="en-US" sz="2400" b="0" i="0" u="none" strike="noStrike" cap="none" normalizeH="0" baseline="0" dirty="0">
                          <a:ln>
                            <a:noFill/>
                          </a:ln>
                          <a:solidFill>
                            <a:schemeClr val="tx1"/>
                          </a:solidFill>
                          <a:effectLst/>
                          <a:latin typeface="Arial" charset="0"/>
                          <a:ea typeface="ＭＳ Ｐゴシック" charset="0"/>
                        </a:rPr>
                        <a:t>Discovery of hidden patterns, information, predicting future trends</a:t>
                      </a:r>
                    </a:p>
                  </a:txBody>
                  <a:tcPr marT="45304" marB="453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78323">
                <a:tc>
                  <a:txBody>
                    <a:bodyPr/>
                    <a:lstStyle/>
                    <a:p>
                      <a:pPr marL="0" marR="0" lvl="0" indent="0" algn="l" defTabSz="914400" rtl="0" eaLnBrk="1" fontAlgn="base" latinLnBrk="0" hangingPunct="1">
                        <a:lnSpc>
                          <a:spcPct val="100000"/>
                        </a:lnSpc>
                        <a:spcBef>
                          <a:spcPct val="20000"/>
                        </a:spcBef>
                        <a:spcAft>
                          <a:spcPct val="0"/>
                        </a:spcAft>
                        <a:buClr>
                          <a:srgbClr val="CCFF33"/>
                        </a:buClr>
                        <a:buSzPct val="70000"/>
                        <a:buFont typeface="Wingdings" charset="0"/>
                        <a:buNone/>
                        <a:tabLst/>
                      </a:pPr>
                      <a:r>
                        <a:rPr kumimoji="0" lang="en-US" sz="2400" b="0" i="0" u="none" strike="noStrike" cap="none" normalizeH="0" baseline="0">
                          <a:ln>
                            <a:noFill/>
                          </a:ln>
                          <a:solidFill>
                            <a:schemeClr val="tx1"/>
                          </a:solidFill>
                          <a:effectLst/>
                          <a:latin typeface="Arial" charset="0"/>
                          <a:ea typeface="ＭＳ Ｐゴシック" charset="0"/>
                        </a:rPr>
                        <a:t>Information</a:t>
                      </a:r>
                    </a:p>
                  </a:txBody>
                  <a:tcPr marT="45304" marB="453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FF33"/>
                        </a:buClr>
                        <a:buSzPct val="70000"/>
                        <a:buFont typeface="Wingdings" charset="0"/>
                        <a:buNone/>
                        <a:tabLst/>
                      </a:pPr>
                      <a:r>
                        <a:rPr kumimoji="0" lang="en-US" sz="2400" b="0" i="0" u="none" strike="noStrike" cap="none" normalizeH="0" baseline="0" dirty="0">
                          <a:ln>
                            <a:noFill/>
                          </a:ln>
                          <a:solidFill>
                            <a:schemeClr val="tx1"/>
                          </a:solidFill>
                          <a:effectLst/>
                          <a:latin typeface="Arial" charset="0"/>
                          <a:ea typeface="ＭＳ Ｐゴシック" charset="0"/>
                        </a:rPr>
                        <a:t>Analysis</a:t>
                      </a:r>
                    </a:p>
                  </a:txBody>
                  <a:tcPr marT="45304" marB="453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FF33"/>
                        </a:buClr>
                        <a:buSzPct val="70000"/>
                        <a:buFont typeface="Wingdings" charset="0"/>
                        <a:buNone/>
                        <a:tabLst/>
                      </a:pPr>
                      <a:r>
                        <a:rPr kumimoji="0" lang="en-US" sz="2400" b="0" i="0" u="none" strike="noStrike" cap="none" normalizeH="0" baseline="0" dirty="0">
                          <a:ln>
                            <a:noFill/>
                          </a:ln>
                          <a:solidFill>
                            <a:schemeClr val="tx1"/>
                          </a:solidFill>
                          <a:effectLst/>
                          <a:latin typeface="Arial" charset="0"/>
                          <a:ea typeface="ＭＳ Ｐゴシック" charset="0"/>
                        </a:rPr>
                        <a:t>Insight knowledge and prediction</a:t>
                      </a:r>
                    </a:p>
                  </a:txBody>
                  <a:tcPr marT="45304" marB="453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74394">
                <a:tc>
                  <a:txBody>
                    <a:bodyPr/>
                    <a:lstStyle/>
                    <a:p>
                      <a:pPr marL="0" marR="0" lvl="0" indent="0" algn="l" defTabSz="914400" rtl="0" eaLnBrk="1" fontAlgn="base" latinLnBrk="0" hangingPunct="1">
                        <a:lnSpc>
                          <a:spcPct val="100000"/>
                        </a:lnSpc>
                        <a:spcBef>
                          <a:spcPct val="20000"/>
                        </a:spcBef>
                        <a:spcAft>
                          <a:spcPct val="0"/>
                        </a:spcAft>
                        <a:buClr>
                          <a:srgbClr val="CCFF33"/>
                        </a:buClr>
                        <a:buSzPct val="70000"/>
                        <a:buFont typeface="Wingdings" charset="0"/>
                        <a:buNone/>
                        <a:tabLst/>
                      </a:pPr>
                      <a:r>
                        <a:rPr kumimoji="0" lang="en-US" sz="2400" b="0" i="0" u="none" strike="noStrike" cap="none" normalizeH="0" baseline="0">
                          <a:ln>
                            <a:noFill/>
                          </a:ln>
                          <a:solidFill>
                            <a:schemeClr val="tx1"/>
                          </a:solidFill>
                          <a:effectLst/>
                          <a:latin typeface="Arial" charset="0"/>
                          <a:ea typeface="ＭＳ Ｐゴシック" charset="0"/>
                        </a:rPr>
                        <a:t>Who purchased the product in the last 2 quarters?</a:t>
                      </a:r>
                    </a:p>
                  </a:txBody>
                  <a:tcPr marT="45304" marB="453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FF33"/>
                        </a:buClr>
                        <a:buSzPct val="70000"/>
                        <a:buFont typeface="Wingdings" charset="0"/>
                        <a:buNone/>
                        <a:tabLst/>
                      </a:pPr>
                      <a:r>
                        <a:rPr kumimoji="0" lang="en-US" sz="2400" b="0" i="0" u="none" strike="noStrike" cap="none" normalizeH="0" baseline="0" dirty="0">
                          <a:ln>
                            <a:noFill/>
                          </a:ln>
                          <a:solidFill>
                            <a:schemeClr val="tx1"/>
                          </a:solidFill>
                          <a:effectLst/>
                          <a:latin typeface="Arial" charset="0"/>
                          <a:ea typeface="ＭＳ Ｐゴシック" charset="0"/>
                        </a:rPr>
                        <a:t>What is an average income of the buyers per quarter by district?</a:t>
                      </a:r>
                    </a:p>
                  </a:txBody>
                  <a:tcPr marT="45304" marB="453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FF33"/>
                        </a:buClr>
                        <a:buSzPct val="70000"/>
                        <a:buFont typeface="Wingdings" charset="0"/>
                        <a:buNone/>
                        <a:tabLst/>
                      </a:pPr>
                      <a:r>
                        <a:rPr kumimoji="0" lang="en-US" sz="2400" b="0" i="0" u="none" strike="noStrike" cap="none" normalizeH="0" baseline="0" dirty="0">
                          <a:ln>
                            <a:noFill/>
                          </a:ln>
                          <a:solidFill>
                            <a:schemeClr val="tx1"/>
                          </a:solidFill>
                          <a:effectLst/>
                          <a:latin typeface="Arial" charset="0"/>
                          <a:ea typeface="ＭＳ Ｐゴシック" charset="0"/>
                        </a:rPr>
                        <a:t>Which customers are likely to buy a similar product in the future and why?</a:t>
                      </a:r>
                    </a:p>
                  </a:txBody>
                  <a:tcPr marT="45304" marB="453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214673151"/>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p:cNvSpPr>
            <a:spLocks noChangeArrowheads="1"/>
          </p:cNvSpPr>
          <p:nvPr/>
        </p:nvSpPr>
        <p:spPr bwMode="blackGray">
          <a:xfrm>
            <a:off x="3267075" y="1130300"/>
            <a:ext cx="4276725" cy="2903538"/>
          </a:xfrm>
          <a:prstGeom prst="roundRect">
            <a:avLst>
              <a:gd name="adj" fmla="val 16667"/>
            </a:avLst>
          </a:prstGeom>
          <a:gradFill rotWithShape="1">
            <a:gsLst>
              <a:gs pos="0">
                <a:srgbClr val="DAA700"/>
              </a:gs>
              <a:gs pos="80000">
                <a:srgbClr val="FFDC00"/>
              </a:gs>
              <a:gs pos="100000">
                <a:srgbClr val="FFE000"/>
              </a:gs>
            </a:gsLst>
            <a:lin ang="16200000"/>
          </a:gradFill>
          <a:ln w="9525">
            <a:solidFill>
              <a:srgbClr val="FFCB00"/>
            </a:solidFill>
            <a:round/>
            <a:headEnd/>
            <a:tailEnd/>
          </a:ln>
          <a:effectLst>
            <a:outerShdw blurRad="63500" dist="23000" dir="5400000" rotWithShape="0">
              <a:srgbClr val="000000">
                <a:alpha val="34999"/>
              </a:srgbClr>
            </a:outerShdw>
          </a:effectLst>
        </p:spPr>
        <p:txBody>
          <a:bodyPr lIns="109728" tIns="54864" rIns="109728" bIns="54864" anchor="ctr"/>
          <a:lstStyle/>
          <a:p>
            <a:pPr algn="ctr" defTabSz="1096963">
              <a:defRPr/>
            </a:pPr>
            <a:r>
              <a:rPr lang="en-US" sz="2800" dirty="0">
                <a:solidFill>
                  <a:schemeClr val="accent1"/>
                </a:solidFill>
                <a:latin typeface="+mn-lt"/>
                <a:ea typeface="+mn-ea"/>
                <a:cs typeface="MS PGothic" charset="0"/>
              </a:rPr>
              <a:t>Predictive Analysis</a:t>
            </a:r>
          </a:p>
        </p:txBody>
      </p:sp>
      <p:grpSp>
        <p:nvGrpSpPr>
          <p:cNvPr id="4" name="Group 3"/>
          <p:cNvGrpSpPr/>
          <p:nvPr/>
        </p:nvGrpSpPr>
        <p:grpSpPr bwMode="black">
          <a:xfrm>
            <a:off x="1336337" y="1623965"/>
            <a:ext cx="5578813" cy="4534457"/>
            <a:chOff x="533400" y="990600"/>
            <a:chExt cx="7086600" cy="5105399"/>
          </a:xfrm>
          <a:solidFill>
            <a:schemeClr val="accent1"/>
          </a:solidFill>
        </p:grpSpPr>
        <p:sp>
          <p:nvSpPr>
            <p:cNvPr id="2" name="Up Arrow 1"/>
            <p:cNvSpPr/>
            <p:nvPr/>
          </p:nvSpPr>
          <p:spPr bwMode="black">
            <a:xfrm>
              <a:off x="533400" y="990600"/>
              <a:ext cx="381000" cy="4999970"/>
            </a:xfrm>
            <a:prstGeom prst="upArrow">
              <a:avLst/>
            </a:prstGeom>
            <a:gradFill flip="none" rotWithShape="1">
              <a:gsLst>
                <a:gs pos="0">
                  <a:srgbClr val="8B3821"/>
                </a:gs>
                <a:gs pos="100000">
                  <a:schemeClr val="accent1">
                    <a:alpha val="70000"/>
                  </a:schemeClr>
                </a:gs>
              </a:gsLst>
              <a:lin ang="16200000" scaled="0"/>
              <a:tileRect/>
            </a:gra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0">
              <a:schemeClr val="accent2"/>
            </a:lnRef>
            <a:fillRef idx="3">
              <a:schemeClr val="accent2"/>
            </a:fillRef>
            <a:effectRef idx="3">
              <a:schemeClr val="accent2"/>
            </a:effectRef>
            <a:fontRef idx="minor">
              <a:schemeClr val="lt1"/>
            </a:fontRef>
          </p:style>
          <p:txBody>
            <a:bodyPr lIns="109728" tIns="54864" rIns="109728" bIns="54864" anchor="ctr"/>
            <a:lstStyle/>
            <a:p>
              <a:pPr algn="ctr" defTabSz="1096963">
                <a:defRPr/>
              </a:pPr>
              <a:endParaRPr lang="en-US" sz="2800" dirty="0">
                <a:solidFill>
                  <a:schemeClr val="accent1"/>
                </a:solidFill>
              </a:endParaRPr>
            </a:p>
          </p:txBody>
        </p:sp>
        <p:sp>
          <p:nvSpPr>
            <p:cNvPr id="3" name="Right Arrow 2"/>
            <p:cNvSpPr/>
            <p:nvPr/>
          </p:nvSpPr>
          <p:spPr bwMode="black">
            <a:xfrm>
              <a:off x="636270" y="5714999"/>
              <a:ext cx="6983730" cy="381000"/>
            </a:xfrm>
            <a:prstGeom prst="rightArrow">
              <a:avLst/>
            </a:prstGeom>
            <a:gradFill flip="none" rotWithShape="1">
              <a:gsLst>
                <a:gs pos="0">
                  <a:srgbClr val="8B3821"/>
                </a:gs>
                <a:gs pos="100000">
                  <a:schemeClr val="accent1">
                    <a:alpha val="70000"/>
                  </a:schemeClr>
                </a:gs>
              </a:gsLst>
              <a:lin ang="0" scaled="0"/>
              <a:tileRect/>
            </a:gra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0">
              <a:schemeClr val="accent2"/>
            </a:lnRef>
            <a:fillRef idx="3">
              <a:schemeClr val="accent2"/>
            </a:fillRef>
            <a:effectRef idx="3">
              <a:schemeClr val="accent2"/>
            </a:effectRef>
            <a:fontRef idx="minor">
              <a:schemeClr val="lt1"/>
            </a:fontRef>
          </p:style>
          <p:txBody>
            <a:bodyPr lIns="109728" tIns="54864" rIns="109728" bIns="54864" anchor="ctr"/>
            <a:lstStyle/>
            <a:p>
              <a:pPr algn="ctr" defTabSz="1096963">
                <a:defRPr/>
              </a:pPr>
              <a:endParaRPr lang="en-US" sz="2800" dirty="0">
                <a:solidFill>
                  <a:schemeClr val="accent1"/>
                </a:solidFill>
              </a:endParaRPr>
            </a:p>
          </p:txBody>
        </p:sp>
      </p:grpSp>
      <p:sp>
        <p:nvSpPr>
          <p:cNvPr id="12292" name="TextBox 4"/>
          <p:cNvSpPr txBox="1">
            <a:spLocks noChangeArrowheads="1"/>
          </p:cNvSpPr>
          <p:nvPr/>
        </p:nvSpPr>
        <p:spPr bwMode="auto">
          <a:xfrm>
            <a:off x="1523999" y="6040540"/>
            <a:ext cx="17430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b="1">
                <a:solidFill>
                  <a:schemeClr val="bg2"/>
                </a:solidFill>
                <a:latin typeface="Times New Roman" pitchFamily="18" charset="0"/>
                <a:ea typeface="MS PGothic" pitchFamily="34" charset="-128"/>
              </a:defRPr>
            </a:lvl1pPr>
            <a:lvl2pPr marL="742950" indent="-285750" eaLnBrk="0" hangingPunct="0">
              <a:defRPr sz="1600" b="1">
                <a:solidFill>
                  <a:schemeClr val="bg2"/>
                </a:solidFill>
                <a:latin typeface="Times New Roman" pitchFamily="18" charset="0"/>
                <a:ea typeface="MS PGothic" pitchFamily="34" charset="-128"/>
              </a:defRPr>
            </a:lvl2pPr>
            <a:lvl3pPr marL="1143000" indent="-228600" eaLnBrk="0" hangingPunct="0">
              <a:defRPr sz="1600" b="1">
                <a:solidFill>
                  <a:schemeClr val="bg2"/>
                </a:solidFill>
                <a:latin typeface="Times New Roman" pitchFamily="18" charset="0"/>
                <a:ea typeface="MS PGothic" pitchFamily="34" charset="-128"/>
              </a:defRPr>
            </a:lvl3pPr>
            <a:lvl4pPr marL="1600200" indent="-228600" eaLnBrk="0" hangingPunct="0">
              <a:defRPr sz="1600" b="1">
                <a:solidFill>
                  <a:schemeClr val="bg2"/>
                </a:solidFill>
                <a:latin typeface="Times New Roman" pitchFamily="18" charset="0"/>
                <a:ea typeface="MS PGothic" pitchFamily="34" charset="-128"/>
              </a:defRPr>
            </a:lvl4pPr>
            <a:lvl5pPr marL="2057400" indent="-228600" eaLnBrk="0" hangingPunct="0">
              <a:defRPr sz="1600" b="1">
                <a:solidFill>
                  <a:schemeClr val="bg2"/>
                </a:solidFill>
                <a:latin typeface="Times New Roman" pitchFamily="18" charset="0"/>
                <a:ea typeface="MS PGothic" pitchFamily="34" charset="-128"/>
              </a:defRPr>
            </a:lvl5pPr>
            <a:lvl6pPr marL="25146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8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90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62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r>
              <a:rPr lang="en-US" dirty="0">
                <a:solidFill>
                  <a:schemeClr val="tx2">
                    <a:lumMod val="90000"/>
                    <a:lumOff val="10000"/>
                  </a:schemeClr>
                </a:solidFill>
                <a:latin typeface="Segoe" charset="0"/>
              </a:rPr>
              <a:t>Presentation</a:t>
            </a:r>
          </a:p>
        </p:txBody>
      </p:sp>
      <p:sp>
        <p:nvSpPr>
          <p:cNvPr id="12293" name="TextBox 5"/>
          <p:cNvSpPr txBox="1">
            <a:spLocks noChangeArrowheads="1"/>
          </p:cNvSpPr>
          <p:nvPr/>
        </p:nvSpPr>
        <p:spPr bwMode="auto">
          <a:xfrm>
            <a:off x="3657600" y="6078945"/>
            <a:ext cx="14097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bg2"/>
                </a:solidFill>
                <a:latin typeface="Times New Roman" pitchFamily="18" charset="0"/>
                <a:ea typeface="MS PGothic" pitchFamily="34" charset="-128"/>
              </a:defRPr>
            </a:lvl1pPr>
            <a:lvl2pPr marL="742950" indent="-285750" eaLnBrk="0" hangingPunct="0">
              <a:defRPr sz="1600" b="1">
                <a:solidFill>
                  <a:schemeClr val="bg2"/>
                </a:solidFill>
                <a:latin typeface="Times New Roman" pitchFamily="18" charset="0"/>
                <a:ea typeface="MS PGothic" pitchFamily="34" charset="-128"/>
              </a:defRPr>
            </a:lvl2pPr>
            <a:lvl3pPr marL="1143000" indent="-228600" eaLnBrk="0" hangingPunct="0">
              <a:defRPr sz="1600" b="1">
                <a:solidFill>
                  <a:schemeClr val="bg2"/>
                </a:solidFill>
                <a:latin typeface="Times New Roman" pitchFamily="18" charset="0"/>
                <a:ea typeface="MS PGothic" pitchFamily="34" charset="-128"/>
              </a:defRPr>
            </a:lvl3pPr>
            <a:lvl4pPr marL="1600200" indent="-228600" eaLnBrk="0" hangingPunct="0">
              <a:defRPr sz="1600" b="1">
                <a:solidFill>
                  <a:schemeClr val="bg2"/>
                </a:solidFill>
                <a:latin typeface="Times New Roman" pitchFamily="18" charset="0"/>
                <a:ea typeface="MS PGothic" pitchFamily="34" charset="-128"/>
              </a:defRPr>
            </a:lvl4pPr>
            <a:lvl5pPr marL="2057400" indent="-228600" eaLnBrk="0" hangingPunct="0">
              <a:defRPr sz="1600" b="1">
                <a:solidFill>
                  <a:schemeClr val="bg2"/>
                </a:solidFill>
                <a:latin typeface="Times New Roman" pitchFamily="18" charset="0"/>
                <a:ea typeface="MS PGothic" pitchFamily="34" charset="-128"/>
              </a:defRPr>
            </a:lvl5pPr>
            <a:lvl6pPr marL="25146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8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90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62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algn="ctr" eaLnBrk="1" hangingPunct="1"/>
            <a:r>
              <a:rPr lang="en-US" dirty="0">
                <a:solidFill>
                  <a:schemeClr val="tx2">
                    <a:lumMod val="90000"/>
                    <a:lumOff val="10000"/>
                  </a:schemeClr>
                </a:solidFill>
                <a:latin typeface="Segoe" charset="0"/>
              </a:rPr>
              <a:t>Exploration</a:t>
            </a:r>
          </a:p>
        </p:txBody>
      </p:sp>
      <p:sp>
        <p:nvSpPr>
          <p:cNvPr id="12294" name="TextBox 6"/>
          <p:cNvSpPr txBox="1">
            <a:spLocks noChangeArrowheads="1"/>
          </p:cNvSpPr>
          <p:nvPr/>
        </p:nvSpPr>
        <p:spPr bwMode="auto">
          <a:xfrm>
            <a:off x="5791200" y="6078945"/>
            <a:ext cx="12747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bg2"/>
                </a:solidFill>
                <a:latin typeface="Times New Roman" pitchFamily="18" charset="0"/>
                <a:ea typeface="MS PGothic" pitchFamily="34" charset="-128"/>
              </a:defRPr>
            </a:lvl1pPr>
            <a:lvl2pPr marL="742950" indent="-285750" eaLnBrk="0" hangingPunct="0">
              <a:defRPr sz="1600" b="1">
                <a:solidFill>
                  <a:schemeClr val="bg2"/>
                </a:solidFill>
                <a:latin typeface="Times New Roman" pitchFamily="18" charset="0"/>
                <a:ea typeface="MS PGothic" pitchFamily="34" charset="-128"/>
              </a:defRPr>
            </a:lvl2pPr>
            <a:lvl3pPr marL="1143000" indent="-228600" eaLnBrk="0" hangingPunct="0">
              <a:defRPr sz="1600" b="1">
                <a:solidFill>
                  <a:schemeClr val="bg2"/>
                </a:solidFill>
                <a:latin typeface="Times New Roman" pitchFamily="18" charset="0"/>
                <a:ea typeface="MS PGothic" pitchFamily="34" charset="-128"/>
              </a:defRPr>
            </a:lvl3pPr>
            <a:lvl4pPr marL="1600200" indent="-228600" eaLnBrk="0" hangingPunct="0">
              <a:defRPr sz="1600" b="1">
                <a:solidFill>
                  <a:schemeClr val="bg2"/>
                </a:solidFill>
                <a:latin typeface="Times New Roman" pitchFamily="18" charset="0"/>
                <a:ea typeface="MS PGothic" pitchFamily="34" charset="-128"/>
              </a:defRPr>
            </a:lvl4pPr>
            <a:lvl5pPr marL="2057400" indent="-228600" eaLnBrk="0" hangingPunct="0">
              <a:defRPr sz="1600" b="1">
                <a:solidFill>
                  <a:schemeClr val="bg2"/>
                </a:solidFill>
                <a:latin typeface="Times New Roman" pitchFamily="18" charset="0"/>
                <a:ea typeface="MS PGothic" pitchFamily="34" charset="-128"/>
              </a:defRPr>
            </a:lvl5pPr>
            <a:lvl6pPr marL="25146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8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90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62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algn="r" eaLnBrk="1" hangingPunct="1"/>
            <a:r>
              <a:rPr lang="en-US" dirty="0">
                <a:solidFill>
                  <a:schemeClr val="tx2">
                    <a:lumMod val="90000"/>
                    <a:lumOff val="10000"/>
                  </a:schemeClr>
                </a:solidFill>
                <a:latin typeface="Segoe" charset="0"/>
              </a:rPr>
              <a:t>Discovery</a:t>
            </a:r>
          </a:p>
        </p:txBody>
      </p:sp>
      <p:sp>
        <p:nvSpPr>
          <p:cNvPr id="12295" name="TextBox 7"/>
          <p:cNvSpPr txBox="1">
            <a:spLocks noChangeArrowheads="1"/>
          </p:cNvSpPr>
          <p:nvPr/>
        </p:nvSpPr>
        <p:spPr bwMode="auto">
          <a:xfrm>
            <a:off x="152400" y="5732463"/>
            <a:ext cx="11398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bg2"/>
                </a:solidFill>
                <a:latin typeface="Times New Roman" pitchFamily="18" charset="0"/>
                <a:ea typeface="MS PGothic" pitchFamily="34" charset="-128"/>
              </a:defRPr>
            </a:lvl1pPr>
            <a:lvl2pPr marL="742950" indent="-285750" eaLnBrk="0" hangingPunct="0">
              <a:defRPr sz="1600" b="1">
                <a:solidFill>
                  <a:schemeClr val="bg2"/>
                </a:solidFill>
                <a:latin typeface="Times New Roman" pitchFamily="18" charset="0"/>
                <a:ea typeface="MS PGothic" pitchFamily="34" charset="-128"/>
              </a:defRPr>
            </a:lvl2pPr>
            <a:lvl3pPr marL="1143000" indent="-228600" eaLnBrk="0" hangingPunct="0">
              <a:defRPr sz="1600" b="1">
                <a:solidFill>
                  <a:schemeClr val="bg2"/>
                </a:solidFill>
                <a:latin typeface="Times New Roman" pitchFamily="18" charset="0"/>
                <a:ea typeface="MS PGothic" pitchFamily="34" charset="-128"/>
              </a:defRPr>
            </a:lvl3pPr>
            <a:lvl4pPr marL="1600200" indent="-228600" eaLnBrk="0" hangingPunct="0">
              <a:defRPr sz="1600" b="1">
                <a:solidFill>
                  <a:schemeClr val="bg2"/>
                </a:solidFill>
                <a:latin typeface="Times New Roman" pitchFamily="18" charset="0"/>
                <a:ea typeface="MS PGothic" pitchFamily="34" charset="-128"/>
              </a:defRPr>
            </a:lvl4pPr>
            <a:lvl5pPr marL="2057400" indent="-228600" eaLnBrk="0" hangingPunct="0">
              <a:defRPr sz="1600" b="1">
                <a:solidFill>
                  <a:schemeClr val="bg2"/>
                </a:solidFill>
                <a:latin typeface="Times New Roman" pitchFamily="18" charset="0"/>
                <a:ea typeface="MS PGothic" pitchFamily="34" charset="-128"/>
              </a:defRPr>
            </a:lvl5pPr>
            <a:lvl6pPr marL="25146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8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90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62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algn="r" eaLnBrk="1" hangingPunct="1"/>
            <a:r>
              <a:rPr lang="en-US" dirty="0">
                <a:solidFill>
                  <a:schemeClr val="tx2">
                    <a:lumMod val="90000"/>
                    <a:lumOff val="10000"/>
                  </a:schemeClr>
                </a:solidFill>
                <a:latin typeface="Segoe" charset="0"/>
              </a:rPr>
              <a:t>Passive</a:t>
            </a:r>
          </a:p>
        </p:txBody>
      </p:sp>
      <p:sp>
        <p:nvSpPr>
          <p:cNvPr id="12296" name="TextBox 8"/>
          <p:cNvSpPr txBox="1">
            <a:spLocks noChangeArrowheads="1"/>
          </p:cNvSpPr>
          <p:nvPr/>
        </p:nvSpPr>
        <p:spPr bwMode="auto">
          <a:xfrm>
            <a:off x="0" y="3544888"/>
            <a:ext cx="12922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bg2"/>
                </a:solidFill>
                <a:latin typeface="Times New Roman" pitchFamily="18" charset="0"/>
                <a:ea typeface="MS PGothic" pitchFamily="34" charset="-128"/>
              </a:defRPr>
            </a:lvl1pPr>
            <a:lvl2pPr marL="742950" indent="-285750" eaLnBrk="0" hangingPunct="0">
              <a:defRPr sz="1600" b="1">
                <a:solidFill>
                  <a:schemeClr val="bg2"/>
                </a:solidFill>
                <a:latin typeface="Times New Roman" pitchFamily="18" charset="0"/>
                <a:ea typeface="MS PGothic" pitchFamily="34" charset="-128"/>
              </a:defRPr>
            </a:lvl2pPr>
            <a:lvl3pPr marL="1143000" indent="-228600" eaLnBrk="0" hangingPunct="0">
              <a:defRPr sz="1600" b="1">
                <a:solidFill>
                  <a:schemeClr val="bg2"/>
                </a:solidFill>
                <a:latin typeface="Times New Roman" pitchFamily="18" charset="0"/>
                <a:ea typeface="MS PGothic" pitchFamily="34" charset="-128"/>
              </a:defRPr>
            </a:lvl3pPr>
            <a:lvl4pPr marL="1600200" indent="-228600" eaLnBrk="0" hangingPunct="0">
              <a:defRPr sz="1600" b="1">
                <a:solidFill>
                  <a:schemeClr val="bg2"/>
                </a:solidFill>
                <a:latin typeface="Times New Roman" pitchFamily="18" charset="0"/>
                <a:ea typeface="MS PGothic" pitchFamily="34" charset="-128"/>
              </a:defRPr>
            </a:lvl4pPr>
            <a:lvl5pPr marL="2057400" indent="-228600" eaLnBrk="0" hangingPunct="0">
              <a:defRPr sz="1600" b="1">
                <a:solidFill>
                  <a:schemeClr val="bg2"/>
                </a:solidFill>
                <a:latin typeface="Times New Roman" pitchFamily="18" charset="0"/>
                <a:ea typeface="MS PGothic" pitchFamily="34" charset="-128"/>
              </a:defRPr>
            </a:lvl5pPr>
            <a:lvl6pPr marL="25146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8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90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62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algn="r" eaLnBrk="1" hangingPunct="1"/>
            <a:r>
              <a:rPr lang="en-US" dirty="0">
                <a:solidFill>
                  <a:schemeClr val="tx2">
                    <a:lumMod val="90000"/>
                    <a:lumOff val="10000"/>
                  </a:schemeClr>
                </a:solidFill>
                <a:latin typeface="Segoe" charset="0"/>
              </a:rPr>
              <a:t>Interactive</a:t>
            </a:r>
          </a:p>
        </p:txBody>
      </p:sp>
      <p:sp>
        <p:nvSpPr>
          <p:cNvPr id="12297" name="TextBox 9"/>
          <p:cNvSpPr txBox="1">
            <a:spLocks noChangeArrowheads="1"/>
          </p:cNvSpPr>
          <p:nvPr/>
        </p:nvSpPr>
        <p:spPr bwMode="auto">
          <a:xfrm>
            <a:off x="152400" y="1749425"/>
            <a:ext cx="11398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bg2"/>
                </a:solidFill>
                <a:latin typeface="Times New Roman" pitchFamily="18" charset="0"/>
                <a:ea typeface="MS PGothic" pitchFamily="34" charset="-128"/>
              </a:defRPr>
            </a:lvl1pPr>
            <a:lvl2pPr marL="742950" indent="-285750" eaLnBrk="0" hangingPunct="0">
              <a:defRPr sz="1600" b="1">
                <a:solidFill>
                  <a:schemeClr val="bg2"/>
                </a:solidFill>
                <a:latin typeface="Times New Roman" pitchFamily="18" charset="0"/>
                <a:ea typeface="MS PGothic" pitchFamily="34" charset="-128"/>
              </a:defRPr>
            </a:lvl2pPr>
            <a:lvl3pPr marL="1143000" indent="-228600" eaLnBrk="0" hangingPunct="0">
              <a:defRPr sz="1600" b="1">
                <a:solidFill>
                  <a:schemeClr val="bg2"/>
                </a:solidFill>
                <a:latin typeface="Times New Roman" pitchFamily="18" charset="0"/>
                <a:ea typeface="MS PGothic" pitchFamily="34" charset="-128"/>
              </a:defRPr>
            </a:lvl3pPr>
            <a:lvl4pPr marL="1600200" indent="-228600" eaLnBrk="0" hangingPunct="0">
              <a:defRPr sz="1600" b="1">
                <a:solidFill>
                  <a:schemeClr val="bg2"/>
                </a:solidFill>
                <a:latin typeface="Times New Roman" pitchFamily="18" charset="0"/>
                <a:ea typeface="MS PGothic" pitchFamily="34" charset="-128"/>
              </a:defRPr>
            </a:lvl4pPr>
            <a:lvl5pPr marL="2057400" indent="-228600" eaLnBrk="0" hangingPunct="0">
              <a:defRPr sz="1600" b="1">
                <a:solidFill>
                  <a:schemeClr val="bg2"/>
                </a:solidFill>
                <a:latin typeface="Times New Roman" pitchFamily="18" charset="0"/>
                <a:ea typeface="MS PGothic" pitchFamily="34" charset="-128"/>
              </a:defRPr>
            </a:lvl5pPr>
            <a:lvl6pPr marL="25146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8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90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62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algn="r" eaLnBrk="1" hangingPunct="1"/>
            <a:r>
              <a:rPr lang="en-US" dirty="0">
                <a:solidFill>
                  <a:schemeClr val="tx2">
                    <a:lumMod val="90000"/>
                    <a:lumOff val="10000"/>
                  </a:schemeClr>
                </a:solidFill>
                <a:latin typeface="Segoe" charset="0"/>
              </a:rPr>
              <a:t>Proactive</a:t>
            </a:r>
          </a:p>
        </p:txBody>
      </p:sp>
      <p:sp>
        <p:nvSpPr>
          <p:cNvPr id="12298" name="TextBox 10"/>
          <p:cNvSpPr txBox="1">
            <a:spLocks noChangeArrowheads="1"/>
          </p:cNvSpPr>
          <p:nvPr/>
        </p:nvSpPr>
        <p:spPr bwMode="auto">
          <a:xfrm>
            <a:off x="228600" y="1239915"/>
            <a:ext cx="25146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bg2"/>
                </a:solidFill>
                <a:latin typeface="Times New Roman" pitchFamily="18" charset="0"/>
                <a:ea typeface="MS PGothic" pitchFamily="34" charset="-128"/>
              </a:defRPr>
            </a:lvl1pPr>
            <a:lvl2pPr marL="742950" indent="-285750" eaLnBrk="0" hangingPunct="0">
              <a:defRPr sz="1600" b="1">
                <a:solidFill>
                  <a:schemeClr val="bg2"/>
                </a:solidFill>
                <a:latin typeface="Times New Roman" pitchFamily="18" charset="0"/>
                <a:ea typeface="MS PGothic" pitchFamily="34" charset="-128"/>
              </a:defRPr>
            </a:lvl2pPr>
            <a:lvl3pPr marL="1143000" indent="-228600" eaLnBrk="0" hangingPunct="0">
              <a:defRPr sz="1600" b="1">
                <a:solidFill>
                  <a:schemeClr val="bg2"/>
                </a:solidFill>
                <a:latin typeface="Times New Roman" pitchFamily="18" charset="0"/>
                <a:ea typeface="MS PGothic" pitchFamily="34" charset="-128"/>
              </a:defRPr>
            </a:lvl3pPr>
            <a:lvl4pPr marL="1600200" indent="-228600" eaLnBrk="0" hangingPunct="0">
              <a:defRPr sz="1600" b="1">
                <a:solidFill>
                  <a:schemeClr val="bg2"/>
                </a:solidFill>
                <a:latin typeface="Times New Roman" pitchFamily="18" charset="0"/>
                <a:ea typeface="MS PGothic" pitchFamily="34" charset="-128"/>
              </a:defRPr>
            </a:lvl4pPr>
            <a:lvl5pPr marL="2057400" indent="-228600" eaLnBrk="0" hangingPunct="0">
              <a:defRPr sz="1600" b="1">
                <a:solidFill>
                  <a:schemeClr val="bg2"/>
                </a:solidFill>
                <a:latin typeface="Times New Roman" pitchFamily="18" charset="0"/>
                <a:ea typeface="MS PGothic" pitchFamily="34" charset="-128"/>
              </a:defRPr>
            </a:lvl5pPr>
            <a:lvl6pPr marL="25146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8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90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62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algn="ctr" eaLnBrk="1" hangingPunct="1"/>
            <a:r>
              <a:rPr lang="en-US" dirty="0">
                <a:solidFill>
                  <a:schemeClr val="tx2">
                    <a:lumMod val="90000"/>
                    <a:lumOff val="10000"/>
                  </a:schemeClr>
                </a:solidFill>
                <a:latin typeface="Segoe" charset="0"/>
              </a:rPr>
              <a:t>Role of Software</a:t>
            </a:r>
          </a:p>
        </p:txBody>
      </p:sp>
      <p:sp>
        <p:nvSpPr>
          <p:cNvPr id="12299" name="TextBox 11"/>
          <p:cNvSpPr txBox="1">
            <a:spLocks noChangeArrowheads="1"/>
          </p:cNvSpPr>
          <p:nvPr/>
        </p:nvSpPr>
        <p:spPr bwMode="auto">
          <a:xfrm>
            <a:off x="6935788" y="5733300"/>
            <a:ext cx="17510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bg2"/>
                </a:solidFill>
                <a:latin typeface="Times New Roman" pitchFamily="18" charset="0"/>
                <a:ea typeface="MS PGothic" pitchFamily="34" charset="-128"/>
              </a:defRPr>
            </a:lvl1pPr>
            <a:lvl2pPr marL="742950" indent="-285750" eaLnBrk="0" hangingPunct="0">
              <a:defRPr sz="1600" b="1">
                <a:solidFill>
                  <a:schemeClr val="bg2"/>
                </a:solidFill>
                <a:latin typeface="Times New Roman" pitchFamily="18" charset="0"/>
                <a:ea typeface="MS PGothic" pitchFamily="34" charset="-128"/>
              </a:defRPr>
            </a:lvl2pPr>
            <a:lvl3pPr marL="1143000" indent="-228600" eaLnBrk="0" hangingPunct="0">
              <a:defRPr sz="1600" b="1">
                <a:solidFill>
                  <a:schemeClr val="bg2"/>
                </a:solidFill>
                <a:latin typeface="Times New Roman" pitchFamily="18" charset="0"/>
                <a:ea typeface="MS PGothic" pitchFamily="34" charset="-128"/>
              </a:defRPr>
            </a:lvl3pPr>
            <a:lvl4pPr marL="1600200" indent="-228600" eaLnBrk="0" hangingPunct="0">
              <a:defRPr sz="1600" b="1">
                <a:solidFill>
                  <a:schemeClr val="bg2"/>
                </a:solidFill>
                <a:latin typeface="Times New Roman" pitchFamily="18" charset="0"/>
                <a:ea typeface="MS PGothic" pitchFamily="34" charset="-128"/>
              </a:defRPr>
            </a:lvl4pPr>
            <a:lvl5pPr marL="2057400" indent="-228600" eaLnBrk="0" hangingPunct="0">
              <a:defRPr sz="1600" b="1">
                <a:solidFill>
                  <a:schemeClr val="bg2"/>
                </a:solidFill>
                <a:latin typeface="Times New Roman" pitchFamily="18" charset="0"/>
                <a:ea typeface="MS PGothic" pitchFamily="34" charset="-128"/>
              </a:defRPr>
            </a:lvl5pPr>
            <a:lvl6pPr marL="25146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8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90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62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algn="ctr" eaLnBrk="1" hangingPunct="1"/>
            <a:r>
              <a:rPr lang="en-US" dirty="0">
                <a:solidFill>
                  <a:schemeClr val="tx2">
                    <a:lumMod val="90000"/>
                    <a:lumOff val="10000"/>
                  </a:schemeClr>
                </a:solidFill>
                <a:latin typeface="Segoe" charset="0"/>
              </a:rPr>
              <a:t>Business Insight</a:t>
            </a:r>
          </a:p>
        </p:txBody>
      </p:sp>
      <p:sp>
        <p:nvSpPr>
          <p:cNvPr id="13" name="Rounded Rectangle 12"/>
          <p:cNvSpPr/>
          <p:nvPr/>
        </p:nvSpPr>
        <p:spPr>
          <a:xfrm>
            <a:off x="1733550" y="5574202"/>
            <a:ext cx="2221196" cy="284259"/>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109728" tIns="54864" rIns="109728" bIns="54864" anchor="ctr"/>
          <a:lstStyle/>
          <a:p>
            <a:pPr algn="ctr" defTabSz="1096963">
              <a:defRPr/>
            </a:pPr>
            <a:r>
              <a:rPr lang="en-US" dirty="0">
                <a:solidFill>
                  <a:schemeClr val="bg1">
                    <a:lumMod val="50000"/>
                  </a:schemeClr>
                </a:solidFill>
              </a:rPr>
              <a:t>Canned </a:t>
            </a:r>
            <a:r>
              <a:rPr lang="en-US" dirty="0">
                <a:solidFill>
                  <a:schemeClr val="bg1">
                    <a:lumMod val="75000"/>
                  </a:schemeClr>
                </a:solidFill>
              </a:rPr>
              <a:t>reporting</a:t>
            </a:r>
          </a:p>
        </p:txBody>
      </p:sp>
      <p:sp>
        <p:nvSpPr>
          <p:cNvPr id="14" name="Rounded Rectangle 13"/>
          <p:cNvSpPr/>
          <p:nvPr/>
        </p:nvSpPr>
        <p:spPr>
          <a:xfrm>
            <a:off x="2266949" y="4562379"/>
            <a:ext cx="2303463" cy="284259"/>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109728" tIns="54864" rIns="109728" bIns="54864" anchor="ctr"/>
          <a:lstStyle/>
          <a:p>
            <a:pPr algn="ctr" defTabSz="1096963">
              <a:defRPr/>
            </a:pPr>
            <a:r>
              <a:rPr lang="en-US" dirty="0">
                <a:solidFill>
                  <a:schemeClr val="bg1">
                    <a:lumMod val="50000"/>
                  </a:schemeClr>
                </a:solidFill>
              </a:rPr>
              <a:t>Ad-hoc reporting</a:t>
            </a:r>
          </a:p>
        </p:txBody>
      </p:sp>
      <p:sp>
        <p:nvSpPr>
          <p:cNvPr id="15" name="Rounded Rectangle 14"/>
          <p:cNvSpPr/>
          <p:nvPr/>
        </p:nvSpPr>
        <p:spPr>
          <a:xfrm>
            <a:off x="3562350" y="3550556"/>
            <a:ext cx="1946729" cy="335643"/>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109728" tIns="54864" rIns="109728" bIns="54864" anchor="ctr"/>
          <a:lstStyle/>
          <a:p>
            <a:pPr algn="ctr" defTabSz="1096963">
              <a:defRPr/>
            </a:pPr>
            <a:r>
              <a:rPr lang="en-US" dirty="0" smtClean="0">
                <a:solidFill>
                  <a:srgbClr val="FFFFFF"/>
                </a:solidFill>
              </a:rPr>
              <a:t>BI</a:t>
            </a:r>
            <a:endParaRPr lang="en-US" dirty="0">
              <a:solidFill>
                <a:srgbClr val="FFFFFF"/>
              </a:solidFill>
            </a:endParaRPr>
          </a:p>
        </p:txBody>
      </p:sp>
      <p:sp>
        <p:nvSpPr>
          <p:cNvPr id="16" name="Rounded Rectangle 15"/>
          <p:cNvSpPr/>
          <p:nvPr/>
        </p:nvSpPr>
        <p:spPr>
          <a:xfrm>
            <a:off x="5467350" y="1416956"/>
            <a:ext cx="1812471" cy="335643"/>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109728" tIns="54864" rIns="109728" bIns="54864" anchor="ctr"/>
          <a:lstStyle/>
          <a:p>
            <a:pPr algn="ctr" defTabSz="1096963">
              <a:defRPr/>
            </a:pPr>
            <a:r>
              <a:rPr lang="en-US" dirty="0">
                <a:solidFill>
                  <a:srgbClr val="FFFFFF"/>
                </a:solidFill>
              </a:rPr>
              <a:t>Data mining</a:t>
            </a:r>
          </a:p>
        </p:txBody>
      </p:sp>
      <p:sp>
        <p:nvSpPr>
          <p:cNvPr id="12312" name="Title 19"/>
          <p:cNvSpPr>
            <a:spLocks noGrp="1"/>
          </p:cNvSpPr>
          <p:nvPr>
            <p:ph type="title"/>
          </p:nvPr>
        </p:nvSpPr>
        <p:spPr>
          <a:xfrm>
            <a:off x="317500" y="228600"/>
            <a:ext cx="8637588" cy="762000"/>
          </a:xfrm>
        </p:spPr>
        <p:txBody>
          <a:bodyPr/>
          <a:lstStyle/>
          <a:p>
            <a:r>
              <a:rPr lang="en-IE" dirty="0" smtClean="0">
                <a:latin typeface="Segoe" charset="0"/>
              </a:rPr>
              <a:t>DM Enables Predictive Analytics</a:t>
            </a:r>
          </a:p>
        </p:txBody>
      </p:sp>
    </p:spTree>
    <p:extLst>
      <p:ext uri="{BB962C8B-B14F-4D97-AF65-F5344CB8AC3E}">
        <p14:creationId xmlns:p14="http://schemas.microsoft.com/office/powerpoint/2010/main" val="18156498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547688" y="333375"/>
            <a:ext cx="7561262" cy="933450"/>
          </a:xfrm>
        </p:spPr>
        <p:txBody>
          <a:bodyPr lIns="92075" tIns="46038" rIns="92075" bIns="46038" anchor="ctr"/>
          <a:lstStyle/>
          <a:p>
            <a:pPr eaLnBrk="1" hangingPunct="1"/>
            <a:r>
              <a:rPr lang="en-US" sz="3600" dirty="0" smtClean="0"/>
              <a:t>What Is Data Mining?</a:t>
            </a:r>
          </a:p>
        </p:txBody>
      </p:sp>
      <p:sp>
        <p:nvSpPr>
          <p:cNvPr id="13315" name="Rectangle 3"/>
          <p:cNvSpPr>
            <a:spLocks noGrp="1" noChangeArrowheads="1"/>
          </p:cNvSpPr>
          <p:nvPr>
            <p:ph type="body" idx="1"/>
          </p:nvPr>
        </p:nvSpPr>
        <p:spPr>
          <a:xfrm>
            <a:off x="304801" y="1470345"/>
            <a:ext cx="8453344" cy="4723815"/>
          </a:xfrm>
        </p:spPr>
        <p:txBody>
          <a:bodyPr lIns="92075" tIns="46038" rIns="92075" bIns="46038"/>
          <a:lstStyle/>
          <a:p>
            <a:pPr eaLnBrk="1" hangingPunct="1"/>
            <a:r>
              <a:rPr lang="en-US" sz="2800" dirty="0" smtClean="0"/>
              <a:t>Combination of AI and statistical analysis to discover information that is </a:t>
            </a:r>
            <a:r>
              <a:rPr lang="ja-JP" altLang="en-US" sz="2800" dirty="0" smtClean="0"/>
              <a:t>“</a:t>
            </a:r>
            <a:r>
              <a:rPr lang="en-US" altLang="ja-JP" sz="2800" dirty="0" smtClean="0"/>
              <a:t>hidden</a:t>
            </a:r>
            <a:r>
              <a:rPr lang="ja-JP" altLang="en-US" sz="2800" dirty="0" smtClean="0"/>
              <a:t>”</a:t>
            </a:r>
            <a:r>
              <a:rPr lang="en-US" altLang="ja-JP" sz="2800" dirty="0" smtClean="0"/>
              <a:t> in the data</a:t>
            </a:r>
          </a:p>
          <a:p>
            <a:pPr lvl="1" eaLnBrk="1" hangingPunct="1"/>
            <a:r>
              <a:rPr lang="en-US" dirty="0" smtClean="0">
                <a:solidFill>
                  <a:schemeClr val="tx2"/>
                </a:solidFill>
              </a:rPr>
              <a:t>associations (e.g. linking purchase of pizza with beer)</a:t>
            </a:r>
          </a:p>
          <a:p>
            <a:pPr lvl="1" eaLnBrk="1" hangingPunct="1"/>
            <a:r>
              <a:rPr lang="en-US" dirty="0" smtClean="0">
                <a:solidFill>
                  <a:schemeClr val="tx2"/>
                </a:solidFill>
              </a:rPr>
              <a:t>sequences (e.g. tying events together: marriage and purchase of furniture)</a:t>
            </a:r>
          </a:p>
          <a:p>
            <a:pPr lvl="1" eaLnBrk="1" hangingPunct="1"/>
            <a:r>
              <a:rPr lang="en-US" dirty="0" smtClean="0">
                <a:solidFill>
                  <a:schemeClr val="tx2"/>
                </a:solidFill>
              </a:rPr>
              <a:t>classifications (e.g. recognizing patterns such as the attributes of employees that are most likely to quit) </a:t>
            </a:r>
          </a:p>
          <a:p>
            <a:pPr lvl="1" eaLnBrk="1" hangingPunct="1"/>
            <a:r>
              <a:rPr lang="en-US" dirty="0" smtClean="0">
                <a:solidFill>
                  <a:schemeClr val="tx2"/>
                </a:solidFill>
              </a:rPr>
              <a:t>forecasting (e.g. predicting buying habits of customers based on past patterns)</a:t>
            </a:r>
          </a:p>
        </p:txBody>
      </p:sp>
      <p:graphicFrame>
        <p:nvGraphicFramePr>
          <p:cNvPr id="13316" name="Object 0"/>
          <p:cNvGraphicFramePr>
            <a:graphicFrameLocks noChangeAspect="1"/>
          </p:cNvGraphicFramePr>
          <p:nvPr/>
        </p:nvGraphicFramePr>
        <p:xfrm>
          <a:off x="7772400" y="228600"/>
          <a:ext cx="1087438" cy="1174750"/>
        </p:xfrm>
        <a:graphic>
          <a:graphicData uri="http://schemas.openxmlformats.org/presentationml/2006/ole">
            <mc:AlternateContent xmlns:mc="http://schemas.openxmlformats.org/markup-compatibility/2006">
              <mc:Choice xmlns:v="urn:schemas-microsoft-com:vml" Requires="v">
                <p:oleObj spid="_x0000_s1114" name="Clip" r:id="rId4" imgW="1089050" imgH="1175004" progId="MS_ClipArt_Gallery.2">
                  <p:embed/>
                </p:oleObj>
              </mc:Choice>
              <mc:Fallback>
                <p:oleObj name="Clip" r:id="rId4" imgW="1089050" imgH="1175004"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2400" y="228600"/>
                        <a:ext cx="1087438" cy="1174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3317" name="Object 1"/>
          <p:cNvGraphicFramePr>
            <a:graphicFrameLocks noChangeAspect="1"/>
          </p:cNvGraphicFramePr>
          <p:nvPr/>
        </p:nvGraphicFramePr>
        <p:xfrm>
          <a:off x="7239000" y="5384800"/>
          <a:ext cx="1905000" cy="1397000"/>
        </p:xfrm>
        <a:graphic>
          <a:graphicData uri="http://schemas.openxmlformats.org/presentationml/2006/ole">
            <mc:AlternateContent xmlns:mc="http://schemas.openxmlformats.org/markup-compatibility/2006">
              <mc:Choice xmlns:v="urn:schemas-microsoft-com:vml" Requires="v">
                <p:oleObj spid="_x0000_s1115" name="Clip" r:id="rId6" imgW="4582562" imgH="3358836" progId="MS_ClipArt_Gallery.2">
                  <p:embed/>
                </p:oleObj>
              </mc:Choice>
              <mc:Fallback>
                <p:oleObj name="Clip" r:id="rId6" imgW="4582562" imgH="3358836"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39000" y="5384800"/>
                        <a:ext cx="1905000" cy="1397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3318" name="Slide Number Placeholder 1"/>
          <p:cNvSpPr>
            <a:spLocks noGrp="1"/>
          </p:cNvSpPr>
          <p:nvPr>
            <p:ph type="sldNum" sz="quarter" idx="4294967295"/>
          </p:nvPr>
        </p:nvSpPr>
        <p:spPr>
          <a:xfrm>
            <a:off x="146050" y="6361113"/>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bg2"/>
                </a:solidFill>
                <a:latin typeface="Times New Roman" pitchFamily="18" charset="0"/>
                <a:ea typeface="MS PGothic" pitchFamily="34" charset="-128"/>
              </a:defRPr>
            </a:lvl1pPr>
            <a:lvl2pPr marL="742950" indent="-285750" eaLnBrk="0" hangingPunct="0">
              <a:defRPr sz="1600" b="1">
                <a:solidFill>
                  <a:schemeClr val="bg2"/>
                </a:solidFill>
                <a:latin typeface="Times New Roman" pitchFamily="18" charset="0"/>
                <a:ea typeface="MS PGothic" pitchFamily="34" charset="-128"/>
              </a:defRPr>
            </a:lvl2pPr>
            <a:lvl3pPr marL="1143000" indent="-228600" eaLnBrk="0" hangingPunct="0">
              <a:defRPr sz="1600" b="1">
                <a:solidFill>
                  <a:schemeClr val="bg2"/>
                </a:solidFill>
                <a:latin typeface="Times New Roman" pitchFamily="18" charset="0"/>
                <a:ea typeface="MS PGothic" pitchFamily="34" charset="-128"/>
              </a:defRPr>
            </a:lvl3pPr>
            <a:lvl4pPr marL="1600200" indent="-228600" eaLnBrk="0" hangingPunct="0">
              <a:defRPr sz="1600" b="1">
                <a:solidFill>
                  <a:schemeClr val="bg2"/>
                </a:solidFill>
                <a:latin typeface="Times New Roman" pitchFamily="18" charset="0"/>
                <a:ea typeface="MS PGothic" pitchFamily="34" charset="-128"/>
              </a:defRPr>
            </a:lvl4pPr>
            <a:lvl5pPr marL="2057400" indent="-228600" eaLnBrk="0" hangingPunct="0">
              <a:defRPr sz="1600" b="1">
                <a:solidFill>
                  <a:schemeClr val="bg2"/>
                </a:solidFill>
                <a:latin typeface="Times New Roman" pitchFamily="18" charset="0"/>
                <a:ea typeface="MS PGothic" pitchFamily="34" charset="-128"/>
              </a:defRPr>
            </a:lvl5pPr>
            <a:lvl6pPr marL="25146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8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90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62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A43BEEC4-F706-4569-8E03-BEFC68F0EE16}" type="slidenum">
              <a:rPr lang="en-US" sz="2400" b="0" smtClean="0">
                <a:solidFill>
                  <a:schemeClr val="tx1"/>
                </a:solidFill>
                <a:latin typeface="Arial" pitchFamily="34" charset="0"/>
              </a:rPr>
              <a:pPr eaLnBrk="1" hangingPunct="1"/>
              <a:t>42</a:t>
            </a:fld>
            <a:endParaRPr lang="en-US" sz="2400" b="0" smtClean="0">
              <a:solidFill>
                <a:schemeClr val="tx1"/>
              </a:solidFill>
              <a:latin typeface="Arial" pitchFamily="34" charset="0"/>
            </a:endParaRPr>
          </a:p>
        </p:txBody>
      </p:sp>
    </p:spTree>
    <p:extLst>
      <p:ext uri="{BB962C8B-B14F-4D97-AF65-F5344CB8AC3E}">
        <p14:creationId xmlns:p14="http://schemas.microsoft.com/office/powerpoint/2010/main" val="1534832652"/>
      </p:ext>
    </p:extLst>
  </p:cSld>
  <p:clrMapOvr>
    <a:masterClrMapping/>
  </p:clrMapOvr>
  <p:transition>
    <p:wipe dir="d"/>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5"/>
          <p:cNvSpPr>
            <a:spLocks noGrp="1"/>
          </p:cNvSpPr>
          <p:nvPr>
            <p:ph type="sldNum" sz="quarter" idx="4294967295"/>
          </p:nvPr>
        </p:nvSpPr>
        <p:spPr>
          <a:xfrm>
            <a:off x="146050" y="6361113"/>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bg2"/>
                </a:solidFill>
                <a:latin typeface="Times New Roman" pitchFamily="18" charset="0"/>
                <a:ea typeface="MS PGothic" pitchFamily="34" charset="-128"/>
              </a:defRPr>
            </a:lvl1pPr>
            <a:lvl2pPr marL="742950" indent="-285750" eaLnBrk="0" hangingPunct="0">
              <a:defRPr sz="1600" b="1">
                <a:solidFill>
                  <a:schemeClr val="bg2"/>
                </a:solidFill>
                <a:latin typeface="Times New Roman" pitchFamily="18" charset="0"/>
                <a:ea typeface="MS PGothic" pitchFamily="34" charset="-128"/>
              </a:defRPr>
            </a:lvl2pPr>
            <a:lvl3pPr marL="1143000" indent="-228600" eaLnBrk="0" hangingPunct="0">
              <a:defRPr sz="1600" b="1">
                <a:solidFill>
                  <a:schemeClr val="bg2"/>
                </a:solidFill>
                <a:latin typeface="Times New Roman" pitchFamily="18" charset="0"/>
                <a:ea typeface="MS PGothic" pitchFamily="34" charset="-128"/>
              </a:defRPr>
            </a:lvl3pPr>
            <a:lvl4pPr marL="1600200" indent="-228600" eaLnBrk="0" hangingPunct="0">
              <a:defRPr sz="1600" b="1">
                <a:solidFill>
                  <a:schemeClr val="bg2"/>
                </a:solidFill>
                <a:latin typeface="Times New Roman" pitchFamily="18" charset="0"/>
                <a:ea typeface="MS PGothic" pitchFamily="34" charset="-128"/>
              </a:defRPr>
            </a:lvl4pPr>
            <a:lvl5pPr marL="2057400" indent="-228600" eaLnBrk="0" hangingPunct="0">
              <a:defRPr sz="1600" b="1">
                <a:solidFill>
                  <a:schemeClr val="bg2"/>
                </a:solidFill>
                <a:latin typeface="Times New Roman" pitchFamily="18" charset="0"/>
                <a:ea typeface="MS PGothic" pitchFamily="34" charset="-128"/>
              </a:defRPr>
            </a:lvl5pPr>
            <a:lvl6pPr marL="25146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8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90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62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D0F09F20-E819-403B-BBB5-461568ED8EE2}" type="slidenum">
              <a:rPr lang="en-US" sz="2400" b="0" smtClean="0">
                <a:solidFill>
                  <a:schemeClr val="tx1"/>
                </a:solidFill>
                <a:latin typeface="Arial" pitchFamily="34" charset="0"/>
              </a:rPr>
              <a:pPr eaLnBrk="1" hangingPunct="1"/>
              <a:t>43</a:t>
            </a:fld>
            <a:endParaRPr lang="en-US" sz="2400" b="0" smtClean="0">
              <a:solidFill>
                <a:schemeClr val="tx1"/>
              </a:solidFill>
              <a:latin typeface="Arial" pitchFamily="34" charset="0"/>
            </a:endParaRPr>
          </a:p>
        </p:txBody>
      </p:sp>
      <p:sp>
        <p:nvSpPr>
          <p:cNvPr id="14339" name="Rectangle 2"/>
          <p:cNvSpPr>
            <a:spLocks noGrp="1" noChangeArrowheads="1"/>
          </p:cNvSpPr>
          <p:nvPr>
            <p:ph type="title"/>
          </p:nvPr>
        </p:nvSpPr>
        <p:spPr>
          <a:xfrm>
            <a:off x="304800" y="457200"/>
            <a:ext cx="8637588" cy="762000"/>
          </a:xfrm>
        </p:spPr>
        <p:txBody>
          <a:bodyPr/>
          <a:lstStyle/>
          <a:p>
            <a:pPr eaLnBrk="1" hangingPunct="1"/>
            <a:r>
              <a:rPr lang="en-US" smtClean="0"/>
              <a:t>Data Mining is </a:t>
            </a:r>
            <a:r>
              <a:rPr lang="en-US" smtClean="0">
                <a:solidFill>
                  <a:srgbClr val="FF3300"/>
                </a:solidFill>
              </a:rPr>
              <a:t>NOT…</a:t>
            </a:r>
          </a:p>
        </p:txBody>
      </p:sp>
      <p:sp>
        <p:nvSpPr>
          <p:cNvPr id="14340" name="Rectangle 3"/>
          <p:cNvSpPr>
            <a:spLocks noGrp="1" noChangeArrowheads="1"/>
          </p:cNvSpPr>
          <p:nvPr>
            <p:ph type="body" idx="1"/>
          </p:nvPr>
        </p:nvSpPr>
        <p:spPr>
          <a:xfrm>
            <a:off x="328613" y="1508750"/>
            <a:ext cx="8208962" cy="4739650"/>
          </a:xfrm>
        </p:spPr>
        <p:txBody>
          <a:bodyPr/>
          <a:lstStyle/>
          <a:p>
            <a:pPr eaLnBrk="1" hangingPunct="1">
              <a:lnSpc>
                <a:spcPct val="90000"/>
              </a:lnSpc>
            </a:pPr>
            <a:r>
              <a:rPr lang="en-US" sz="2800" dirty="0" smtClean="0"/>
              <a:t>Data Warehousing</a:t>
            </a:r>
          </a:p>
          <a:p>
            <a:pPr eaLnBrk="1" hangingPunct="1">
              <a:lnSpc>
                <a:spcPct val="90000"/>
              </a:lnSpc>
            </a:pPr>
            <a:r>
              <a:rPr lang="en-US" sz="2800" dirty="0" smtClean="0"/>
              <a:t>(Deductive) query processing   </a:t>
            </a:r>
          </a:p>
          <a:p>
            <a:pPr lvl="1" eaLnBrk="1" hangingPunct="1">
              <a:lnSpc>
                <a:spcPct val="90000"/>
              </a:lnSpc>
            </a:pPr>
            <a:r>
              <a:rPr lang="en-US" dirty="0" smtClean="0">
                <a:solidFill>
                  <a:schemeClr val="tx2"/>
                </a:solidFill>
              </a:rPr>
              <a:t>SQL/ Reporting</a:t>
            </a:r>
          </a:p>
          <a:p>
            <a:pPr eaLnBrk="1" hangingPunct="1">
              <a:lnSpc>
                <a:spcPct val="90000"/>
              </a:lnSpc>
            </a:pPr>
            <a:r>
              <a:rPr lang="en-US" sz="2800" dirty="0" smtClean="0"/>
              <a:t>Software Agents</a:t>
            </a:r>
          </a:p>
          <a:p>
            <a:pPr eaLnBrk="1" hangingPunct="1">
              <a:lnSpc>
                <a:spcPct val="90000"/>
              </a:lnSpc>
            </a:pPr>
            <a:r>
              <a:rPr lang="en-US" sz="2800" dirty="0" smtClean="0"/>
              <a:t>Expert Systems</a:t>
            </a:r>
          </a:p>
          <a:p>
            <a:pPr eaLnBrk="1" hangingPunct="1">
              <a:lnSpc>
                <a:spcPct val="90000"/>
              </a:lnSpc>
            </a:pPr>
            <a:r>
              <a:rPr lang="en-US" sz="2800" dirty="0" smtClean="0"/>
              <a:t>Online Analytical Processing (OLAP)</a:t>
            </a:r>
          </a:p>
          <a:p>
            <a:pPr eaLnBrk="1" hangingPunct="1">
              <a:lnSpc>
                <a:spcPct val="90000"/>
              </a:lnSpc>
            </a:pPr>
            <a:r>
              <a:rPr lang="en-US" sz="2800" dirty="0" smtClean="0"/>
              <a:t>Statistical Analysis Tool</a:t>
            </a:r>
          </a:p>
          <a:p>
            <a:pPr eaLnBrk="1" hangingPunct="1">
              <a:lnSpc>
                <a:spcPct val="90000"/>
              </a:lnSpc>
            </a:pPr>
            <a:r>
              <a:rPr lang="en-US" sz="2800" dirty="0" smtClean="0"/>
              <a:t>Data visualization</a:t>
            </a:r>
          </a:p>
          <a:p>
            <a:pPr eaLnBrk="1" hangingPunct="1">
              <a:lnSpc>
                <a:spcPct val="90000"/>
              </a:lnSpc>
            </a:pPr>
            <a:r>
              <a:rPr lang="en-US" sz="2800" dirty="0" smtClean="0"/>
              <a:t>BI – Business Intelligence</a:t>
            </a:r>
          </a:p>
          <a:p>
            <a:pPr eaLnBrk="1" hangingPunct="1">
              <a:lnSpc>
                <a:spcPct val="90000"/>
              </a:lnSpc>
            </a:pPr>
            <a:endParaRPr lang="en-US" dirty="0" smtClean="0"/>
          </a:p>
        </p:txBody>
      </p:sp>
    </p:spTree>
    <p:extLst>
      <p:ext uri="{BB962C8B-B14F-4D97-AF65-F5344CB8AC3E}">
        <p14:creationId xmlns:p14="http://schemas.microsoft.com/office/powerpoint/2010/main" val="3916277118"/>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4"/>
          <p:cNvSpPr>
            <a:spLocks noGrp="1"/>
          </p:cNvSpPr>
          <p:nvPr>
            <p:ph type="sldNum" sz="quarter" idx="4294967295"/>
          </p:nvPr>
        </p:nvSpPr>
        <p:spPr>
          <a:xfrm>
            <a:off x="146050" y="6361113"/>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bg2"/>
                </a:solidFill>
                <a:latin typeface="Times New Roman" pitchFamily="18" charset="0"/>
                <a:ea typeface="MS PGothic" pitchFamily="34" charset="-128"/>
              </a:defRPr>
            </a:lvl1pPr>
            <a:lvl2pPr marL="742950" indent="-285750" eaLnBrk="0" hangingPunct="0">
              <a:defRPr sz="1600" b="1">
                <a:solidFill>
                  <a:schemeClr val="bg2"/>
                </a:solidFill>
                <a:latin typeface="Times New Roman" pitchFamily="18" charset="0"/>
                <a:ea typeface="MS PGothic" pitchFamily="34" charset="-128"/>
              </a:defRPr>
            </a:lvl2pPr>
            <a:lvl3pPr marL="1143000" indent="-228600" eaLnBrk="0" hangingPunct="0">
              <a:defRPr sz="1600" b="1">
                <a:solidFill>
                  <a:schemeClr val="bg2"/>
                </a:solidFill>
                <a:latin typeface="Times New Roman" pitchFamily="18" charset="0"/>
                <a:ea typeface="MS PGothic" pitchFamily="34" charset="-128"/>
              </a:defRPr>
            </a:lvl3pPr>
            <a:lvl4pPr marL="1600200" indent="-228600" eaLnBrk="0" hangingPunct="0">
              <a:defRPr sz="1600" b="1">
                <a:solidFill>
                  <a:schemeClr val="bg2"/>
                </a:solidFill>
                <a:latin typeface="Times New Roman" pitchFamily="18" charset="0"/>
                <a:ea typeface="MS PGothic" pitchFamily="34" charset="-128"/>
              </a:defRPr>
            </a:lvl4pPr>
            <a:lvl5pPr marL="2057400" indent="-228600" eaLnBrk="0" hangingPunct="0">
              <a:defRPr sz="1600" b="1">
                <a:solidFill>
                  <a:schemeClr val="bg2"/>
                </a:solidFill>
                <a:latin typeface="Times New Roman" pitchFamily="18" charset="0"/>
                <a:ea typeface="MS PGothic" pitchFamily="34" charset="-128"/>
              </a:defRPr>
            </a:lvl5pPr>
            <a:lvl6pPr marL="25146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8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90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62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3F6AD89E-E89C-44B1-8CFC-DF8E5CD45C37}" type="slidenum">
              <a:rPr lang="en-US" sz="2400" b="0" smtClean="0">
                <a:solidFill>
                  <a:schemeClr val="tx1"/>
                </a:solidFill>
                <a:latin typeface="Arial" pitchFamily="34" charset="0"/>
              </a:rPr>
              <a:pPr eaLnBrk="1" hangingPunct="1"/>
              <a:t>44</a:t>
            </a:fld>
            <a:endParaRPr lang="en-US" sz="2400" b="0" smtClean="0">
              <a:solidFill>
                <a:schemeClr val="tx1"/>
              </a:solidFill>
              <a:latin typeface="Arial" pitchFamily="34" charset="0"/>
            </a:endParaRPr>
          </a:p>
        </p:txBody>
      </p:sp>
      <p:sp>
        <p:nvSpPr>
          <p:cNvPr id="14339" name="Rectangle 2"/>
          <p:cNvSpPr>
            <a:spLocks noGrp="1" noChangeArrowheads="1"/>
          </p:cNvSpPr>
          <p:nvPr>
            <p:ph type="title"/>
          </p:nvPr>
        </p:nvSpPr>
        <p:spPr>
          <a:xfrm>
            <a:off x="228600" y="533400"/>
            <a:ext cx="8637588" cy="762000"/>
          </a:xfrm>
        </p:spPr>
        <p:txBody>
          <a:bodyPr/>
          <a:lstStyle/>
          <a:p>
            <a:pPr algn="ctr" eaLnBrk="1" hangingPunct="1"/>
            <a:r>
              <a:rPr lang="en-US" smtClean="0"/>
              <a:t>Multidisciplinary Field</a:t>
            </a:r>
          </a:p>
        </p:txBody>
      </p:sp>
      <p:sp>
        <p:nvSpPr>
          <p:cNvPr id="14340" name="Rectangle 3"/>
          <p:cNvSpPr>
            <a:spLocks noChangeArrowheads="1"/>
          </p:cNvSpPr>
          <p:nvPr/>
        </p:nvSpPr>
        <p:spPr bwMode="auto">
          <a:xfrm>
            <a:off x="3429000" y="3429000"/>
            <a:ext cx="2209800" cy="914400"/>
          </a:xfrm>
          <a:prstGeom prst="rect">
            <a:avLst/>
          </a:prstGeom>
          <a:solidFill>
            <a:srgbClr val="0099FF"/>
          </a:solidFill>
          <a:ln w="9525">
            <a:solidFill>
              <a:schemeClr val="tx1"/>
            </a:solidFill>
            <a:miter lim="800000"/>
            <a:headEnd/>
            <a:tailEnd/>
          </a:ln>
        </p:spPr>
        <p:txBody>
          <a:bodyPr wrap="none" anchor="ctr"/>
          <a:lstStyle/>
          <a:p>
            <a:r>
              <a:rPr lang="en-US" sz="2800">
                <a:solidFill>
                  <a:srgbClr val="FFCC66"/>
                </a:solidFill>
                <a:latin typeface="Tahoma" pitchFamily="34" charset="0"/>
              </a:rPr>
              <a:t>Data Mining</a:t>
            </a:r>
          </a:p>
        </p:txBody>
      </p:sp>
      <p:sp>
        <p:nvSpPr>
          <p:cNvPr id="14341" name="Rectangle 4"/>
          <p:cNvSpPr>
            <a:spLocks noChangeArrowheads="1"/>
          </p:cNvSpPr>
          <p:nvPr/>
        </p:nvSpPr>
        <p:spPr bwMode="auto">
          <a:xfrm>
            <a:off x="1752600" y="1905000"/>
            <a:ext cx="1981200" cy="762000"/>
          </a:xfrm>
          <a:prstGeom prst="rect">
            <a:avLst/>
          </a:prstGeom>
          <a:solidFill>
            <a:schemeClr val="tx2"/>
          </a:solidFill>
          <a:ln w="9525">
            <a:solidFill>
              <a:schemeClr val="tx1"/>
            </a:solidFill>
            <a:miter lim="800000"/>
            <a:headEnd/>
            <a:tailEnd/>
          </a:ln>
        </p:spPr>
        <p:txBody>
          <a:bodyPr wrap="none" anchor="ctr"/>
          <a:lstStyle/>
          <a:p>
            <a:pPr algn="ctr"/>
            <a:r>
              <a:rPr lang="en-US" sz="2400" b="0" dirty="0">
                <a:solidFill>
                  <a:srgbClr val="FFC000"/>
                </a:solidFill>
                <a:latin typeface="Tahoma" pitchFamily="34" charset="0"/>
              </a:rPr>
              <a:t>Database </a:t>
            </a:r>
          </a:p>
          <a:p>
            <a:pPr algn="ctr"/>
            <a:r>
              <a:rPr lang="en-US" sz="2400" b="0" dirty="0">
                <a:solidFill>
                  <a:srgbClr val="FFC000"/>
                </a:solidFill>
                <a:latin typeface="Tahoma" pitchFamily="34" charset="0"/>
              </a:rPr>
              <a:t>Technology</a:t>
            </a:r>
          </a:p>
        </p:txBody>
      </p:sp>
      <p:sp>
        <p:nvSpPr>
          <p:cNvPr id="14342" name="Rectangle 5"/>
          <p:cNvSpPr>
            <a:spLocks noChangeArrowheads="1"/>
          </p:cNvSpPr>
          <p:nvPr/>
        </p:nvSpPr>
        <p:spPr bwMode="auto">
          <a:xfrm>
            <a:off x="5105400" y="1905000"/>
            <a:ext cx="1981200" cy="762000"/>
          </a:xfrm>
          <a:prstGeom prst="rect">
            <a:avLst/>
          </a:prstGeom>
          <a:solidFill>
            <a:schemeClr val="tx2"/>
          </a:solidFill>
          <a:ln w="9525">
            <a:solidFill>
              <a:schemeClr val="tx1"/>
            </a:solidFill>
            <a:miter lim="800000"/>
            <a:headEnd/>
            <a:tailEnd/>
          </a:ln>
        </p:spPr>
        <p:txBody>
          <a:bodyPr wrap="none" anchor="ctr"/>
          <a:lstStyle/>
          <a:p>
            <a:pPr algn="ctr"/>
            <a:r>
              <a:rPr lang="en-US" sz="2400" b="0" dirty="0">
                <a:solidFill>
                  <a:srgbClr val="FF3300"/>
                </a:solidFill>
                <a:latin typeface="Tahoma" pitchFamily="34" charset="0"/>
              </a:rPr>
              <a:t>Statistics</a:t>
            </a:r>
          </a:p>
        </p:txBody>
      </p:sp>
      <p:sp>
        <p:nvSpPr>
          <p:cNvPr id="14343" name="Rectangle 6"/>
          <p:cNvSpPr>
            <a:spLocks noChangeArrowheads="1"/>
          </p:cNvSpPr>
          <p:nvPr/>
        </p:nvSpPr>
        <p:spPr bwMode="auto">
          <a:xfrm>
            <a:off x="5638800" y="5257800"/>
            <a:ext cx="1981200" cy="762000"/>
          </a:xfrm>
          <a:prstGeom prst="rect">
            <a:avLst/>
          </a:prstGeom>
          <a:solidFill>
            <a:schemeClr val="tx2"/>
          </a:solidFill>
          <a:ln w="9525">
            <a:solidFill>
              <a:schemeClr val="tx1"/>
            </a:solidFill>
            <a:miter lim="800000"/>
            <a:headEnd/>
            <a:tailEnd/>
          </a:ln>
        </p:spPr>
        <p:txBody>
          <a:bodyPr wrap="none" anchor="ctr"/>
          <a:lstStyle/>
          <a:p>
            <a:pPr algn="ctr"/>
            <a:r>
              <a:rPr lang="en-US" sz="2400" b="0" dirty="0">
                <a:solidFill>
                  <a:srgbClr val="FF3300"/>
                </a:solidFill>
                <a:latin typeface="Tahoma" pitchFamily="34" charset="0"/>
              </a:rPr>
              <a:t>Other</a:t>
            </a:r>
          </a:p>
          <a:p>
            <a:pPr algn="ctr"/>
            <a:r>
              <a:rPr lang="en-US" sz="2400" b="0" dirty="0">
                <a:solidFill>
                  <a:srgbClr val="FF3300"/>
                </a:solidFill>
                <a:latin typeface="Tahoma" pitchFamily="34" charset="0"/>
              </a:rPr>
              <a:t>Disciplines</a:t>
            </a:r>
          </a:p>
        </p:txBody>
      </p:sp>
      <p:sp>
        <p:nvSpPr>
          <p:cNvPr id="14344" name="Rectangle 7"/>
          <p:cNvSpPr>
            <a:spLocks noChangeArrowheads="1"/>
          </p:cNvSpPr>
          <p:nvPr/>
        </p:nvSpPr>
        <p:spPr bwMode="auto">
          <a:xfrm>
            <a:off x="1371600" y="5181600"/>
            <a:ext cx="1981200" cy="762000"/>
          </a:xfrm>
          <a:prstGeom prst="rect">
            <a:avLst/>
          </a:prstGeom>
          <a:solidFill>
            <a:schemeClr val="tx2"/>
          </a:solidFill>
          <a:ln w="9525">
            <a:solidFill>
              <a:schemeClr val="tx1"/>
            </a:solidFill>
            <a:miter lim="800000"/>
            <a:headEnd/>
            <a:tailEnd/>
          </a:ln>
        </p:spPr>
        <p:txBody>
          <a:bodyPr wrap="none" anchor="ctr"/>
          <a:lstStyle/>
          <a:p>
            <a:pPr algn="ctr"/>
            <a:r>
              <a:rPr lang="en-US" sz="2400" b="0" dirty="0">
                <a:solidFill>
                  <a:schemeClr val="tx2">
                    <a:lumMod val="25000"/>
                    <a:lumOff val="75000"/>
                  </a:schemeClr>
                </a:solidFill>
                <a:latin typeface="Tahoma" pitchFamily="34" charset="0"/>
              </a:rPr>
              <a:t>Artificial </a:t>
            </a:r>
          </a:p>
          <a:p>
            <a:pPr algn="ctr"/>
            <a:r>
              <a:rPr lang="en-US" sz="2400" b="0" dirty="0">
                <a:solidFill>
                  <a:schemeClr val="tx2">
                    <a:lumMod val="25000"/>
                    <a:lumOff val="75000"/>
                  </a:schemeClr>
                </a:solidFill>
                <a:latin typeface="Tahoma" pitchFamily="34" charset="0"/>
              </a:rPr>
              <a:t>Intelligence</a:t>
            </a:r>
          </a:p>
        </p:txBody>
      </p:sp>
      <p:sp>
        <p:nvSpPr>
          <p:cNvPr id="14345" name="Rectangle 8"/>
          <p:cNvSpPr>
            <a:spLocks noChangeArrowheads="1"/>
          </p:cNvSpPr>
          <p:nvPr/>
        </p:nvSpPr>
        <p:spPr bwMode="auto">
          <a:xfrm>
            <a:off x="381000" y="3505200"/>
            <a:ext cx="1981200" cy="762000"/>
          </a:xfrm>
          <a:prstGeom prst="rect">
            <a:avLst/>
          </a:prstGeom>
          <a:solidFill>
            <a:schemeClr val="tx2"/>
          </a:solidFill>
          <a:ln w="9525">
            <a:solidFill>
              <a:schemeClr val="tx1"/>
            </a:solidFill>
            <a:miter lim="800000"/>
            <a:headEnd/>
            <a:tailEnd/>
          </a:ln>
        </p:spPr>
        <p:txBody>
          <a:bodyPr wrap="none" anchor="ctr"/>
          <a:lstStyle/>
          <a:p>
            <a:pPr algn="ctr"/>
            <a:r>
              <a:rPr lang="en-US" sz="2400" b="0" dirty="0">
                <a:solidFill>
                  <a:srgbClr val="FF3300"/>
                </a:solidFill>
                <a:latin typeface="Tahoma" pitchFamily="34" charset="0"/>
              </a:rPr>
              <a:t>Machine</a:t>
            </a:r>
          </a:p>
          <a:p>
            <a:pPr algn="ctr"/>
            <a:r>
              <a:rPr lang="en-US" sz="2400" b="0" dirty="0">
                <a:solidFill>
                  <a:srgbClr val="FF3300"/>
                </a:solidFill>
                <a:latin typeface="Tahoma" pitchFamily="34" charset="0"/>
              </a:rPr>
              <a:t>Learning</a:t>
            </a:r>
          </a:p>
        </p:txBody>
      </p:sp>
      <p:sp>
        <p:nvSpPr>
          <p:cNvPr id="14346" name="Rectangle 9"/>
          <p:cNvSpPr>
            <a:spLocks noChangeArrowheads="1"/>
          </p:cNvSpPr>
          <p:nvPr/>
        </p:nvSpPr>
        <p:spPr bwMode="auto">
          <a:xfrm>
            <a:off x="6781800" y="3505200"/>
            <a:ext cx="1981200" cy="762000"/>
          </a:xfrm>
          <a:prstGeom prst="rect">
            <a:avLst/>
          </a:prstGeom>
          <a:solidFill>
            <a:schemeClr val="tx2"/>
          </a:solidFill>
          <a:ln w="9525">
            <a:solidFill>
              <a:schemeClr val="tx1"/>
            </a:solidFill>
            <a:miter lim="800000"/>
            <a:headEnd/>
            <a:tailEnd/>
          </a:ln>
        </p:spPr>
        <p:txBody>
          <a:bodyPr wrap="none" anchor="ctr"/>
          <a:lstStyle/>
          <a:p>
            <a:pPr algn="ctr">
              <a:lnSpc>
                <a:spcPct val="110000"/>
              </a:lnSpc>
              <a:spcBef>
                <a:spcPct val="20000"/>
              </a:spcBef>
              <a:buClr>
                <a:schemeClr val="folHlink"/>
              </a:buClr>
              <a:buSzPct val="60000"/>
              <a:buFont typeface="Wingdings" pitchFamily="2" charset="2"/>
              <a:buNone/>
            </a:pPr>
            <a:r>
              <a:rPr lang="en-US" sz="2400" b="0" dirty="0">
                <a:solidFill>
                  <a:srgbClr val="FFFF00"/>
                </a:solidFill>
                <a:latin typeface="Tahoma" pitchFamily="34" charset="0"/>
              </a:rPr>
              <a:t>Visualization</a:t>
            </a:r>
            <a:endParaRPr lang="en-US" sz="2800" b="0" dirty="0">
              <a:solidFill>
                <a:srgbClr val="FFFF00"/>
              </a:solidFill>
              <a:latin typeface="Tahoma" pitchFamily="34" charset="0"/>
            </a:endParaRPr>
          </a:p>
        </p:txBody>
      </p:sp>
      <p:sp>
        <p:nvSpPr>
          <p:cNvPr id="14347" name="Line 10"/>
          <p:cNvSpPr>
            <a:spLocks noChangeShapeType="1"/>
          </p:cNvSpPr>
          <p:nvPr/>
        </p:nvSpPr>
        <p:spPr bwMode="auto">
          <a:xfrm>
            <a:off x="2362200" y="3886200"/>
            <a:ext cx="1066800"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4348" name="Line 11"/>
          <p:cNvSpPr>
            <a:spLocks noChangeShapeType="1"/>
          </p:cNvSpPr>
          <p:nvPr/>
        </p:nvSpPr>
        <p:spPr bwMode="auto">
          <a:xfrm>
            <a:off x="2895600" y="2667000"/>
            <a:ext cx="1295400" cy="76200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4349" name="Line 12"/>
          <p:cNvSpPr>
            <a:spLocks noChangeShapeType="1"/>
          </p:cNvSpPr>
          <p:nvPr/>
        </p:nvSpPr>
        <p:spPr bwMode="auto">
          <a:xfrm flipH="1">
            <a:off x="4876800" y="2667000"/>
            <a:ext cx="1143000" cy="76200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4350" name="Line 13"/>
          <p:cNvSpPr>
            <a:spLocks noChangeShapeType="1"/>
          </p:cNvSpPr>
          <p:nvPr/>
        </p:nvSpPr>
        <p:spPr bwMode="auto">
          <a:xfrm flipH="1">
            <a:off x="5715000" y="3886200"/>
            <a:ext cx="1066800"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4351" name="Line 14"/>
          <p:cNvSpPr>
            <a:spLocks noChangeShapeType="1"/>
          </p:cNvSpPr>
          <p:nvPr/>
        </p:nvSpPr>
        <p:spPr bwMode="auto">
          <a:xfrm flipH="1" flipV="1">
            <a:off x="5029200" y="4419600"/>
            <a:ext cx="1524000" cy="83820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4352" name="Line 15"/>
          <p:cNvSpPr>
            <a:spLocks noChangeShapeType="1"/>
          </p:cNvSpPr>
          <p:nvPr/>
        </p:nvSpPr>
        <p:spPr bwMode="auto">
          <a:xfrm flipV="1">
            <a:off x="2438400" y="4419600"/>
            <a:ext cx="1600200" cy="76200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Tree>
    <p:extLst>
      <p:ext uri="{BB962C8B-B14F-4D97-AF65-F5344CB8AC3E}">
        <p14:creationId xmlns:p14="http://schemas.microsoft.com/office/powerpoint/2010/main" val="850686695"/>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5"/>
          <p:cNvSpPr>
            <a:spLocks noGrp="1"/>
          </p:cNvSpPr>
          <p:nvPr>
            <p:ph type="sldNum" sz="quarter" idx="4294967295"/>
          </p:nvPr>
        </p:nvSpPr>
        <p:spPr>
          <a:xfrm>
            <a:off x="146050" y="6361113"/>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bg2"/>
                </a:solidFill>
                <a:latin typeface="Times New Roman" pitchFamily="18" charset="0"/>
                <a:ea typeface="MS PGothic" pitchFamily="34" charset="-128"/>
              </a:defRPr>
            </a:lvl1pPr>
            <a:lvl2pPr marL="742950" indent="-285750" eaLnBrk="0" hangingPunct="0">
              <a:defRPr sz="1600" b="1">
                <a:solidFill>
                  <a:schemeClr val="bg2"/>
                </a:solidFill>
                <a:latin typeface="Times New Roman" pitchFamily="18" charset="0"/>
                <a:ea typeface="MS PGothic" pitchFamily="34" charset="-128"/>
              </a:defRPr>
            </a:lvl2pPr>
            <a:lvl3pPr marL="1143000" indent="-228600" eaLnBrk="0" hangingPunct="0">
              <a:defRPr sz="1600" b="1">
                <a:solidFill>
                  <a:schemeClr val="bg2"/>
                </a:solidFill>
                <a:latin typeface="Times New Roman" pitchFamily="18" charset="0"/>
                <a:ea typeface="MS PGothic" pitchFamily="34" charset="-128"/>
              </a:defRPr>
            </a:lvl3pPr>
            <a:lvl4pPr marL="1600200" indent="-228600" eaLnBrk="0" hangingPunct="0">
              <a:defRPr sz="1600" b="1">
                <a:solidFill>
                  <a:schemeClr val="bg2"/>
                </a:solidFill>
                <a:latin typeface="Times New Roman" pitchFamily="18" charset="0"/>
                <a:ea typeface="MS PGothic" pitchFamily="34" charset="-128"/>
              </a:defRPr>
            </a:lvl4pPr>
            <a:lvl5pPr marL="2057400" indent="-228600" eaLnBrk="0" hangingPunct="0">
              <a:defRPr sz="1600" b="1">
                <a:solidFill>
                  <a:schemeClr val="bg2"/>
                </a:solidFill>
                <a:latin typeface="Times New Roman" pitchFamily="18" charset="0"/>
                <a:ea typeface="MS PGothic" pitchFamily="34" charset="-128"/>
              </a:defRPr>
            </a:lvl5pPr>
            <a:lvl6pPr marL="25146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8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90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62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98202360-D4F2-4F99-88F0-598B696748E4}" type="slidenum">
              <a:rPr lang="en-US" sz="2400" b="0" smtClean="0">
                <a:solidFill>
                  <a:schemeClr val="tx1"/>
                </a:solidFill>
                <a:latin typeface="Arial" pitchFamily="34" charset="0"/>
              </a:rPr>
              <a:pPr eaLnBrk="1" hangingPunct="1"/>
              <a:t>45</a:t>
            </a:fld>
            <a:endParaRPr lang="en-US" sz="2400" b="0" smtClean="0">
              <a:solidFill>
                <a:schemeClr val="tx1"/>
              </a:solidFill>
              <a:latin typeface="Arial" pitchFamily="34" charset="0"/>
            </a:endParaRPr>
          </a:p>
        </p:txBody>
      </p:sp>
      <p:sp>
        <p:nvSpPr>
          <p:cNvPr id="15363" name="Rectangle 2"/>
          <p:cNvSpPr>
            <a:spLocks noGrp="1" noChangeArrowheads="1"/>
          </p:cNvSpPr>
          <p:nvPr>
            <p:ph type="title"/>
          </p:nvPr>
        </p:nvSpPr>
        <p:spPr>
          <a:xfrm>
            <a:off x="228600" y="449263"/>
            <a:ext cx="8637588" cy="769937"/>
          </a:xfrm>
        </p:spPr>
        <p:txBody>
          <a:bodyPr/>
          <a:lstStyle/>
          <a:p>
            <a:pPr eaLnBrk="1" hangingPunct="1"/>
            <a:r>
              <a:rPr lang="en-US" smtClean="0"/>
              <a:t>Data Mining is…</a:t>
            </a:r>
          </a:p>
        </p:txBody>
      </p:sp>
      <p:sp>
        <p:nvSpPr>
          <p:cNvPr id="15364" name="Rectangle 3"/>
          <p:cNvSpPr>
            <a:spLocks noGrp="1" noChangeArrowheads="1"/>
          </p:cNvSpPr>
          <p:nvPr>
            <p:ph type="body" idx="1"/>
          </p:nvPr>
        </p:nvSpPr>
        <p:spPr>
          <a:xfrm>
            <a:off x="152400" y="1278319"/>
            <a:ext cx="8839200" cy="4800625"/>
          </a:xfrm>
        </p:spPr>
        <p:txBody>
          <a:bodyPr/>
          <a:lstStyle/>
          <a:p>
            <a:pPr eaLnBrk="1" hangingPunct="1"/>
            <a:r>
              <a:rPr lang="en-US" sz="2800" dirty="0" smtClean="0"/>
              <a:t>Multidisciplinary Field</a:t>
            </a:r>
          </a:p>
          <a:p>
            <a:pPr lvl="1" eaLnBrk="1" hangingPunct="1"/>
            <a:r>
              <a:rPr lang="en-US" dirty="0" smtClean="0"/>
              <a:t>Database technology</a:t>
            </a:r>
          </a:p>
          <a:p>
            <a:pPr lvl="1" eaLnBrk="1" hangingPunct="1"/>
            <a:r>
              <a:rPr lang="en-US" dirty="0" smtClean="0"/>
              <a:t>Artificial Intelligence</a:t>
            </a:r>
          </a:p>
          <a:p>
            <a:pPr lvl="2" eaLnBrk="1" hangingPunct="1"/>
            <a:r>
              <a:rPr lang="en-US" sz="2400" dirty="0" smtClean="0">
                <a:solidFill>
                  <a:schemeClr val="tx2"/>
                </a:solidFill>
              </a:rPr>
              <a:t>Machine Learning including Neural Networks</a:t>
            </a:r>
          </a:p>
          <a:p>
            <a:pPr lvl="1" eaLnBrk="1" hangingPunct="1"/>
            <a:r>
              <a:rPr lang="en-US" dirty="0" smtClean="0"/>
              <a:t>Statistics</a:t>
            </a:r>
          </a:p>
          <a:p>
            <a:pPr lvl="1" eaLnBrk="1" hangingPunct="1"/>
            <a:r>
              <a:rPr lang="en-US" dirty="0" smtClean="0"/>
              <a:t>Pattern recognition</a:t>
            </a:r>
          </a:p>
          <a:p>
            <a:pPr lvl="1" eaLnBrk="1" hangingPunct="1"/>
            <a:r>
              <a:rPr lang="en-US" dirty="0" smtClean="0"/>
              <a:t>Knowledge-based systems/acquisition</a:t>
            </a:r>
          </a:p>
          <a:p>
            <a:pPr lvl="1" eaLnBrk="1" hangingPunct="1"/>
            <a:r>
              <a:rPr lang="en-US" dirty="0" smtClean="0"/>
              <a:t>High-performance computing</a:t>
            </a:r>
          </a:p>
          <a:p>
            <a:pPr lvl="1" eaLnBrk="1" hangingPunct="1"/>
            <a:r>
              <a:rPr lang="en-US" dirty="0" smtClean="0"/>
              <a:t>Data visualization</a:t>
            </a:r>
          </a:p>
          <a:p>
            <a:pPr lvl="1" eaLnBrk="1" hangingPunct="1"/>
            <a:r>
              <a:rPr lang="en-US" dirty="0" smtClean="0"/>
              <a:t>Other Disciplines</a:t>
            </a:r>
          </a:p>
        </p:txBody>
      </p:sp>
    </p:spTree>
    <p:extLst>
      <p:ext uri="{BB962C8B-B14F-4D97-AF65-F5344CB8AC3E}">
        <p14:creationId xmlns:p14="http://schemas.microsoft.com/office/powerpoint/2010/main" val="794880149"/>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4"/>
          <p:cNvSpPr>
            <a:spLocks noGrp="1"/>
          </p:cNvSpPr>
          <p:nvPr>
            <p:ph type="sldNum" sz="quarter" idx="4294967295"/>
          </p:nvPr>
        </p:nvSpPr>
        <p:spPr>
          <a:xfrm>
            <a:off x="146050" y="6361113"/>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bg2"/>
                </a:solidFill>
                <a:latin typeface="Times New Roman" pitchFamily="18" charset="0"/>
                <a:ea typeface="MS PGothic" pitchFamily="34" charset="-128"/>
              </a:defRPr>
            </a:lvl1pPr>
            <a:lvl2pPr marL="742950" indent="-285750" eaLnBrk="0" hangingPunct="0">
              <a:defRPr sz="1600" b="1">
                <a:solidFill>
                  <a:schemeClr val="bg2"/>
                </a:solidFill>
                <a:latin typeface="Times New Roman" pitchFamily="18" charset="0"/>
                <a:ea typeface="MS PGothic" pitchFamily="34" charset="-128"/>
              </a:defRPr>
            </a:lvl2pPr>
            <a:lvl3pPr marL="1143000" indent="-228600" eaLnBrk="0" hangingPunct="0">
              <a:defRPr sz="1600" b="1">
                <a:solidFill>
                  <a:schemeClr val="bg2"/>
                </a:solidFill>
                <a:latin typeface="Times New Roman" pitchFamily="18" charset="0"/>
                <a:ea typeface="MS PGothic" pitchFamily="34" charset="-128"/>
              </a:defRPr>
            </a:lvl3pPr>
            <a:lvl4pPr marL="1600200" indent="-228600" eaLnBrk="0" hangingPunct="0">
              <a:defRPr sz="1600" b="1">
                <a:solidFill>
                  <a:schemeClr val="bg2"/>
                </a:solidFill>
                <a:latin typeface="Times New Roman" pitchFamily="18" charset="0"/>
                <a:ea typeface="MS PGothic" pitchFamily="34" charset="-128"/>
              </a:defRPr>
            </a:lvl4pPr>
            <a:lvl5pPr marL="2057400" indent="-228600" eaLnBrk="0" hangingPunct="0">
              <a:defRPr sz="1600" b="1">
                <a:solidFill>
                  <a:schemeClr val="bg2"/>
                </a:solidFill>
                <a:latin typeface="Times New Roman" pitchFamily="18" charset="0"/>
                <a:ea typeface="MS PGothic" pitchFamily="34" charset="-128"/>
              </a:defRPr>
            </a:lvl5pPr>
            <a:lvl6pPr marL="25146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8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90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62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23FF4BD1-0CDE-459A-9079-69D99FA76466}" type="slidenum">
              <a:rPr lang="en-US" sz="2400" b="0" smtClean="0">
                <a:solidFill>
                  <a:schemeClr val="tx1"/>
                </a:solidFill>
                <a:latin typeface="Arial" pitchFamily="34" charset="0"/>
              </a:rPr>
              <a:pPr eaLnBrk="1" hangingPunct="1"/>
              <a:t>46</a:t>
            </a:fld>
            <a:endParaRPr lang="en-US" sz="2400" b="0" smtClean="0">
              <a:solidFill>
                <a:schemeClr val="tx1"/>
              </a:solidFill>
              <a:latin typeface="Arial" pitchFamily="34" charset="0"/>
            </a:endParaRPr>
          </a:p>
        </p:txBody>
      </p:sp>
      <p:sp>
        <p:nvSpPr>
          <p:cNvPr id="16387" name="Rectangle 2"/>
          <p:cNvSpPr>
            <a:spLocks noGrp="1" noChangeArrowheads="1"/>
          </p:cNvSpPr>
          <p:nvPr>
            <p:ph type="title"/>
          </p:nvPr>
        </p:nvSpPr>
        <p:spPr>
          <a:xfrm>
            <a:off x="0" y="2819400"/>
            <a:ext cx="8637588" cy="762000"/>
          </a:xfrm>
        </p:spPr>
        <p:txBody>
          <a:bodyPr/>
          <a:lstStyle/>
          <a:p>
            <a:pPr algn="ctr" eaLnBrk="1" hangingPunct="1"/>
            <a:r>
              <a:rPr lang="en-US" smtClean="0"/>
              <a:t>History of Data Mining</a:t>
            </a:r>
          </a:p>
        </p:txBody>
      </p:sp>
    </p:spTree>
    <p:extLst>
      <p:ext uri="{BB962C8B-B14F-4D97-AF65-F5344CB8AC3E}">
        <p14:creationId xmlns:p14="http://schemas.microsoft.com/office/powerpoint/2010/main" val="301051338"/>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5"/>
          <p:cNvSpPr>
            <a:spLocks noGrp="1"/>
          </p:cNvSpPr>
          <p:nvPr>
            <p:ph type="sldNum" sz="quarter" idx="4294967295"/>
          </p:nvPr>
        </p:nvSpPr>
        <p:spPr>
          <a:xfrm>
            <a:off x="146050" y="6361113"/>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bg2"/>
                </a:solidFill>
                <a:latin typeface="Times New Roman" pitchFamily="18" charset="0"/>
                <a:ea typeface="MS PGothic" pitchFamily="34" charset="-128"/>
              </a:defRPr>
            </a:lvl1pPr>
            <a:lvl2pPr marL="742950" indent="-285750" eaLnBrk="0" hangingPunct="0">
              <a:defRPr sz="1600" b="1">
                <a:solidFill>
                  <a:schemeClr val="bg2"/>
                </a:solidFill>
                <a:latin typeface="Times New Roman" pitchFamily="18" charset="0"/>
                <a:ea typeface="MS PGothic" pitchFamily="34" charset="-128"/>
              </a:defRPr>
            </a:lvl2pPr>
            <a:lvl3pPr marL="1143000" indent="-228600" eaLnBrk="0" hangingPunct="0">
              <a:defRPr sz="1600" b="1">
                <a:solidFill>
                  <a:schemeClr val="bg2"/>
                </a:solidFill>
                <a:latin typeface="Times New Roman" pitchFamily="18" charset="0"/>
                <a:ea typeface="MS PGothic" pitchFamily="34" charset="-128"/>
              </a:defRPr>
            </a:lvl3pPr>
            <a:lvl4pPr marL="1600200" indent="-228600" eaLnBrk="0" hangingPunct="0">
              <a:defRPr sz="1600" b="1">
                <a:solidFill>
                  <a:schemeClr val="bg2"/>
                </a:solidFill>
                <a:latin typeface="Times New Roman" pitchFamily="18" charset="0"/>
                <a:ea typeface="MS PGothic" pitchFamily="34" charset="-128"/>
              </a:defRPr>
            </a:lvl4pPr>
            <a:lvl5pPr marL="2057400" indent="-228600" eaLnBrk="0" hangingPunct="0">
              <a:defRPr sz="1600" b="1">
                <a:solidFill>
                  <a:schemeClr val="bg2"/>
                </a:solidFill>
                <a:latin typeface="Times New Roman" pitchFamily="18" charset="0"/>
                <a:ea typeface="MS PGothic" pitchFamily="34" charset="-128"/>
              </a:defRPr>
            </a:lvl5pPr>
            <a:lvl6pPr marL="25146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8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90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62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B7894E92-9BCD-4072-B6FF-C2ADAE976568}" type="slidenum">
              <a:rPr lang="en-US" sz="2400" b="0" smtClean="0">
                <a:solidFill>
                  <a:schemeClr val="tx1"/>
                </a:solidFill>
                <a:latin typeface="Arial" pitchFamily="34" charset="0"/>
              </a:rPr>
              <a:pPr eaLnBrk="1" hangingPunct="1"/>
              <a:t>47</a:t>
            </a:fld>
            <a:endParaRPr lang="en-US" sz="2400" b="0" smtClean="0">
              <a:solidFill>
                <a:schemeClr val="tx1"/>
              </a:solidFill>
              <a:latin typeface="Arial" pitchFamily="34" charset="0"/>
            </a:endParaRPr>
          </a:p>
        </p:txBody>
      </p:sp>
      <p:sp>
        <p:nvSpPr>
          <p:cNvPr id="17411" name="Rectangle 2"/>
          <p:cNvSpPr>
            <a:spLocks noGrp="1" noChangeArrowheads="1"/>
          </p:cNvSpPr>
          <p:nvPr>
            <p:ph type="title"/>
          </p:nvPr>
        </p:nvSpPr>
        <p:spPr>
          <a:xfrm>
            <a:off x="317500" y="533400"/>
            <a:ext cx="8637588" cy="762000"/>
          </a:xfrm>
        </p:spPr>
        <p:txBody>
          <a:bodyPr/>
          <a:lstStyle/>
          <a:p>
            <a:pPr algn="ctr" eaLnBrk="1" hangingPunct="1"/>
            <a:r>
              <a:rPr lang="en-US" smtClean="0"/>
              <a:t>History</a:t>
            </a:r>
          </a:p>
        </p:txBody>
      </p:sp>
      <p:sp>
        <p:nvSpPr>
          <p:cNvPr id="17412" name="Rectangle 3"/>
          <p:cNvSpPr>
            <a:spLocks noGrp="1" noChangeArrowheads="1"/>
          </p:cNvSpPr>
          <p:nvPr>
            <p:ph type="body" idx="1"/>
          </p:nvPr>
        </p:nvSpPr>
        <p:spPr/>
        <p:txBody>
          <a:bodyPr/>
          <a:lstStyle/>
          <a:p>
            <a:pPr eaLnBrk="1" hangingPunct="1"/>
            <a:r>
              <a:rPr lang="en-US" smtClean="0"/>
              <a:t>Emerged late 1980s</a:t>
            </a:r>
          </a:p>
          <a:p>
            <a:pPr eaLnBrk="1" hangingPunct="1"/>
            <a:r>
              <a:rPr lang="en-US" smtClean="0"/>
              <a:t>Flourished –1990s</a:t>
            </a:r>
          </a:p>
          <a:p>
            <a:pPr eaLnBrk="1" hangingPunct="1"/>
            <a:r>
              <a:rPr lang="en-US" smtClean="0"/>
              <a:t>Roots traced back along three family lines</a:t>
            </a:r>
          </a:p>
          <a:p>
            <a:pPr lvl="1" eaLnBrk="1" hangingPunct="1"/>
            <a:r>
              <a:rPr lang="en-US" smtClean="0"/>
              <a:t>Classical Statistics</a:t>
            </a:r>
          </a:p>
          <a:p>
            <a:pPr lvl="1" eaLnBrk="1" hangingPunct="1"/>
            <a:r>
              <a:rPr lang="en-US" smtClean="0"/>
              <a:t>Artificial Intelligence</a:t>
            </a:r>
          </a:p>
          <a:p>
            <a:pPr lvl="1" eaLnBrk="1" hangingPunct="1"/>
            <a:r>
              <a:rPr lang="en-US" smtClean="0"/>
              <a:t>Machine Learning</a:t>
            </a:r>
          </a:p>
          <a:p>
            <a:pPr eaLnBrk="1" hangingPunct="1"/>
            <a:endParaRPr lang="en-US" smtClean="0"/>
          </a:p>
          <a:p>
            <a:pPr eaLnBrk="1" hangingPunct="1"/>
            <a:endParaRPr lang="en-US" smtClean="0"/>
          </a:p>
          <a:p>
            <a:pPr eaLnBrk="1" hangingPunct="1"/>
            <a:endParaRPr lang="en-US" smtClean="0"/>
          </a:p>
        </p:txBody>
      </p:sp>
    </p:spTree>
    <p:extLst>
      <p:ext uri="{BB962C8B-B14F-4D97-AF65-F5344CB8AC3E}">
        <p14:creationId xmlns:p14="http://schemas.microsoft.com/office/powerpoint/2010/main" val="229580845"/>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5"/>
          <p:cNvSpPr>
            <a:spLocks noGrp="1"/>
          </p:cNvSpPr>
          <p:nvPr>
            <p:ph type="sldNum" sz="quarter" idx="4294967295"/>
          </p:nvPr>
        </p:nvSpPr>
        <p:spPr>
          <a:xfrm>
            <a:off x="146050" y="6361113"/>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bg2"/>
                </a:solidFill>
                <a:latin typeface="Times New Roman" pitchFamily="18" charset="0"/>
                <a:ea typeface="MS PGothic" pitchFamily="34" charset="-128"/>
              </a:defRPr>
            </a:lvl1pPr>
            <a:lvl2pPr marL="742950" indent="-285750" eaLnBrk="0" hangingPunct="0">
              <a:defRPr sz="1600" b="1">
                <a:solidFill>
                  <a:schemeClr val="bg2"/>
                </a:solidFill>
                <a:latin typeface="Times New Roman" pitchFamily="18" charset="0"/>
                <a:ea typeface="MS PGothic" pitchFamily="34" charset="-128"/>
              </a:defRPr>
            </a:lvl2pPr>
            <a:lvl3pPr marL="1143000" indent="-228600" eaLnBrk="0" hangingPunct="0">
              <a:defRPr sz="1600" b="1">
                <a:solidFill>
                  <a:schemeClr val="bg2"/>
                </a:solidFill>
                <a:latin typeface="Times New Roman" pitchFamily="18" charset="0"/>
                <a:ea typeface="MS PGothic" pitchFamily="34" charset="-128"/>
              </a:defRPr>
            </a:lvl3pPr>
            <a:lvl4pPr marL="1600200" indent="-228600" eaLnBrk="0" hangingPunct="0">
              <a:defRPr sz="1600" b="1">
                <a:solidFill>
                  <a:schemeClr val="bg2"/>
                </a:solidFill>
                <a:latin typeface="Times New Roman" pitchFamily="18" charset="0"/>
                <a:ea typeface="MS PGothic" pitchFamily="34" charset="-128"/>
              </a:defRPr>
            </a:lvl4pPr>
            <a:lvl5pPr marL="2057400" indent="-228600" eaLnBrk="0" hangingPunct="0">
              <a:defRPr sz="1600" b="1">
                <a:solidFill>
                  <a:schemeClr val="bg2"/>
                </a:solidFill>
                <a:latin typeface="Times New Roman" pitchFamily="18" charset="0"/>
                <a:ea typeface="MS PGothic" pitchFamily="34" charset="-128"/>
              </a:defRPr>
            </a:lvl5pPr>
            <a:lvl6pPr marL="25146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8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90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62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B63E47C2-1D18-47F9-A446-B07FE92B08D9}" type="slidenum">
              <a:rPr lang="en-US" sz="2400" b="0" smtClean="0">
                <a:solidFill>
                  <a:schemeClr val="tx1"/>
                </a:solidFill>
                <a:latin typeface="Arial" pitchFamily="34" charset="0"/>
              </a:rPr>
              <a:pPr eaLnBrk="1" hangingPunct="1"/>
              <a:t>48</a:t>
            </a:fld>
            <a:endParaRPr lang="en-US" sz="2400" b="0" smtClean="0">
              <a:solidFill>
                <a:schemeClr val="tx1"/>
              </a:solidFill>
              <a:latin typeface="Arial" pitchFamily="34" charset="0"/>
            </a:endParaRPr>
          </a:p>
        </p:txBody>
      </p:sp>
      <p:sp>
        <p:nvSpPr>
          <p:cNvPr id="18435" name="Rectangle 2"/>
          <p:cNvSpPr>
            <a:spLocks noGrp="1" noChangeArrowheads="1"/>
          </p:cNvSpPr>
          <p:nvPr>
            <p:ph type="title"/>
          </p:nvPr>
        </p:nvSpPr>
        <p:spPr>
          <a:xfrm>
            <a:off x="317500" y="457200"/>
            <a:ext cx="8637588" cy="762000"/>
          </a:xfrm>
        </p:spPr>
        <p:txBody>
          <a:bodyPr/>
          <a:lstStyle/>
          <a:p>
            <a:pPr algn="ctr" eaLnBrk="1" hangingPunct="1"/>
            <a:r>
              <a:rPr lang="en-US" smtClean="0"/>
              <a:t>Statistics</a:t>
            </a:r>
          </a:p>
        </p:txBody>
      </p:sp>
      <p:sp>
        <p:nvSpPr>
          <p:cNvPr id="18436" name="Rectangle 3"/>
          <p:cNvSpPr>
            <a:spLocks noGrp="1" noChangeArrowheads="1"/>
          </p:cNvSpPr>
          <p:nvPr>
            <p:ph type="body" idx="1"/>
          </p:nvPr>
        </p:nvSpPr>
        <p:spPr>
          <a:xfrm>
            <a:off x="328613" y="1892800"/>
            <a:ext cx="8208962" cy="4584200"/>
          </a:xfrm>
        </p:spPr>
        <p:txBody>
          <a:bodyPr/>
          <a:lstStyle/>
          <a:p>
            <a:pPr eaLnBrk="1" hangingPunct="1"/>
            <a:r>
              <a:rPr lang="en-US" dirty="0" smtClean="0"/>
              <a:t>Foundation of most DM technologies </a:t>
            </a:r>
          </a:p>
          <a:p>
            <a:pPr lvl="1" eaLnBrk="1" hangingPunct="1"/>
            <a:r>
              <a:rPr lang="en-US" dirty="0" smtClean="0"/>
              <a:t>Regression analysis, standard distribution/deviation/variance, cluster analysis, confidence intervals</a:t>
            </a:r>
          </a:p>
          <a:p>
            <a:pPr eaLnBrk="1" hangingPunct="1"/>
            <a:r>
              <a:rPr lang="en-US" dirty="0" smtClean="0"/>
              <a:t>Building blocks</a:t>
            </a:r>
          </a:p>
          <a:p>
            <a:pPr eaLnBrk="1" hangingPunct="1"/>
            <a:r>
              <a:rPr lang="en-US" dirty="0" smtClean="0"/>
              <a:t>Significant role in today’s data mining – but alone is not powerful enough</a:t>
            </a:r>
          </a:p>
        </p:txBody>
      </p:sp>
    </p:spTree>
    <p:extLst>
      <p:ext uri="{BB962C8B-B14F-4D97-AF65-F5344CB8AC3E}">
        <p14:creationId xmlns:p14="http://schemas.microsoft.com/office/powerpoint/2010/main" val="3581220502"/>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5"/>
          <p:cNvSpPr>
            <a:spLocks noGrp="1"/>
          </p:cNvSpPr>
          <p:nvPr>
            <p:ph type="sldNum" sz="quarter" idx="4294967295"/>
          </p:nvPr>
        </p:nvSpPr>
        <p:spPr>
          <a:xfrm>
            <a:off x="146050" y="6361113"/>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bg2"/>
                </a:solidFill>
                <a:latin typeface="Times New Roman" pitchFamily="18" charset="0"/>
                <a:ea typeface="MS PGothic" pitchFamily="34" charset="-128"/>
              </a:defRPr>
            </a:lvl1pPr>
            <a:lvl2pPr marL="742950" indent="-285750" eaLnBrk="0" hangingPunct="0">
              <a:defRPr sz="1600" b="1">
                <a:solidFill>
                  <a:schemeClr val="bg2"/>
                </a:solidFill>
                <a:latin typeface="Times New Roman" pitchFamily="18" charset="0"/>
                <a:ea typeface="MS PGothic" pitchFamily="34" charset="-128"/>
              </a:defRPr>
            </a:lvl2pPr>
            <a:lvl3pPr marL="1143000" indent="-228600" eaLnBrk="0" hangingPunct="0">
              <a:defRPr sz="1600" b="1">
                <a:solidFill>
                  <a:schemeClr val="bg2"/>
                </a:solidFill>
                <a:latin typeface="Times New Roman" pitchFamily="18" charset="0"/>
                <a:ea typeface="MS PGothic" pitchFamily="34" charset="-128"/>
              </a:defRPr>
            </a:lvl3pPr>
            <a:lvl4pPr marL="1600200" indent="-228600" eaLnBrk="0" hangingPunct="0">
              <a:defRPr sz="1600" b="1">
                <a:solidFill>
                  <a:schemeClr val="bg2"/>
                </a:solidFill>
                <a:latin typeface="Times New Roman" pitchFamily="18" charset="0"/>
                <a:ea typeface="MS PGothic" pitchFamily="34" charset="-128"/>
              </a:defRPr>
            </a:lvl4pPr>
            <a:lvl5pPr marL="2057400" indent="-228600" eaLnBrk="0" hangingPunct="0">
              <a:defRPr sz="1600" b="1">
                <a:solidFill>
                  <a:schemeClr val="bg2"/>
                </a:solidFill>
                <a:latin typeface="Times New Roman" pitchFamily="18" charset="0"/>
                <a:ea typeface="MS PGothic" pitchFamily="34" charset="-128"/>
              </a:defRPr>
            </a:lvl5pPr>
            <a:lvl6pPr marL="25146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8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90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62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5ABD22AA-EC5A-4D9F-8B03-2C2914E225F6}" type="slidenum">
              <a:rPr lang="en-US" sz="2400" b="0" smtClean="0">
                <a:solidFill>
                  <a:schemeClr val="tx1"/>
                </a:solidFill>
                <a:latin typeface="Arial" pitchFamily="34" charset="0"/>
              </a:rPr>
              <a:pPr eaLnBrk="1" hangingPunct="1"/>
              <a:t>49</a:t>
            </a:fld>
            <a:endParaRPr lang="en-US" sz="2400" b="0" smtClean="0">
              <a:solidFill>
                <a:schemeClr val="tx1"/>
              </a:solidFill>
              <a:latin typeface="Arial" pitchFamily="34" charset="0"/>
            </a:endParaRPr>
          </a:p>
        </p:txBody>
      </p:sp>
      <p:sp>
        <p:nvSpPr>
          <p:cNvPr id="19459" name="Rectangle 2"/>
          <p:cNvSpPr>
            <a:spLocks noGrp="1" noChangeArrowheads="1"/>
          </p:cNvSpPr>
          <p:nvPr>
            <p:ph type="title"/>
          </p:nvPr>
        </p:nvSpPr>
        <p:spPr>
          <a:xfrm>
            <a:off x="317500" y="457200"/>
            <a:ext cx="8637588" cy="762000"/>
          </a:xfrm>
        </p:spPr>
        <p:txBody>
          <a:bodyPr/>
          <a:lstStyle/>
          <a:p>
            <a:pPr algn="ctr" eaLnBrk="1" hangingPunct="1"/>
            <a:r>
              <a:rPr lang="en-US" smtClean="0"/>
              <a:t>Artificial Intelligence</a:t>
            </a:r>
          </a:p>
        </p:txBody>
      </p:sp>
      <p:sp>
        <p:nvSpPr>
          <p:cNvPr id="19460" name="Rectangle 3"/>
          <p:cNvSpPr>
            <a:spLocks noGrp="1" noChangeArrowheads="1"/>
          </p:cNvSpPr>
          <p:nvPr>
            <p:ph type="body" idx="1"/>
          </p:nvPr>
        </p:nvSpPr>
        <p:spPr>
          <a:xfrm>
            <a:off x="328613" y="2238445"/>
            <a:ext cx="8208962" cy="4695755"/>
          </a:xfrm>
        </p:spPr>
        <p:txBody>
          <a:bodyPr/>
          <a:lstStyle/>
          <a:p>
            <a:pPr eaLnBrk="1" hangingPunct="1"/>
            <a:r>
              <a:rPr lang="en-US" dirty="0" smtClean="0"/>
              <a:t>Heuristics vs. Statistics</a:t>
            </a:r>
          </a:p>
          <a:p>
            <a:pPr eaLnBrk="1" hangingPunct="1"/>
            <a:r>
              <a:rPr lang="en-US" dirty="0" smtClean="0"/>
              <a:t>Human-thought-like processing</a:t>
            </a:r>
          </a:p>
          <a:p>
            <a:pPr eaLnBrk="1" hangingPunct="1"/>
            <a:r>
              <a:rPr lang="en-US" dirty="0" smtClean="0"/>
              <a:t>Requires vast computer processing power</a:t>
            </a:r>
          </a:p>
          <a:p>
            <a:pPr eaLnBrk="1" hangingPunct="1"/>
            <a:r>
              <a:rPr lang="en-US" dirty="0" smtClean="0"/>
              <a:t>Supercomputers</a:t>
            </a:r>
          </a:p>
          <a:p>
            <a:pPr eaLnBrk="1" hangingPunct="1"/>
            <a:endParaRPr lang="en-US" dirty="0" smtClean="0"/>
          </a:p>
        </p:txBody>
      </p:sp>
    </p:spTree>
    <p:extLst>
      <p:ext uri="{BB962C8B-B14F-4D97-AF65-F5344CB8AC3E}">
        <p14:creationId xmlns:p14="http://schemas.microsoft.com/office/powerpoint/2010/main" val="3472042819"/>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itle 1"/>
          <p:cNvSpPr>
            <a:spLocks noGrp="1"/>
          </p:cNvSpPr>
          <p:nvPr>
            <p:ph type="title"/>
          </p:nvPr>
        </p:nvSpPr>
        <p:spPr/>
        <p:txBody>
          <a:bodyPr/>
          <a:lstStyle/>
          <a:p>
            <a:r>
              <a:rPr lang="en-US" sz="2800" dirty="0" smtClean="0"/>
              <a:t>Today’s Information Technologies Drive 21</a:t>
            </a:r>
            <a:r>
              <a:rPr lang="en-US" sz="2800" baseline="30000" dirty="0" smtClean="0"/>
              <a:t>st</a:t>
            </a:r>
            <a:r>
              <a:rPr lang="en-US" sz="2800" dirty="0" smtClean="0"/>
              <a:t> Century Solutions</a:t>
            </a:r>
          </a:p>
        </p:txBody>
      </p:sp>
      <p:sp>
        <p:nvSpPr>
          <p:cNvPr id="5122" name="Content Placeholder 2"/>
          <p:cNvSpPr>
            <a:spLocks noGrp="1"/>
          </p:cNvSpPr>
          <p:nvPr>
            <p:ph idx="1"/>
          </p:nvPr>
        </p:nvSpPr>
        <p:spPr>
          <a:xfrm>
            <a:off x="152400" y="1219201"/>
            <a:ext cx="6629400" cy="4724400"/>
          </a:xfrm>
        </p:spPr>
        <p:txBody>
          <a:bodyPr>
            <a:normAutofit fontScale="85000" lnSpcReduction="20000"/>
          </a:bodyPr>
          <a:lstStyle/>
          <a:p>
            <a:r>
              <a:rPr lang="en-US" sz="2400" dirty="0">
                <a:solidFill>
                  <a:schemeClr val="tx2"/>
                </a:solidFill>
              </a:rPr>
              <a:t>Labs and Centers</a:t>
            </a:r>
          </a:p>
          <a:p>
            <a:pPr lvl="1"/>
            <a:r>
              <a:rPr lang="en-US" dirty="0"/>
              <a:t>Advanced Query Processing</a:t>
            </a:r>
          </a:p>
          <a:p>
            <a:pPr lvl="1"/>
            <a:r>
              <a:rPr lang="en-US" dirty="0"/>
              <a:t>Spatial Data Systems</a:t>
            </a:r>
          </a:p>
          <a:p>
            <a:pPr lvl="1"/>
            <a:r>
              <a:rPr lang="en-US" dirty="0"/>
              <a:t>Data-Driven High Performance Computing</a:t>
            </a:r>
          </a:p>
          <a:p>
            <a:pPr lvl="1"/>
            <a:r>
              <a:rPr lang="en-US" dirty="0"/>
              <a:t>Scientific Workflow Automation Technologies  </a:t>
            </a:r>
          </a:p>
          <a:p>
            <a:pPr lvl="1"/>
            <a:r>
              <a:rPr lang="en-US" dirty="0"/>
              <a:t>Large-scale Data Systems</a:t>
            </a:r>
          </a:p>
          <a:p>
            <a:pPr lvl="1"/>
            <a:r>
              <a:rPr lang="en-US" dirty="0"/>
              <a:t>Predictive Analytics</a:t>
            </a:r>
          </a:p>
          <a:p>
            <a:pPr lvl="1"/>
            <a:r>
              <a:rPr lang="en-US" dirty="0"/>
              <a:t>Data Visualization</a:t>
            </a:r>
          </a:p>
          <a:p>
            <a:r>
              <a:rPr lang="en-US" sz="2200" dirty="0">
                <a:solidFill>
                  <a:schemeClr val="tx2"/>
                </a:solidFill>
              </a:rPr>
              <a:t>We teach and mentor students </a:t>
            </a:r>
          </a:p>
          <a:p>
            <a:pPr lvl="1"/>
            <a:r>
              <a:rPr lang="en-US" dirty="0"/>
              <a:t>Graph Data Management</a:t>
            </a:r>
          </a:p>
          <a:p>
            <a:pPr lvl="1"/>
            <a:r>
              <a:rPr lang="en-US" dirty="0"/>
              <a:t>Semantic Web</a:t>
            </a:r>
          </a:p>
          <a:p>
            <a:pPr lvl="1"/>
            <a:r>
              <a:rPr lang="en-US" dirty="0"/>
              <a:t>Machine Learning and </a:t>
            </a:r>
            <a:r>
              <a:rPr lang="en-US" dirty="0" smtClean="0"/>
              <a:t>Analytics</a:t>
            </a:r>
            <a:endParaRPr lang="en-US" dirty="0"/>
          </a:p>
          <a:p>
            <a:pPr lvl="1"/>
            <a:r>
              <a:rPr lang="en-US" dirty="0"/>
              <a:t>GIS and Spatial Technologies</a:t>
            </a:r>
          </a:p>
          <a:p>
            <a:pPr lvl="1"/>
            <a:r>
              <a:rPr lang="en-US" dirty="0"/>
              <a:t>Information Integration</a:t>
            </a:r>
          </a:p>
          <a:p>
            <a:pPr lvl="1"/>
            <a:r>
              <a:rPr lang="en-US" dirty="0"/>
              <a:t>Text </a:t>
            </a:r>
            <a:r>
              <a:rPr lang="en-US" dirty="0" smtClean="0"/>
              <a:t>Analytics</a:t>
            </a:r>
          </a:p>
          <a:p>
            <a:pPr lvl="1"/>
            <a:r>
              <a:rPr lang="en-US" dirty="0" smtClean="0"/>
              <a:t>Big Data technologies</a:t>
            </a:r>
            <a:endParaRPr lang="en-US" dirty="0"/>
          </a:p>
        </p:txBody>
      </p:sp>
      <p:grpSp>
        <p:nvGrpSpPr>
          <p:cNvPr id="13" name="Group 19"/>
          <p:cNvGrpSpPr>
            <a:grpSpLocks/>
          </p:cNvGrpSpPr>
          <p:nvPr/>
        </p:nvGrpSpPr>
        <p:grpSpPr bwMode="auto">
          <a:xfrm>
            <a:off x="6397619" y="3886200"/>
            <a:ext cx="2362200" cy="1066800"/>
            <a:chOff x="5791200" y="4267200"/>
            <a:chExt cx="2555618" cy="1693854"/>
          </a:xfrm>
        </p:grpSpPr>
        <p:pic>
          <p:nvPicPr>
            <p:cNvPr id="14" name="Picture 10" descr="levee break 1.jpg"/>
            <p:cNvPicPr>
              <a:picLocks noChangeAspect="1"/>
            </p:cNvPicPr>
            <p:nvPr/>
          </p:nvPicPr>
          <p:blipFill>
            <a:blip r:embed="rId2" cstate="print"/>
            <a:srcRect/>
            <a:stretch>
              <a:fillRect/>
            </a:stretch>
          </p:blipFill>
          <p:spPr bwMode="auto">
            <a:xfrm>
              <a:off x="5791200" y="4267200"/>
              <a:ext cx="2555618" cy="1693854"/>
            </a:xfrm>
            <a:prstGeom prst="rect">
              <a:avLst/>
            </a:prstGeom>
            <a:noFill/>
            <a:ln w="19050">
              <a:solidFill>
                <a:srgbClr val="009999"/>
              </a:solidFill>
              <a:miter lim="800000"/>
              <a:headEnd/>
              <a:tailEnd/>
            </a:ln>
          </p:spPr>
        </p:pic>
        <p:sp>
          <p:nvSpPr>
            <p:cNvPr id="15" name="TextBox 5"/>
            <p:cNvSpPr txBox="1">
              <a:spLocks noChangeArrowheads="1"/>
            </p:cNvSpPr>
            <p:nvPr/>
          </p:nvSpPr>
          <p:spPr bwMode="auto">
            <a:xfrm>
              <a:off x="6133433" y="4388190"/>
              <a:ext cx="1905000" cy="1056258"/>
            </a:xfrm>
            <a:prstGeom prst="rect">
              <a:avLst/>
            </a:prstGeom>
            <a:noFill/>
            <a:ln w="19050">
              <a:noFill/>
              <a:miter lim="800000"/>
              <a:headEnd/>
              <a:tailEnd/>
            </a:ln>
          </p:spPr>
          <p:txBody>
            <a:bodyPr wrap="square">
              <a:spAutoFit/>
            </a:bodyPr>
            <a:lstStyle/>
            <a:p>
              <a:r>
                <a:rPr lang="en-US" sz="1400" b="1" dirty="0">
                  <a:solidFill>
                    <a:schemeClr val="bg1"/>
                  </a:solidFill>
                  <a:latin typeface="Calibri" pitchFamily="34" charset="0"/>
                </a:rPr>
                <a:t>Will California levees hold in a large-scale earthquake?</a:t>
              </a:r>
            </a:p>
          </p:txBody>
        </p:sp>
      </p:grpSp>
      <p:grpSp>
        <p:nvGrpSpPr>
          <p:cNvPr id="16" name="Group 16"/>
          <p:cNvGrpSpPr>
            <a:grpSpLocks/>
          </p:cNvGrpSpPr>
          <p:nvPr/>
        </p:nvGrpSpPr>
        <p:grpSpPr bwMode="auto">
          <a:xfrm>
            <a:off x="6397619" y="1219200"/>
            <a:ext cx="2362200" cy="1143000"/>
            <a:chOff x="5727390" y="1820917"/>
            <a:chExt cx="2870200" cy="2152650"/>
          </a:xfrm>
        </p:grpSpPr>
        <p:pic>
          <p:nvPicPr>
            <p:cNvPr id="17" name="Picture 9" descr="breast_cancer.small.jpg"/>
            <p:cNvPicPr>
              <a:picLocks noChangeAspect="1"/>
            </p:cNvPicPr>
            <p:nvPr/>
          </p:nvPicPr>
          <p:blipFill>
            <a:blip r:embed="rId3" cstate="print"/>
            <a:srcRect/>
            <a:stretch>
              <a:fillRect/>
            </a:stretch>
          </p:blipFill>
          <p:spPr bwMode="auto">
            <a:xfrm>
              <a:off x="5727390" y="1820917"/>
              <a:ext cx="2870200" cy="2152650"/>
            </a:xfrm>
            <a:prstGeom prst="rect">
              <a:avLst/>
            </a:prstGeom>
            <a:noFill/>
            <a:ln w="19050">
              <a:solidFill>
                <a:srgbClr val="009999"/>
              </a:solidFill>
              <a:miter lim="800000"/>
              <a:headEnd/>
              <a:tailEnd/>
            </a:ln>
          </p:spPr>
        </p:pic>
        <p:sp>
          <p:nvSpPr>
            <p:cNvPr id="18" name="TextBox 4"/>
            <p:cNvSpPr txBox="1">
              <a:spLocks noChangeArrowheads="1"/>
            </p:cNvSpPr>
            <p:nvPr/>
          </p:nvSpPr>
          <p:spPr bwMode="auto">
            <a:xfrm>
              <a:off x="5937406" y="2117834"/>
              <a:ext cx="2514600" cy="591239"/>
            </a:xfrm>
            <a:prstGeom prst="rect">
              <a:avLst/>
            </a:prstGeom>
            <a:noFill/>
            <a:ln w="19050">
              <a:noFill/>
              <a:miter lim="800000"/>
              <a:headEnd/>
              <a:tailEnd/>
            </a:ln>
          </p:spPr>
          <p:txBody>
            <a:bodyPr>
              <a:spAutoFit/>
            </a:bodyPr>
            <a:lstStyle/>
            <a:p>
              <a:pPr algn="ctr"/>
              <a:r>
                <a:rPr lang="en-US" sz="1400" b="1" dirty="0">
                  <a:solidFill>
                    <a:schemeClr val="bg1"/>
                  </a:solidFill>
                  <a:latin typeface="Calibri" pitchFamily="34" charset="0"/>
                </a:rPr>
                <a:t>What therapies can be used to cure or control cancer?</a:t>
              </a:r>
            </a:p>
          </p:txBody>
        </p:sp>
      </p:grpSp>
      <p:grpSp>
        <p:nvGrpSpPr>
          <p:cNvPr id="19" name="Group 17"/>
          <p:cNvGrpSpPr>
            <a:grpSpLocks/>
          </p:cNvGrpSpPr>
          <p:nvPr/>
        </p:nvGrpSpPr>
        <p:grpSpPr bwMode="auto">
          <a:xfrm>
            <a:off x="6397619" y="5029200"/>
            <a:ext cx="2362200" cy="990600"/>
            <a:chOff x="2514600" y="1600200"/>
            <a:chExt cx="3243114" cy="2286000"/>
          </a:xfrm>
        </p:grpSpPr>
        <p:pic>
          <p:nvPicPr>
            <p:cNvPr id="20" name="Picture 14" descr="wall street 2.jpg"/>
            <p:cNvPicPr>
              <a:picLocks noChangeAspect="1"/>
            </p:cNvPicPr>
            <p:nvPr/>
          </p:nvPicPr>
          <p:blipFill>
            <a:blip r:embed="rId4" cstate="print"/>
            <a:srcRect/>
            <a:stretch>
              <a:fillRect/>
            </a:stretch>
          </p:blipFill>
          <p:spPr bwMode="auto">
            <a:xfrm>
              <a:off x="2514600" y="1600200"/>
              <a:ext cx="3243114" cy="2286000"/>
            </a:xfrm>
            <a:prstGeom prst="rect">
              <a:avLst/>
            </a:prstGeom>
            <a:noFill/>
            <a:ln w="19050">
              <a:solidFill>
                <a:srgbClr val="009999"/>
              </a:solidFill>
              <a:miter lim="800000"/>
              <a:headEnd/>
              <a:tailEnd/>
            </a:ln>
          </p:spPr>
        </p:pic>
        <p:sp>
          <p:nvSpPr>
            <p:cNvPr id="21" name="TextBox 6"/>
            <p:cNvSpPr txBox="1">
              <a:spLocks noChangeArrowheads="1"/>
            </p:cNvSpPr>
            <p:nvPr/>
          </p:nvSpPr>
          <p:spPr bwMode="auto">
            <a:xfrm>
              <a:off x="2514600" y="1951892"/>
              <a:ext cx="3138497" cy="1704609"/>
            </a:xfrm>
            <a:prstGeom prst="rect">
              <a:avLst/>
            </a:prstGeom>
            <a:noFill/>
            <a:ln w="19050">
              <a:noFill/>
              <a:miter lim="800000"/>
              <a:headEnd/>
              <a:tailEnd/>
            </a:ln>
          </p:spPr>
          <p:txBody>
            <a:bodyPr wrap="square">
              <a:spAutoFit/>
            </a:bodyPr>
            <a:lstStyle/>
            <a:p>
              <a:r>
                <a:rPr lang="en-US" sz="1400" b="1" dirty="0">
                  <a:solidFill>
                    <a:schemeClr val="bg1"/>
                  </a:solidFill>
                  <a:latin typeface="Calibri" pitchFamily="34" charset="0"/>
                </a:rPr>
                <a:t>Can financial data be used to accurately predict market outcomes?</a:t>
              </a:r>
            </a:p>
          </p:txBody>
        </p:sp>
      </p:grpSp>
      <p:grpSp>
        <p:nvGrpSpPr>
          <p:cNvPr id="22" name="Group 20"/>
          <p:cNvGrpSpPr>
            <a:grpSpLocks/>
          </p:cNvGrpSpPr>
          <p:nvPr/>
        </p:nvGrpSpPr>
        <p:grpSpPr bwMode="auto">
          <a:xfrm>
            <a:off x="6397619" y="2514600"/>
            <a:ext cx="2365381" cy="1219200"/>
            <a:chOff x="3581400" y="3505200"/>
            <a:chExt cx="2057400" cy="2743200"/>
          </a:xfrm>
        </p:grpSpPr>
        <p:pic>
          <p:nvPicPr>
            <p:cNvPr id="23" name="Picture 11" descr="bio fuel.jpg"/>
            <p:cNvPicPr>
              <a:picLocks noChangeAspect="1"/>
            </p:cNvPicPr>
            <p:nvPr/>
          </p:nvPicPr>
          <p:blipFill>
            <a:blip r:embed="rId5" cstate="print"/>
            <a:srcRect t="5263" r="917"/>
            <a:stretch>
              <a:fillRect/>
            </a:stretch>
          </p:blipFill>
          <p:spPr bwMode="auto">
            <a:xfrm>
              <a:off x="3581400" y="3505200"/>
              <a:ext cx="2057400" cy="2743200"/>
            </a:xfrm>
            <a:prstGeom prst="rect">
              <a:avLst/>
            </a:prstGeom>
            <a:noFill/>
            <a:ln w="19050">
              <a:solidFill>
                <a:srgbClr val="009999"/>
              </a:solidFill>
              <a:miter lim="800000"/>
              <a:headEnd/>
              <a:tailEnd/>
            </a:ln>
          </p:spPr>
        </p:pic>
        <p:sp>
          <p:nvSpPr>
            <p:cNvPr id="24" name="TextBox 7"/>
            <p:cNvSpPr txBox="1">
              <a:spLocks noChangeArrowheads="1"/>
            </p:cNvSpPr>
            <p:nvPr/>
          </p:nvSpPr>
          <p:spPr bwMode="auto">
            <a:xfrm>
              <a:off x="3996254" y="4362450"/>
              <a:ext cx="1348946" cy="1177245"/>
            </a:xfrm>
            <a:prstGeom prst="rect">
              <a:avLst/>
            </a:prstGeom>
            <a:noFill/>
            <a:ln w="19050">
              <a:noFill/>
              <a:miter lim="800000"/>
              <a:headEnd/>
              <a:tailEnd/>
            </a:ln>
          </p:spPr>
          <p:txBody>
            <a:bodyPr wrap="square">
              <a:spAutoFit/>
            </a:bodyPr>
            <a:lstStyle/>
            <a:p>
              <a:r>
                <a:rPr lang="en-US" sz="1400" b="1" dirty="0">
                  <a:solidFill>
                    <a:schemeClr val="bg1"/>
                  </a:solidFill>
                  <a:latin typeface="Calibri" pitchFamily="34" charset="0"/>
                </a:rPr>
                <a:t>What plants work best for </a:t>
              </a:r>
              <a:r>
                <a:rPr lang="en-US" sz="1400" b="1" dirty="0" err="1">
                  <a:solidFill>
                    <a:schemeClr val="bg1"/>
                  </a:solidFill>
                  <a:latin typeface="Calibri" pitchFamily="34" charset="0"/>
                </a:rPr>
                <a:t>biofuels</a:t>
              </a:r>
              <a:r>
                <a:rPr lang="en-US" sz="1400" b="1" dirty="0">
                  <a:solidFill>
                    <a:schemeClr val="bg1"/>
                  </a:solidFill>
                  <a:latin typeface="Calibri" pitchFamily="34" charset="0"/>
                </a:rPr>
                <a:t>?</a:t>
              </a:r>
            </a:p>
          </p:txBody>
        </p:sp>
      </p:grpSp>
    </p:spTree>
    <p:extLst>
      <p:ext uri="{BB962C8B-B14F-4D97-AF65-F5344CB8AC3E}">
        <p14:creationId xmlns:p14="http://schemas.microsoft.com/office/powerpoint/2010/main" val="780938314"/>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5"/>
          <p:cNvSpPr>
            <a:spLocks noGrp="1"/>
          </p:cNvSpPr>
          <p:nvPr>
            <p:ph type="sldNum" sz="quarter" idx="4294967295"/>
          </p:nvPr>
        </p:nvSpPr>
        <p:spPr>
          <a:xfrm>
            <a:off x="146050" y="6361113"/>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bg2"/>
                </a:solidFill>
                <a:latin typeface="Times New Roman" pitchFamily="18" charset="0"/>
                <a:ea typeface="MS PGothic" pitchFamily="34" charset="-128"/>
              </a:defRPr>
            </a:lvl1pPr>
            <a:lvl2pPr marL="742950" indent="-285750" eaLnBrk="0" hangingPunct="0">
              <a:defRPr sz="1600" b="1">
                <a:solidFill>
                  <a:schemeClr val="bg2"/>
                </a:solidFill>
                <a:latin typeface="Times New Roman" pitchFamily="18" charset="0"/>
                <a:ea typeface="MS PGothic" pitchFamily="34" charset="-128"/>
              </a:defRPr>
            </a:lvl2pPr>
            <a:lvl3pPr marL="1143000" indent="-228600" eaLnBrk="0" hangingPunct="0">
              <a:defRPr sz="1600" b="1">
                <a:solidFill>
                  <a:schemeClr val="bg2"/>
                </a:solidFill>
                <a:latin typeface="Times New Roman" pitchFamily="18" charset="0"/>
                <a:ea typeface="MS PGothic" pitchFamily="34" charset="-128"/>
              </a:defRPr>
            </a:lvl3pPr>
            <a:lvl4pPr marL="1600200" indent="-228600" eaLnBrk="0" hangingPunct="0">
              <a:defRPr sz="1600" b="1">
                <a:solidFill>
                  <a:schemeClr val="bg2"/>
                </a:solidFill>
                <a:latin typeface="Times New Roman" pitchFamily="18" charset="0"/>
                <a:ea typeface="MS PGothic" pitchFamily="34" charset="-128"/>
              </a:defRPr>
            </a:lvl4pPr>
            <a:lvl5pPr marL="2057400" indent="-228600" eaLnBrk="0" hangingPunct="0">
              <a:defRPr sz="1600" b="1">
                <a:solidFill>
                  <a:schemeClr val="bg2"/>
                </a:solidFill>
                <a:latin typeface="Times New Roman" pitchFamily="18" charset="0"/>
                <a:ea typeface="MS PGothic" pitchFamily="34" charset="-128"/>
              </a:defRPr>
            </a:lvl5pPr>
            <a:lvl6pPr marL="25146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8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90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62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B5F6DCD4-6E15-489B-B5C0-1B49D888BDF1}" type="slidenum">
              <a:rPr lang="en-US" sz="2400" b="0" smtClean="0">
                <a:solidFill>
                  <a:schemeClr val="tx1"/>
                </a:solidFill>
                <a:latin typeface="Arial" pitchFamily="34" charset="0"/>
              </a:rPr>
              <a:pPr eaLnBrk="1" hangingPunct="1"/>
              <a:t>50</a:t>
            </a:fld>
            <a:endParaRPr lang="en-US" sz="2400" b="0" smtClean="0">
              <a:solidFill>
                <a:schemeClr val="tx1"/>
              </a:solidFill>
              <a:latin typeface="Arial" pitchFamily="34" charset="0"/>
            </a:endParaRPr>
          </a:p>
        </p:txBody>
      </p:sp>
      <p:sp>
        <p:nvSpPr>
          <p:cNvPr id="20483" name="Rectangle 2"/>
          <p:cNvSpPr>
            <a:spLocks noGrp="1" noChangeArrowheads="1"/>
          </p:cNvSpPr>
          <p:nvPr>
            <p:ph type="title"/>
          </p:nvPr>
        </p:nvSpPr>
        <p:spPr>
          <a:xfrm>
            <a:off x="317500" y="457200"/>
            <a:ext cx="8637588" cy="762000"/>
          </a:xfrm>
        </p:spPr>
        <p:txBody>
          <a:bodyPr/>
          <a:lstStyle/>
          <a:p>
            <a:pPr algn="ctr" eaLnBrk="1" hangingPunct="1"/>
            <a:r>
              <a:rPr lang="en-US" sz="4000" dirty="0" smtClean="0"/>
              <a:t>Machine Learning</a:t>
            </a:r>
          </a:p>
        </p:txBody>
      </p:sp>
      <p:sp>
        <p:nvSpPr>
          <p:cNvPr id="20484" name="Rectangle 3"/>
          <p:cNvSpPr>
            <a:spLocks noGrp="1" noChangeArrowheads="1"/>
          </p:cNvSpPr>
          <p:nvPr>
            <p:ph type="body" idx="1"/>
          </p:nvPr>
        </p:nvSpPr>
        <p:spPr>
          <a:xfrm>
            <a:off x="0" y="1739180"/>
            <a:ext cx="8991600" cy="4280620"/>
          </a:xfrm>
        </p:spPr>
        <p:txBody>
          <a:bodyPr/>
          <a:lstStyle/>
          <a:p>
            <a:pPr eaLnBrk="1" hangingPunct="1">
              <a:lnSpc>
                <a:spcPct val="90000"/>
              </a:lnSpc>
            </a:pPr>
            <a:r>
              <a:rPr lang="en-US" sz="3200" dirty="0" smtClean="0"/>
              <a:t>Union of statistics and AI</a:t>
            </a:r>
          </a:p>
          <a:p>
            <a:pPr lvl="1" eaLnBrk="1" hangingPunct="1">
              <a:lnSpc>
                <a:spcPct val="90000"/>
              </a:lnSpc>
            </a:pPr>
            <a:r>
              <a:rPr lang="en-US" sz="3200" dirty="0" smtClean="0"/>
              <a:t>Blends AI heuristics with advanced statistical analysis</a:t>
            </a:r>
            <a:r>
              <a:rPr lang="en-US" dirty="0" smtClean="0"/>
              <a:t> </a:t>
            </a:r>
          </a:p>
          <a:p>
            <a:pPr eaLnBrk="1" hangingPunct="1">
              <a:lnSpc>
                <a:spcPct val="90000"/>
              </a:lnSpc>
            </a:pPr>
            <a:r>
              <a:rPr lang="en-US" dirty="0" smtClean="0"/>
              <a:t>Machine Learning – let computer programs</a:t>
            </a:r>
          </a:p>
          <a:p>
            <a:pPr lvl="1" eaLnBrk="1" hangingPunct="1">
              <a:lnSpc>
                <a:spcPct val="90000"/>
              </a:lnSpc>
            </a:pPr>
            <a:r>
              <a:rPr lang="en-US" dirty="0" smtClean="0"/>
              <a:t>learn about data they study - make different decisions based on the quality of studied data </a:t>
            </a:r>
          </a:p>
          <a:p>
            <a:pPr lvl="1" eaLnBrk="1" hangingPunct="1">
              <a:lnSpc>
                <a:spcPct val="90000"/>
              </a:lnSpc>
            </a:pPr>
            <a:r>
              <a:rPr lang="en-US" dirty="0" smtClean="0"/>
              <a:t>using statistics for fundamental concepts and adding more advanced AI heuristics and algorithms</a:t>
            </a:r>
          </a:p>
        </p:txBody>
      </p:sp>
    </p:spTree>
    <p:extLst>
      <p:ext uri="{BB962C8B-B14F-4D97-AF65-F5344CB8AC3E}">
        <p14:creationId xmlns:p14="http://schemas.microsoft.com/office/powerpoint/2010/main" val="1362587056"/>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p:cNvSpPr>
            <a:spLocks noGrp="1"/>
          </p:cNvSpPr>
          <p:nvPr>
            <p:ph type="sldNum" sz="quarter" idx="4294967295"/>
          </p:nvPr>
        </p:nvSpPr>
        <p:spPr>
          <a:xfrm>
            <a:off x="146050" y="6361113"/>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bg2"/>
                </a:solidFill>
                <a:latin typeface="Times New Roman" pitchFamily="18" charset="0"/>
                <a:ea typeface="MS PGothic" pitchFamily="34" charset="-128"/>
              </a:defRPr>
            </a:lvl1pPr>
            <a:lvl2pPr marL="742950" indent="-285750" eaLnBrk="0" hangingPunct="0">
              <a:defRPr sz="1600" b="1">
                <a:solidFill>
                  <a:schemeClr val="bg2"/>
                </a:solidFill>
                <a:latin typeface="Times New Roman" pitchFamily="18" charset="0"/>
                <a:ea typeface="MS PGothic" pitchFamily="34" charset="-128"/>
              </a:defRPr>
            </a:lvl2pPr>
            <a:lvl3pPr marL="1143000" indent="-228600" eaLnBrk="0" hangingPunct="0">
              <a:defRPr sz="1600" b="1">
                <a:solidFill>
                  <a:schemeClr val="bg2"/>
                </a:solidFill>
                <a:latin typeface="Times New Roman" pitchFamily="18" charset="0"/>
                <a:ea typeface="MS PGothic" pitchFamily="34" charset="-128"/>
              </a:defRPr>
            </a:lvl3pPr>
            <a:lvl4pPr marL="1600200" indent="-228600" eaLnBrk="0" hangingPunct="0">
              <a:defRPr sz="1600" b="1">
                <a:solidFill>
                  <a:schemeClr val="bg2"/>
                </a:solidFill>
                <a:latin typeface="Times New Roman" pitchFamily="18" charset="0"/>
                <a:ea typeface="MS PGothic" pitchFamily="34" charset="-128"/>
              </a:defRPr>
            </a:lvl4pPr>
            <a:lvl5pPr marL="2057400" indent="-228600" eaLnBrk="0" hangingPunct="0">
              <a:defRPr sz="1600" b="1">
                <a:solidFill>
                  <a:schemeClr val="bg2"/>
                </a:solidFill>
                <a:latin typeface="Times New Roman" pitchFamily="18" charset="0"/>
                <a:ea typeface="MS PGothic" pitchFamily="34" charset="-128"/>
              </a:defRPr>
            </a:lvl5pPr>
            <a:lvl6pPr marL="25146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8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90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62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D892FCB5-DC0E-462F-A702-B717C8A70415}" type="slidenum">
              <a:rPr lang="en-US" sz="2400" b="0" smtClean="0">
                <a:solidFill>
                  <a:schemeClr val="tx1"/>
                </a:solidFill>
                <a:latin typeface="Arial" pitchFamily="34" charset="0"/>
              </a:rPr>
              <a:pPr eaLnBrk="1" hangingPunct="1"/>
              <a:t>51</a:t>
            </a:fld>
            <a:endParaRPr lang="en-US" sz="2400" b="0" smtClean="0">
              <a:solidFill>
                <a:schemeClr val="tx1"/>
              </a:solidFill>
              <a:latin typeface="Arial" pitchFamily="34" charset="0"/>
            </a:endParaRPr>
          </a:p>
        </p:txBody>
      </p:sp>
      <p:sp>
        <p:nvSpPr>
          <p:cNvPr id="22531" name="Rectangle 2"/>
          <p:cNvSpPr>
            <a:spLocks noGrp="1" noChangeArrowheads="1"/>
          </p:cNvSpPr>
          <p:nvPr>
            <p:ph type="title"/>
          </p:nvPr>
        </p:nvSpPr>
        <p:spPr>
          <a:xfrm>
            <a:off x="317500" y="533400"/>
            <a:ext cx="8637588" cy="762000"/>
          </a:xfrm>
        </p:spPr>
        <p:txBody>
          <a:bodyPr/>
          <a:lstStyle/>
          <a:p>
            <a:pPr algn="ctr" eaLnBrk="1" hangingPunct="1"/>
            <a:r>
              <a:rPr lang="en-US" smtClean="0"/>
              <a:t>Terminology</a:t>
            </a:r>
          </a:p>
        </p:txBody>
      </p:sp>
      <p:sp>
        <p:nvSpPr>
          <p:cNvPr id="22532" name="Rectangle 3"/>
          <p:cNvSpPr>
            <a:spLocks noGrp="1" noChangeArrowheads="1"/>
          </p:cNvSpPr>
          <p:nvPr>
            <p:ph type="body" idx="1"/>
          </p:nvPr>
        </p:nvSpPr>
        <p:spPr/>
        <p:txBody>
          <a:bodyPr/>
          <a:lstStyle/>
          <a:p>
            <a:pPr eaLnBrk="1" hangingPunct="1"/>
            <a:r>
              <a:rPr lang="en-US" dirty="0" smtClean="0"/>
              <a:t>Gold Mining</a:t>
            </a:r>
          </a:p>
          <a:p>
            <a:pPr eaLnBrk="1" hangingPunct="1"/>
            <a:r>
              <a:rPr lang="en-US" dirty="0" smtClean="0"/>
              <a:t>Knowledge mining from databases</a:t>
            </a:r>
          </a:p>
          <a:p>
            <a:pPr eaLnBrk="1" hangingPunct="1"/>
            <a:r>
              <a:rPr lang="en-US" dirty="0" smtClean="0"/>
              <a:t>Knowledge extraction</a:t>
            </a:r>
          </a:p>
          <a:p>
            <a:pPr eaLnBrk="1" hangingPunct="1"/>
            <a:r>
              <a:rPr lang="en-US" dirty="0" smtClean="0"/>
              <a:t>Data/pattern analysis</a:t>
            </a:r>
          </a:p>
          <a:p>
            <a:pPr eaLnBrk="1" hangingPunct="1"/>
            <a:r>
              <a:rPr lang="en-US" dirty="0" smtClean="0"/>
              <a:t>Knowledge Discovery Databases or KDD</a:t>
            </a:r>
          </a:p>
          <a:p>
            <a:pPr eaLnBrk="1" hangingPunct="1">
              <a:lnSpc>
                <a:spcPct val="90000"/>
              </a:lnSpc>
            </a:pPr>
            <a:r>
              <a:rPr lang="en-US" dirty="0" smtClean="0"/>
              <a:t>Information harvesting </a:t>
            </a:r>
          </a:p>
          <a:p>
            <a:pPr eaLnBrk="1" hangingPunct="1">
              <a:lnSpc>
                <a:spcPct val="90000"/>
              </a:lnSpc>
            </a:pPr>
            <a:r>
              <a:rPr lang="en-US" dirty="0" smtClean="0"/>
              <a:t>Business intelligence</a:t>
            </a:r>
          </a:p>
          <a:p>
            <a:pPr eaLnBrk="1" hangingPunct="1">
              <a:lnSpc>
                <a:spcPct val="90000"/>
              </a:lnSpc>
            </a:pPr>
            <a:r>
              <a:rPr lang="en-US" dirty="0" smtClean="0"/>
              <a:t>Predictive Analytics</a:t>
            </a:r>
          </a:p>
          <a:p>
            <a:pPr eaLnBrk="1" hangingPunct="1">
              <a:lnSpc>
                <a:spcPct val="90000"/>
              </a:lnSpc>
            </a:pPr>
            <a:r>
              <a:rPr lang="en-US" dirty="0" smtClean="0"/>
              <a:t>Data Science</a:t>
            </a:r>
          </a:p>
          <a:p>
            <a:pPr eaLnBrk="1" hangingPunct="1"/>
            <a:endParaRPr lang="en-US" dirty="0" smtClean="0"/>
          </a:p>
          <a:p>
            <a:pPr eaLnBrk="1" hangingPunct="1"/>
            <a:endParaRPr lang="en-US" dirty="0" smtClean="0"/>
          </a:p>
        </p:txBody>
      </p:sp>
    </p:spTree>
    <p:extLst>
      <p:ext uri="{BB962C8B-B14F-4D97-AF65-F5344CB8AC3E}">
        <p14:creationId xmlns:p14="http://schemas.microsoft.com/office/powerpoint/2010/main" val="1853962011"/>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506413" y="228600"/>
            <a:ext cx="8637587" cy="762000"/>
          </a:xfrm>
        </p:spPr>
        <p:txBody>
          <a:bodyPr/>
          <a:lstStyle/>
          <a:p>
            <a:pPr algn="ctr"/>
            <a:r>
              <a:rPr lang="en-US"/>
              <a:t>TAXONOMY</a:t>
            </a:r>
          </a:p>
        </p:txBody>
      </p:sp>
      <p:sp>
        <p:nvSpPr>
          <p:cNvPr id="101379" name="Rectangle 3"/>
          <p:cNvSpPr>
            <a:spLocks noGrp="1" noChangeArrowheads="1"/>
          </p:cNvSpPr>
          <p:nvPr>
            <p:ph type="body" idx="1"/>
          </p:nvPr>
        </p:nvSpPr>
        <p:spPr>
          <a:xfrm>
            <a:off x="304800" y="1600200"/>
            <a:ext cx="8208963" cy="4114800"/>
          </a:xfrm>
        </p:spPr>
        <p:txBody>
          <a:bodyPr/>
          <a:lstStyle/>
          <a:p>
            <a:r>
              <a:rPr lang="en-US" sz="2800" b="1" dirty="0"/>
              <a:t>Predictive Methods </a:t>
            </a:r>
          </a:p>
          <a:p>
            <a:pPr lvl="1"/>
            <a:r>
              <a:rPr lang="en-US" i="1" dirty="0"/>
              <a:t>Use some variables to predict some unknown or future values of other </a:t>
            </a:r>
            <a:r>
              <a:rPr lang="en-US" i="1" dirty="0" smtClean="0"/>
              <a:t>variables</a:t>
            </a:r>
            <a:endParaRPr lang="en-US" i="1" dirty="0"/>
          </a:p>
          <a:p>
            <a:r>
              <a:rPr lang="en-US" sz="2800" b="1" dirty="0"/>
              <a:t>Descriptive Methods</a:t>
            </a:r>
          </a:p>
          <a:p>
            <a:pPr lvl="1"/>
            <a:r>
              <a:rPr lang="en-US" i="1" dirty="0"/>
              <a:t>Find human –interpretable patterns that describe the </a:t>
            </a:r>
            <a:r>
              <a:rPr lang="en-US" i="1" dirty="0" smtClean="0"/>
              <a:t>data</a:t>
            </a:r>
          </a:p>
          <a:p>
            <a:pPr lvl="1"/>
            <a:endParaRPr lang="en-US" i="1" dirty="0"/>
          </a:p>
          <a:p>
            <a:r>
              <a:rPr lang="en-US" dirty="0"/>
              <a:t>Supervised vs. Unsupervised </a:t>
            </a:r>
          </a:p>
          <a:p>
            <a:pPr marL="0" indent="0">
              <a:buNone/>
            </a:pPr>
            <a:endParaRPr lang="en-US" i="1" dirty="0"/>
          </a:p>
          <a:p>
            <a:pPr>
              <a:buFont typeface="Wingdings" pitchFamily="2" charset="2"/>
              <a:buNone/>
            </a:pPr>
            <a:endParaRPr lang="en-US" sz="2800" dirty="0"/>
          </a:p>
        </p:txBody>
      </p:sp>
    </p:spTree>
    <p:extLst>
      <p:ext uri="{BB962C8B-B14F-4D97-AF65-F5344CB8AC3E}">
        <p14:creationId xmlns:p14="http://schemas.microsoft.com/office/powerpoint/2010/main" val="684338403"/>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IE" smtClean="0">
                <a:latin typeface="Segoe" charset="0"/>
              </a:rPr>
              <a:t>What does Data Mining Do?</a:t>
            </a:r>
          </a:p>
        </p:txBody>
      </p:sp>
      <p:grpSp>
        <p:nvGrpSpPr>
          <p:cNvPr id="2" name="Group 3"/>
          <p:cNvGrpSpPr>
            <a:grpSpLocks/>
          </p:cNvGrpSpPr>
          <p:nvPr/>
        </p:nvGrpSpPr>
        <p:grpSpPr bwMode="auto">
          <a:xfrm>
            <a:off x="544513" y="2932113"/>
            <a:ext cx="2620962" cy="1427162"/>
            <a:chOff x="132" y="1853"/>
            <a:chExt cx="1768" cy="899"/>
          </a:xfrm>
        </p:grpSpPr>
        <p:pic>
          <p:nvPicPr>
            <p:cNvPr id="16394" name="Picture 4" descr="2-10205_box_MidG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 y="1853"/>
              <a:ext cx="1768" cy="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7" name="Rectangle 5"/>
            <p:cNvSpPr>
              <a:spLocks noChangeArrowheads="1"/>
            </p:cNvSpPr>
            <p:nvPr/>
          </p:nvSpPr>
          <p:spPr bwMode="auto">
            <a:xfrm>
              <a:off x="196" y="1967"/>
              <a:ext cx="1599" cy="601"/>
            </a:xfrm>
            <a:prstGeom prst="rect">
              <a:avLst/>
            </a:prstGeom>
            <a:noFill/>
            <a:ln w="9525">
              <a:noFill/>
              <a:miter lim="800000"/>
              <a:headEnd/>
              <a:tailEnd/>
            </a:ln>
          </p:spPr>
          <p:txBody>
            <a:bodyPr>
              <a:spAutoFit/>
            </a:bodyPr>
            <a:lstStyle/>
            <a:p>
              <a:pPr algn="ctr" fontAlgn="auto">
                <a:spcBef>
                  <a:spcPts val="0"/>
                </a:spcBef>
                <a:spcAft>
                  <a:spcPts val="0"/>
                </a:spcAft>
                <a:defRPr/>
              </a:pPr>
              <a:r>
                <a:rPr lang="en-US" sz="2800" dirty="0">
                  <a:solidFill>
                    <a:srgbClr val="FFFF00"/>
                  </a:solidFill>
                  <a:latin typeface="+mn-lt"/>
                  <a:ea typeface="+mn-ea"/>
                  <a:cs typeface="Arial" charset="0"/>
                </a:rPr>
                <a:t>Explores Your Data</a:t>
              </a:r>
            </a:p>
          </p:txBody>
        </p:sp>
      </p:grpSp>
      <p:grpSp>
        <p:nvGrpSpPr>
          <p:cNvPr id="3" name="Group 6"/>
          <p:cNvGrpSpPr>
            <a:grpSpLocks/>
          </p:cNvGrpSpPr>
          <p:nvPr/>
        </p:nvGrpSpPr>
        <p:grpSpPr bwMode="auto">
          <a:xfrm>
            <a:off x="3351213" y="2947988"/>
            <a:ext cx="2530475" cy="1427162"/>
            <a:chOff x="1872" y="2937"/>
            <a:chExt cx="1792" cy="974"/>
          </a:xfrm>
        </p:grpSpPr>
        <p:pic>
          <p:nvPicPr>
            <p:cNvPr id="16392" name="Picture 7" descr="2-10205_box_MidG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 y="2937"/>
              <a:ext cx="1792" cy="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5" name="Rectangle 8"/>
            <p:cNvSpPr>
              <a:spLocks noChangeArrowheads="1"/>
            </p:cNvSpPr>
            <p:nvPr/>
          </p:nvSpPr>
          <p:spPr bwMode="auto">
            <a:xfrm>
              <a:off x="2049" y="3061"/>
              <a:ext cx="1385" cy="650"/>
            </a:xfrm>
            <a:prstGeom prst="rect">
              <a:avLst/>
            </a:prstGeom>
            <a:noFill/>
            <a:ln w="9525">
              <a:noFill/>
              <a:miter lim="800000"/>
              <a:headEnd/>
              <a:tailEnd/>
            </a:ln>
          </p:spPr>
          <p:txBody>
            <a:bodyPr>
              <a:spAutoFit/>
            </a:bodyPr>
            <a:lstStyle/>
            <a:p>
              <a:pPr algn="ctr" fontAlgn="auto">
                <a:spcBef>
                  <a:spcPts val="0"/>
                </a:spcBef>
                <a:spcAft>
                  <a:spcPts val="0"/>
                </a:spcAft>
                <a:defRPr/>
              </a:pPr>
              <a:r>
                <a:rPr lang="en-US" sz="2800" dirty="0">
                  <a:solidFill>
                    <a:srgbClr val="FFFF00"/>
                  </a:solidFill>
                  <a:latin typeface="+mn-lt"/>
                  <a:ea typeface="+mn-ea"/>
                  <a:cs typeface="Arial" charset="0"/>
                </a:rPr>
                <a:t>Finds Patterns</a:t>
              </a:r>
            </a:p>
          </p:txBody>
        </p:sp>
      </p:grpSp>
      <p:grpSp>
        <p:nvGrpSpPr>
          <p:cNvPr id="4" name="Group 9"/>
          <p:cNvGrpSpPr>
            <a:grpSpLocks/>
          </p:cNvGrpSpPr>
          <p:nvPr/>
        </p:nvGrpSpPr>
        <p:grpSpPr bwMode="auto">
          <a:xfrm>
            <a:off x="6107113" y="2951163"/>
            <a:ext cx="2481262" cy="1427162"/>
            <a:chOff x="3971" y="1884"/>
            <a:chExt cx="1644" cy="899"/>
          </a:xfrm>
        </p:grpSpPr>
        <p:pic>
          <p:nvPicPr>
            <p:cNvPr id="16390" name="Picture 10" descr="2-10205_box_MidG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1" y="1884"/>
              <a:ext cx="1644" cy="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3" name="Rectangle 11"/>
            <p:cNvSpPr>
              <a:spLocks noChangeArrowheads="1"/>
            </p:cNvSpPr>
            <p:nvPr/>
          </p:nvSpPr>
          <p:spPr bwMode="auto">
            <a:xfrm>
              <a:off x="3992" y="1990"/>
              <a:ext cx="1554" cy="601"/>
            </a:xfrm>
            <a:prstGeom prst="rect">
              <a:avLst/>
            </a:prstGeom>
            <a:noFill/>
            <a:ln w="9525">
              <a:noFill/>
              <a:miter lim="800000"/>
              <a:headEnd/>
              <a:tailEnd/>
            </a:ln>
          </p:spPr>
          <p:txBody>
            <a:bodyPr>
              <a:spAutoFit/>
            </a:bodyPr>
            <a:lstStyle/>
            <a:p>
              <a:pPr algn="ctr" fontAlgn="auto">
                <a:spcBef>
                  <a:spcPts val="0"/>
                </a:spcBef>
                <a:spcAft>
                  <a:spcPts val="0"/>
                </a:spcAft>
                <a:defRPr/>
              </a:pPr>
              <a:r>
                <a:rPr lang="en-US" sz="2800" dirty="0">
                  <a:solidFill>
                    <a:srgbClr val="FFFF00"/>
                  </a:solidFill>
                  <a:latin typeface="+mn-lt"/>
                  <a:ea typeface="+mn-ea"/>
                  <a:cs typeface="MS PGothic" charset="0"/>
                </a:rPr>
                <a:t>Performs Predictions</a:t>
              </a:r>
            </a:p>
          </p:txBody>
        </p:sp>
      </p:grpSp>
    </p:spTree>
    <p:extLst>
      <p:ext uri="{BB962C8B-B14F-4D97-AF65-F5344CB8AC3E}">
        <p14:creationId xmlns:p14="http://schemas.microsoft.com/office/powerpoint/2010/main" val="42045500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20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5"/>
          <p:cNvSpPr>
            <a:spLocks noGrp="1"/>
          </p:cNvSpPr>
          <p:nvPr>
            <p:ph type="sldNum" sz="quarter" idx="4294967295"/>
          </p:nvPr>
        </p:nvSpPr>
        <p:spPr>
          <a:xfrm>
            <a:off x="146050" y="6361113"/>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bg2"/>
                </a:solidFill>
                <a:latin typeface="Times New Roman" pitchFamily="18" charset="0"/>
                <a:ea typeface="MS PGothic" pitchFamily="34" charset="-128"/>
              </a:defRPr>
            </a:lvl1pPr>
            <a:lvl2pPr marL="742950" indent="-285750" eaLnBrk="0" hangingPunct="0">
              <a:defRPr sz="1600" b="1">
                <a:solidFill>
                  <a:schemeClr val="bg2"/>
                </a:solidFill>
                <a:latin typeface="Times New Roman" pitchFamily="18" charset="0"/>
                <a:ea typeface="MS PGothic" pitchFamily="34" charset="-128"/>
              </a:defRPr>
            </a:lvl2pPr>
            <a:lvl3pPr marL="1143000" indent="-228600" eaLnBrk="0" hangingPunct="0">
              <a:defRPr sz="1600" b="1">
                <a:solidFill>
                  <a:schemeClr val="bg2"/>
                </a:solidFill>
                <a:latin typeface="Times New Roman" pitchFamily="18" charset="0"/>
                <a:ea typeface="MS PGothic" pitchFamily="34" charset="-128"/>
              </a:defRPr>
            </a:lvl3pPr>
            <a:lvl4pPr marL="1600200" indent="-228600" eaLnBrk="0" hangingPunct="0">
              <a:defRPr sz="1600" b="1">
                <a:solidFill>
                  <a:schemeClr val="bg2"/>
                </a:solidFill>
                <a:latin typeface="Times New Roman" pitchFamily="18" charset="0"/>
                <a:ea typeface="MS PGothic" pitchFamily="34" charset="-128"/>
              </a:defRPr>
            </a:lvl4pPr>
            <a:lvl5pPr marL="2057400" indent="-228600" eaLnBrk="0" hangingPunct="0">
              <a:defRPr sz="1600" b="1">
                <a:solidFill>
                  <a:schemeClr val="bg2"/>
                </a:solidFill>
                <a:latin typeface="Times New Roman" pitchFamily="18" charset="0"/>
                <a:ea typeface="MS PGothic" pitchFamily="34" charset="-128"/>
              </a:defRPr>
            </a:lvl5pPr>
            <a:lvl6pPr marL="25146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8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90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62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A1B05AD9-2224-439A-98AC-FFBF620C459E}" type="slidenum">
              <a:rPr lang="en-US" sz="2400" b="0" smtClean="0">
                <a:solidFill>
                  <a:schemeClr val="tx1"/>
                </a:solidFill>
                <a:latin typeface="Arial" pitchFamily="34" charset="0"/>
              </a:rPr>
              <a:pPr eaLnBrk="1" hangingPunct="1"/>
              <a:t>54</a:t>
            </a:fld>
            <a:endParaRPr lang="en-US" sz="2400" b="0" smtClean="0">
              <a:solidFill>
                <a:schemeClr val="tx1"/>
              </a:solidFill>
              <a:latin typeface="Arial" pitchFamily="34" charset="0"/>
            </a:endParaRPr>
          </a:p>
        </p:txBody>
      </p:sp>
      <p:sp>
        <p:nvSpPr>
          <p:cNvPr id="17411" name="Rectangle 2"/>
          <p:cNvSpPr>
            <a:spLocks noGrp="1" noChangeArrowheads="1"/>
          </p:cNvSpPr>
          <p:nvPr>
            <p:ph type="title"/>
          </p:nvPr>
        </p:nvSpPr>
        <p:spPr>
          <a:xfrm>
            <a:off x="0" y="536575"/>
            <a:ext cx="9144000" cy="1200150"/>
          </a:xfrm>
        </p:spPr>
        <p:txBody>
          <a:bodyPr/>
          <a:lstStyle/>
          <a:p>
            <a:pPr eaLnBrk="1" hangingPunct="1"/>
            <a:r>
              <a:rPr lang="en-US" sz="3600" smtClean="0"/>
              <a:t>What can we do with Data Mining?</a:t>
            </a:r>
            <a:br>
              <a:rPr lang="en-US" sz="3600" smtClean="0"/>
            </a:br>
            <a:endParaRPr lang="en-US" sz="3600" smtClean="0"/>
          </a:p>
        </p:txBody>
      </p:sp>
      <p:sp>
        <p:nvSpPr>
          <p:cNvPr id="17412" name="Rectangle 3"/>
          <p:cNvSpPr>
            <a:spLocks noGrp="1" noChangeArrowheads="1"/>
          </p:cNvSpPr>
          <p:nvPr>
            <p:ph type="body" idx="1"/>
          </p:nvPr>
        </p:nvSpPr>
        <p:spPr>
          <a:xfrm>
            <a:off x="496215" y="1623965"/>
            <a:ext cx="8146715" cy="4624435"/>
          </a:xfrm>
        </p:spPr>
        <p:txBody>
          <a:bodyPr/>
          <a:lstStyle/>
          <a:p>
            <a:pPr eaLnBrk="1" hangingPunct="1">
              <a:lnSpc>
                <a:spcPct val="80000"/>
              </a:lnSpc>
            </a:pPr>
            <a:r>
              <a:rPr lang="en-US" sz="2800" dirty="0" smtClean="0"/>
              <a:t>Exploratory Data Analysis</a:t>
            </a:r>
          </a:p>
          <a:p>
            <a:pPr eaLnBrk="1" hangingPunct="1">
              <a:lnSpc>
                <a:spcPct val="80000"/>
              </a:lnSpc>
            </a:pPr>
            <a:r>
              <a:rPr lang="en-US" sz="2800" dirty="0" smtClean="0"/>
              <a:t>Predictive Modeling: Classification and Regression</a:t>
            </a:r>
          </a:p>
          <a:p>
            <a:pPr eaLnBrk="1" hangingPunct="1">
              <a:lnSpc>
                <a:spcPct val="80000"/>
              </a:lnSpc>
            </a:pPr>
            <a:r>
              <a:rPr lang="en-US" sz="2800" dirty="0" smtClean="0"/>
              <a:t>Descriptive Modeling</a:t>
            </a:r>
          </a:p>
          <a:p>
            <a:pPr lvl="1" eaLnBrk="1" hangingPunct="1">
              <a:lnSpc>
                <a:spcPct val="80000"/>
              </a:lnSpc>
            </a:pPr>
            <a:r>
              <a:rPr lang="en-US" sz="2400" dirty="0" smtClean="0">
                <a:solidFill>
                  <a:schemeClr val="tx2"/>
                </a:solidFill>
              </a:rPr>
              <a:t>Cluster analysis/segmentation</a:t>
            </a:r>
          </a:p>
          <a:p>
            <a:pPr eaLnBrk="1" hangingPunct="1">
              <a:lnSpc>
                <a:spcPct val="80000"/>
              </a:lnSpc>
            </a:pPr>
            <a:r>
              <a:rPr lang="en-US" dirty="0" smtClean="0"/>
              <a:t>Discovering Patterns and Rules</a:t>
            </a:r>
          </a:p>
          <a:p>
            <a:pPr lvl="1" eaLnBrk="1" hangingPunct="1">
              <a:lnSpc>
                <a:spcPct val="80000"/>
              </a:lnSpc>
            </a:pPr>
            <a:r>
              <a:rPr lang="en-US" sz="2400" dirty="0" smtClean="0">
                <a:solidFill>
                  <a:schemeClr val="tx2"/>
                </a:solidFill>
              </a:rPr>
              <a:t>Association/Dependency  rules</a:t>
            </a:r>
          </a:p>
          <a:p>
            <a:pPr lvl="1" eaLnBrk="1" hangingPunct="1">
              <a:lnSpc>
                <a:spcPct val="80000"/>
              </a:lnSpc>
            </a:pPr>
            <a:r>
              <a:rPr lang="en-US" sz="2400" dirty="0" smtClean="0">
                <a:solidFill>
                  <a:schemeClr val="tx2"/>
                </a:solidFill>
              </a:rPr>
              <a:t>Sequential patterns</a:t>
            </a:r>
          </a:p>
          <a:p>
            <a:pPr lvl="1" eaLnBrk="1" hangingPunct="1">
              <a:lnSpc>
                <a:spcPct val="80000"/>
              </a:lnSpc>
            </a:pPr>
            <a:r>
              <a:rPr lang="en-US" sz="2400" dirty="0" smtClean="0">
                <a:solidFill>
                  <a:schemeClr val="tx2"/>
                </a:solidFill>
              </a:rPr>
              <a:t>Temporal sequences</a:t>
            </a:r>
          </a:p>
          <a:p>
            <a:pPr eaLnBrk="1" hangingPunct="1">
              <a:lnSpc>
                <a:spcPct val="80000"/>
              </a:lnSpc>
            </a:pPr>
            <a:r>
              <a:rPr lang="en-US" dirty="0" smtClean="0"/>
              <a:t>Deviation detection</a:t>
            </a:r>
          </a:p>
          <a:p>
            <a:pPr eaLnBrk="1" hangingPunct="1">
              <a:lnSpc>
                <a:spcPct val="80000"/>
              </a:lnSpc>
            </a:pPr>
            <a:endParaRPr lang="en-US" dirty="0" smtClean="0"/>
          </a:p>
        </p:txBody>
      </p:sp>
    </p:spTree>
    <p:extLst>
      <p:ext uri="{BB962C8B-B14F-4D97-AF65-F5344CB8AC3E}">
        <p14:creationId xmlns:p14="http://schemas.microsoft.com/office/powerpoint/2010/main" val="628486021"/>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5"/>
          <p:cNvSpPr>
            <a:spLocks noGrp="1"/>
          </p:cNvSpPr>
          <p:nvPr>
            <p:ph type="sldNum" sz="quarter" idx="4294967295"/>
          </p:nvPr>
        </p:nvSpPr>
        <p:spPr>
          <a:xfrm>
            <a:off x="146050" y="6361113"/>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bg2"/>
                </a:solidFill>
                <a:latin typeface="Times New Roman" pitchFamily="18" charset="0"/>
                <a:ea typeface="MS PGothic" pitchFamily="34" charset="-128"/>
              </a:defRPr>
            </a:lvl1pPr>
            <a:lvl2pPr marL="742950" indent="-285750" eaLnBrk="0" hangingPunct="0">
              <a:defRPr sz="1600" b="1">
                <a:solidFill>
                  <a:schemeClr val="bg2"/>
                </a:solidFill>
                <a:latin typeface="Times New Roman" pitchFamily="18" charset="0"/>
                <a:ea typeface="MS PGothic" pitchFamily="34" charset="-128"/>
              </a:defRPr>
            </a:lvl2pPr>
            <a:lvl3pPr marL="1143000" indent="-228600" eaLnBrk="0" hangingPunct="0">
              <a:defRPr sz="1600" b="1">
                <a:solidFill>
                  <a:schemeClr val="bg2"/>
                </a:solidFill>
                <a:latin typeface="Times New Roman" pitchFamily="18" charset="0"/>
                <a:ea typeface="MS PGothic" pitchFamily="34" charset="-128"/>
              </a:defRPr>
            </a:lvl3pPr>
            <a:lvl4pPr marL="1600200" indent="-228600" eaLnBrk="0" hangingPunct="0">
              <a:defRPr sz="1600" b="1">
                <a:solidFill>
                  <a:schemeClr val="bg2"/>
                </a:solidFill>
                <a:latin typeface="Times New Roman" pitchFamily="18" charset="0"/>
                <a:ea typeface="MS PGothic" pitchFamily="34" charset="-128"/>
              </a:defRPr>
            </a:lvl4pPr>
            <a:lvl5pPr marL="2057400" indent="-228600" eaLnBrk="0" hangingPunct="0">
              <a:defRPr sz="1600" b="1">
                <a:solidFill>
                  <a:schemeClr val="bg2"/>
                </a:solidFill>
                <a:latin typeface="Times New Roman" pitchFamily="18" charset="0"/>
                <a:ea typeface="MS PGothic" pitchFamily="34" charset="-128"/>
              </a:defRPr>
            </a:lvl5pPr>
            <a:lvl6pPr marL="25146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8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90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62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BF0F0FC9-D2BB-4A8D-9EB1-4F8A281B816A}" type="slidenum">
              <a:rPr lang="en-US" sz="2400" b="0" smtClean="0">
                <a:solidFill>
                  <a:schemeClr val="tx1"/>
                </a:solidFill>
                <a:latin typeface="Arial" pitchFamily="34" charset="0"/>
              </a:rPr>
              <a:pPr eaLnBrk="1" hangingPunct="1"/>
              <a:t>55</a:t>
            </a:fld>
            <a:endParaRPr lang="en-US" sz="2400" b="0" smtClean="0">
              <a:solidFill>
                <a:schemeClr val="tx1"/>
              </a:solidFill>
              <a:latin typeface="Arial" pitchFamily="34" charset="0"/>
            </a:endParaRPr>
          </a:p>
        </p:txBody>
      </p:sp>
      <p:sp>
        <p:nvSpPr>
          <p:cNvPr id="19459" name="Rectangle 2"/>
          <p:cNvSpPr>
            <a:spLocks noGrp="1" noChangeArrowheads="1"/>
          </p:cNvSpPr>
          <p:nvPr>
            <p:ph type="title"/>
          </p:nvPr>
        </p:nvSpPr>
        <p:spPr>
          <a:xfrm>
            <a:off x="317500" y="381000"/>
            <a:ext cx="8637588" cy="762000"/>
          </a:xfrm>
        </p:spPr>
        <p:txBody>
          <a:bodyPr/>
          <a:lstStyle/>
          <a:p>
            <a:pPr eaLnBrk="1" hangingPunct="1"/>
            <a:r>
              <a:rPr lang="en-US" dirty="0" smtClean="0"/>
              <a:t>Data Mining Applications</a:t>
            </a:r>
          </a:p>
        </p:txBody>
      </p:sp>
      <p:sp>
        <p:nvSpPr>
          <p:cNvPr id="19460" name="Rectangle 3"/>
          <p:cNvSpPr>
            <a:spLocks noGrp="1" noChangeArrowheads="1"/>
          </p:cNvSpPr>
          <p:nvPr>
            <p:ph type="body" idx="1"/>
          </p:nvPr>
        </p:nvSpPr>
        <p:spPr>
          <a:xfrm>
            <a:off x="0" y="1124701"/>
            <a:ext cx="9296400" cy="5733300"/>
          </a:xfrm>
        </p:spPr>
        <p:txBody>
          <a:bodyPr/>
          <a:lstStyle/>
          <a:p>
            <a:pPr eaLnBrk="1" hangingPunct="1"/>
            <a:r>
              <a:rPr lang="en-US" sz="1800" b="1" dirty="0" smtClean="0"/>
              <a:t>Science: Chemistry, Physics, Medicine, Energy</a:t>
            </a:r>
          </a:p>
          <a:p>
            <a:pPr marL="457200" lvl="1" indent="0" eaLnBrk="1" hangingPunct="1">
              <a:buNone/>
            </a:pPr>
            <a:r>
              <a:rPr lang="en-US" sz="1600" dirty="0" smtClean="0"/>
              <a:t>Biochemical analysis, remote sensors on a satellite, medical image analysis</a:t>
            </a:r>
          </a:p>
          <a:p>
            <a:pPr eaLnBrk="1" hangingPunct="1"/>
            <a:r>
              <a:rPr lang="en-US" sz="1800" b="1" dirty="0" smtClean="0"/>
              <a:t>Bioscience</a:t>
            </a:r>
          </a:p>
          <a:p>
            <a:pPr marL="457200" lvl="1" indent="0" eaLnBrk="1" hangingPunct="1">
              <a:buNone/>
            </a:pPr>
            <a:r>
              <a:rPr lang="en-US" sz="1600" dirty="0" smtClean="0"/>
              <a:t>Sequence-based analysis, protein structure and function prediction, protein family classification, microarray gene expression</a:t>
            </a:r>
          </a:p>
          <a:p>
            <a:pPr eaLnBrk="1" hangingPunct="1"/>
            <a:r>
              <a:rPr lang="en-US" sz="1800" b="1" dirty="0" smtClean="0"/>
              <a:t>Pharmaceutical, Insurance, Health care, Medicine</a:t>
            </a:r>
          </a:p>
          <a:p>
            <a:pPr marL="457200" lvl="1" indent="0" eaLnBrk="1" hangingPunct="1">
              <a:buNone/>
            </a:pPr>
            <a:r>
              <a:rPr lang="en-US" sz="1600" dirty="0" smtClean="0"/>
              <a:t>Drug development, medical therapies, claims analysis, fraudulent behavior, medical diagnostics </a:t>
            </a:r>
          </a:p>
          <a:p>
            <a:pPr eaLnBrk="1" hangingPunct="1"/>
            <a:r>
              <a:rPr lang="en-US" sz="1800" b="1" dirty="0" smtClean="0"/>
              <a:t>Financial Industry, Banks, Businesses, E-commerce</a:t>
            </a:r>
          </a:p>
          <a:p>
            <a:pPr marL="457200" lvl="1" indent="0" eaLnBrk="1" hangingPunct="1">
              <a:buNone/>
            </a:pPr>
            <a:r>
              <a:rPr lang="en-US" sz="1600" dirty="0" smtClean="0"/>
              <a:t>Stock and investment analysis, identify loyal customers vs. risky customer, predict customer spending, risk management, sales forecasting</a:t>
            </a:r>
          </a:p>
          <a:p>
            <a:pPr algn="just" eaLnBrk="1" hangingPunct="1">
              <a:lnSpc>
                <a:spcPct val="120000"/>
              </a:lnSpc>
            </a:pPr>
            <a:r>
              <a:rPr lang="en-US" sz="1800" b="1" dirty="0"/>
              <a:t>Market analysis and </a:t>
            </a:r>
            <a:r>
              <a:rPr lang="en-US" sz="1800" b="1" dirty="0" smtClean="0"/>
              <a:t>management</a:t>
            </a:r>
          </a:p>
          <a:p>
            <a:pPr marL="457200" lvl="1" indent="0" algn="just" eaLnBrk="1" hangingPunct="1">
              <a:lnSpc>
                <a:spcPct val="100000"/>
              </a:lnSpc>
              <a:spcBef>
                <a:spcPts val="0"/>
              </a:spcBef>
              <a:buNone/>
            </a:pPr>
            <a:r>
              <a:rPr lang="en-US" sz="1600" dirty="0" smtClean="0"/>
              <a:t>Target marketing, CRM,  market basket analysis, cross selling, market segmentation</a:t>
            </a:r>
          </a:p>
          <a:p>
            <a:pPr algn="just" eaLnBrk="1" hangingPunct="1">
              <a:lnSpc>
                <a:spcPct val="120000"/>
              </a:lnSpc>
            </a:pPr>
            <a:r>
              <a:rPr lang="en-US" sz="1800" b="1" dirty="0" smtClean="0"/>
              <a:t>Risk </a:t>
            </a:r>
            <a:r>
              <a:rPr lang="en-US" sz="1800" b="1" dirty="0"/>
              <a:t>analysis and </a:t>
            </a:r>
            <a:r>
              <a:rPr lang="en-US" sz="1800" b="1" dirty="0" smtClean="0"/>
              <a:t>management</a:t>
            </a:r>
          </a:p>
          <a:p>
            <a:pPr marL="457200" lvl="1" indent="0" algn="just" eaLnBrk="1" hangingPunct="1">
              <a:lnSpc>
                <a:spcPct val="100000"/>
              </a:lnSpc>
              <a:spcBef>
                <a:spcPts val="0"/>
              </a:spcBef>
              <a:buNone/>
            </a:pPr>
            <a:r>
              <a:rPr lang="en-US" sz="1600" dirty="0" smtClean="0"/>
              <a:t>Forecasting</a:t>
            </a:r>
            <a:r>
              <a:rPr lang="en-US" sz="1600" dirty="0"/>
              <a:t>, customer retention, improved underwriting, quality control, competitive </a:t>
            </a:r>
            <a:r>
              <a:rPr lang="en-US" sz="1600" dirty="0" smtClean="0"/>
              <a:t>analysis</a:t>
            </a:r>
            <a:endParaRPr lang="en-US" sz="1600" dirty="0">
              <a:cs typeface="Arial" pitchFamily="34" charset="0"/>
            </a:endParaRPr>
          </a:p>
          <a:p>
            <a:pPr algn="just" eaLnBrk="1" hangingPunct="1">
              <a:lnSpc>
                <a:spcPct val="100000"/>
              </a:lnSpc>
              <a:spcBef>
                <a:spcPts val="0"/>
              </a:spcBef>
            </a:pPr>
            <a:r>
              <a:rPr lang="en-US" sz="1800" dirty="0" smtClean="0">
                <a:cs typeface="Arial" pitchFamily="34" charset="0"/>
              </a:rPr>
              <a:t>Sports </a:t>
            </a:r>
            <a:r>
              <a:rPr lang="en-US" sz="1800" dirty="0">
                <a:cs typeface="Arial" pitchFamily="34" charset="0"/>
              </a:rPr>
              <a:t>and Entertainment </a:t>
            </a:r>
          </a:p>
          <a:p>
            <a:pPr marL="457200" lvl="1" indent="0" eaLnBrk="1" hangingPunct="1">
              <a:lnSpc>
                <a:spcPct val="110000"/>
              </a:lnSpc>
              <a:buNone/>
            </a:pPr>
            <a:r>
              <a:rPr lang="en-US" sz="1600" dirty="0"/>
              <a:t>IBM Advanced Scout analyzed NBA game statistics (shots blocked, assists, and fouls) to gain competitive advantage for New York Knicks and Miami Heat</a:t>
            </a:r>
          </a:p>
          <a:p>
            <a:pPr marL="457200" lvl="1" indent="0" algn="just" eaLnBrk="1" hangingPunct="1">
              <a:lnSpc>
                <a:spcPct val="100000"/>
              </a:lnSpc>
              <a:spcBef>
                <a:spcPts val="0"/>
              </a:spcBef>
              <a:buNone/>
            </a:pPr>
            <a:endParaRPr lang="en-US" sz="1600" dirty="0" smtClean="0"/>
          </a:p>
          <a:p>
            <a:pPr lvl="1" eaLnBrk="1" hangingPunct="1"/>
            <a:endParaRPr lang="en-US" sz="1600" dirty="0" smtClean="0"/>
          </a:p>
          <a:p>
            <a:pPr lvl="1" eaLnBrk="1" hangingPunct="1"/>
            <a:endParaRPr lang="en-US" sz="1600" dirty="0" smtClean="0"/>
          </a:p>
          <a:p>
            <a:pPr eaLnBrk="1" hangingPunct="1">
              <a:buFont typeface="Wingdings" pitchFamily="2" charset="2"/>
              <a:buNone/>
            </a:pPr>
            <a:endParaRPr lang="en-US" sz="1600" dirty="0" smtClean="0"/>
          </a:p>
          <a:p>
            <a:pPr eaLnBrk="1" hangingPunct="1"/>
            <a:endParaRPr lang="en-US" sz="1600" dirty="0" smtClean="0"/>
          </a:p>
          <a:p>
            <a:pPr eaLnBrk="1" hangingPunct="1"/>
            <a:endParaRPr lang="en-US" sz="1600" dirty="0" smtClean="0"/>
          </a:p>
        </p:txBody>
      </p:sp>
    </p:spTree>
    <p:extLst>
      <p:ext uri="{BB962C8B-B14F-4D97-AF65-F5344CB8AC3E}">
        <p14:creationId xmlns:p14="http://schemas.microsoft.com/office/powerpoint/2010/main" val="2824799941"/>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p:cNvSpPr>
            <a:spLocks noGrp="1"/>
          </p:cNvSpPr>
          <p:nvPr>
            <p:ph type="sldNum" sz="quarter" idx="4294967295"/>
          </p:nvPr>
        </p:nvSpPr>
        <p:spPr>
          <a:xfrm>
            <a:off x="146050" y="6361113"/>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bg2"/>
                </a:solidFill>
                <a:latin typeface="Times New Roman" pitchFamily="18" charset="0"/>
                <a:ea typeface="MS PGothic" pitchFamily="34" charset="-128"/>
              </a:defRPr>
            </a:lvl1pPr>
            <a:lvl2pPr marL="742950" indent="-285750" eaLnBrk="0" hangingPunct="0">
              <a:defRPr sz="1600" b="1">
                <a:solidFill>
                  <a:schemeClr val="bg2"/>
                </a:solidFill>
                <a:latin typeface="Times New Roman" pitchFamily="18" charset="0"/>
                <a:ea typeface="MS PGothic" pitchFamily="34" charset="-128"/>
              </a:defRPr>
            </a:lvl2pPr>
            <a:lvl3pPr marL="1143000" indent="-228600" eaLnBrk="0" hangingPunct="0">
              <a:defRPr sz="1600" b="1">
                <a:solidFill>
                  <a:schemeClr val="bg2"/>
                </a:solidFill>
                <a:latin typeface="Times New Roman" pitchFamily="18" charset="0"/>
                <a:ea typeface="MS PGothic" pitchFamily="34" charset="-128"/>
              </a:defRPr>
            </a:lvl3pPr>
            <a:lvl4pPr marL="1600200" indent="-228600" eaLnBrk="0" hangingPunct="0">
              <a:defRPr sz="1600" b="1">
                <a:solidFill>
                  <a:schemeClr val="bg2"/>
                </a:solidFill>
                <a:latin typeface="Times New Roman" pitchFamily="18" charset="0"/>
                <a:ea typeface="MS PGothic" pitchFamily="34" charset="-128"/>
              </a:defRPr>
            </a:lvl4pPr>
            <a:lvl5pPr marL="2057400" indent="-228600" eaLnBrk="0" hangingPunct="0">
              <a:defRPr sz="1600" b="1">
                <a:solidFill>
                  <a:schemeClr val="bg2"/>
                </a:solidFill>
                <a:latin typeface="Times New Roman" pitchFamily="18" charset="0"/>
                <a:ea typeface="MS PGothic" pitchFamily="34" charset="-128"/>
              </a:defRPr>
            </a:lvl5pPr>
            <a:lvl6pPr marL="25146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8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90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62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11BF213E-9287-4368-9703-38F4695ABD60}" type="slidenum">
              <a:rPr lang="en-US" sz="2400" b="0" smtClean="0">
                <a:solidFill>
                  <a:schemeClr val="tx1"/>
                </a:solidFill>
                <a:latin typeface="Arial" pitchFamily="34" charset="0"/>
              </a:rPr>
              <a:pPr eaLnBrk="1" hangingPunct="1"/>
              <a:t>56</a:t>
            </a:fld>
            <a:endParaRPr lang="en-US" sz="2400" b="0" smtClean="0">
              <a:solidFill>
                <a:schemeClr val="tx1"/>
              </a:solidFill>
              <a:latin typeface="Arial" pitchFamily="34" charset="0"/>
            </a:endParaRPr>
          </a:p>
        </p:txBody>
      </p:sp>
      <p:sp>
        <p:nvSpPr>
          <p:cNvPr id="22531" name="Rectangle 4"/>
          <p:cNvSpPr>
            <a:spLocks noChangeArrowheads="1"/>
          </p:cNvSpPr>
          <p:nvPr/>
        </p:nvSpPr>
        <p:spPr bwMode="auto">
          <a:xfrm>
            <a:off x="533400" y="457200"/>
            <a:ext cx="8001000"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p>
            <a:pPr algn="ctr"/>
            <a:r>
              <a:rPr lang="en-US" sz="3600" b="1" i="1" dirty="0">
                <a:solidFill>
                  <a:schemeClr val="tx2"/>
                </a:solidFill>
                <a:latin typeface="+mj-lt"/>
              </a:rPr>
              <a:t>Data Mining Tasks</a:t>
            </a:r>
          </a:p>
        </p:txBody>
      </p:sp>
      <p:sp>
        <p:nvSpPr>
          <p:cNvPr id="22532" name="Rectangle 5"/>
          <p:cNvSpPr>
            <a:spLocks noChangeArrowheads="1"/>
          </p:cNvSpPr>
          <p:nvPr/>
        </p:nvSpPr>
        <p:spPr bwMode="auto">
          <a:xfrm>
            <a:off x="228600" y="1295400"/>
            <a:ext cx="8610600" cy="4967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342900" indent="-342900" algn="l">
              <a:lnSpc>
                <a:spcPct val="110000"/>
              </a:lnSpc>
              <a:spcBef>
                <a:spcPct val="20000"/>
              </a:spcBef>
              <a:buClr>
                <a:srgbClr val="CCFF33"/>
              </a:buClr>
              <a:buSzPct val="70000"/>
              <a:buFont typeface="Wingdings" pitchFamily="2" charset="2"/>
              <a:buChar char="n"/>
            </a:pPr>
            <a:r>
              <a:rPr lang="en-US" dirty="0">
                <a:solidFill>
                  <a:schemeClr val="tx1"/>
                </a:solidFill>
                <a:latin typeface="+mn-lt"/>
              </a:rPr>
              <a:t>Concept/Class description</a:t>
            </a:r>
            <a:r>
              <a:rPr lang="en-US" b="0" dirty="0">
                <a:solidFill>
                  <a:schemeClr val="tx1"/>
                </a:solidFill>
                <a:latin typeface="+mn-lt"/>
              </a:rPr>
              <a:t>: Characterization and discrimination</a:t>
            </a:r>
          </a:p>
          <a:p>
            <a:pPr marL="742950" lvl="1" indent="-285750" algn="l">
              <a:lnSpc>
                <a:spcPct val="110000"/>
              </a:lnSpc>
              <a:spcBef>
                <a:spcPct val="20000"/>
              </a:spcBef>
              <a:buClr>
                <a:schemeClr val="accent2"/>
              </a:buClr>
              <a:buSzPct val="65000"/>
              <a:buFont typeface="Wingdings" pitchFamily="2" charset="2"/>
              <a:buChar char="n"/>
            </a:pPr>
            <a:r>
              <a:rPr lang="en-US" sz="2400" b="0" dirty="0">
                <a:solidFill>
                  <a:schemeClr val="tx2"/>
                </a:solidFill>
                <a:latin typeface="+mn-lt"/>
              </a:rPr>
              <a:t>Generalize, summarize, and contrast data characteristics, e.g., dry vs. wet regions; </a:t>
            </a:r>
            <a:r>
              <a:rPr lang="en-US" altLang="en-US" sz="2400" b="0" dirty="0">
                <a:solidFill>
                  <a:schemeClr val="tx2"/>
                </a:solidFill>
                <a:latin typeface="+mn-lt"/>
              </a:rPr>
              <a:t>“</a:t>
            </a:r>
            <a:r>
              <a:rPr lang="en-US" sz="2400" b="0" dirty="0">
                <a:solidFill>
                  <a:schemeClr val="tx2"/>
                </a:solidFill>
                <a:latin typeface="+mn-lt"/>
              </a:rPr>
              <a:t>normal</a:t>
            </a:r>
            <a:r>
              <a:rPr lang="en-US" altLang="en-US" sz="2400" b="0" dirty="0">
                <a:solidFill>
                  <a:schemeClr val="tx2"/>
                </a:solidFill>
                <a:latin typeface="+mn-lt"/>
              </a:rPr>
              <a:t>”</a:t>
            </a:r>
            <a:r>
              <a:rPr lang="en-US" sz="2400" b="0" dirty="0">
                <a:solidFill>
                  <a:schemeClr val="tx2"/>
                </a:solidFill>
                <a:latin typeface="+mn-lt"/>
              </a:rPr>
              <a:t> vs. fraudulent </a:t>
            </a:r>
            <a:r>
              <a:rPr lang="en-US" sz="2400" b="0" dirty="0" smtClean="0">
                <a:solidFill>
                  <a:schemeClr val="tx2"/>
                </a:solidFill>
                <a:latin typeface="+mn-lt"/>
              </a:rPr>
              <a:t>behavior</a:t>
            </a:r>
            <a:endParaRPr lang="en-US" sz="2400" b="0" dirty="0">
              <a:solidFill>
                <a:schemeClr val="tx2"/>
              </a:solidFill>
              <a:latin typeface="+mn-lt"/>
            </a:endParaRPr>
          </a:p>
          <a:p>
            <a:pPr marL="342900" indent="-342900" algn="l">
              <a:lnSpc>
                <a:spcPct val="110000"/>
              </a:lnSpc>
              <a:spcBef>
                <a:spcPct val="20000"/>
              </a:spcBef>
              <a:buClr>
                <a:srgbClr val="CCFF33"/>
              </a:buClr>
              <a:buSzPct val="70000"/>
              <a:buFont typeface="Wingdings" pitchFamily="2" charset="2"/>
              <a:buChar char="n"/>
            </a:pPr>
            <a:r>
              <a:rPr lang="en-US" dirty="0">
                <a:solidFill>
                  <a:schemeClr val="tx1"/>
                </a:solidFill>
                <a:latin typeface="+mn-lt"/>
              </a:rPr>
              <a:t>Association</a:t>
            </a:r>
            <a:r>
              <a:rPr lang="en-US" dirty="0">
                <a:solidFill>
                  <a:srgbClr val="FF9933"/>
                </a:solidFill>
                <a:latin typeface="+mn-lt"/>
              </a:rPr>
              <a:t> </a:t>
            </a:r>
            <a:r>
              <a:rPr lang="en-US" b="0" dirty="0">
                <a:solidFill>
                  <a:schemeClr val="tx1"/>
                </a:solidFill>
                <a:latin typeface="+mn-lt"/>
              </a:rPr>
              <a:t>(correlation and causality)</a:t>
            </a:r>
          </a:p>
          <a:p>
            <a:pPr marL="742950" lvl="1" indent="-285750" algn="l">
              <a:lnSpc>
                <a:spcPct val="110000"/>
              </a:lnSpc>
              <a:spcBef>
                <a:spcPct val="20000"/>
              </a:spcBef>
              <a:buClr>
                <a:schemeClr val="accent2"/>
              </a:buClr>
              <a:buSzPct val="65000"/>
              <a:buFont typeface="Wingdings" pitchFamily="2" charset="2"/>
              <a:buChar char="n"/>
            </a:pPr>
            <a:r>
              <a:rPr lang="en-US" sz="2400" b="0" dirty="0">
                <a:solidFill>
                  <a:schemeClr val="tx2"/>
                </a:solidFill>
                <a:latin typeface="+mn-lt"/>
              </a:rPr>
              <a:t>Multi-dimensional interactions and associations</a:t>
            </a:r>
          </a:p>
          <a:p>
            <a:pPr marL="742950" lvl="1" indent="-285750" algn="l">
              <a:lnSpc>
                <a:spcPct val="110000"/>
              </a:lnSpc>
              <a:spcBef>
                <a:spcPct val="20000"/>
              </a:spcBef>
              <a:buClr>
                <a:schemeClr val="accent2"/>
              </a:buClr>
              <a:buSzPct val="65000"/>
              <a:buFont typeface="Wingdings" pitchFamily="2" charset="2"/>
              <a:buNone/>
            </a:pPr>
            <a:r>
              <a:rPr lang="en-US" sz="2400" b="0" dirty="0">
                <a:solidFill>
                  <a:schemeClr val="tx2"/>
                </a:solidFill>
                <a:latin typeface="+mn-lt"/>
              </a:rPr>
              <a:t>age(X, </a:t>
            </a:r>
            <a:r>
              <a:rPr lang="ja-JP" altLang="en-US" sz="2400" b="0" dirty="0">
                <a:solidFill>
                  <a:schemeClr val="tx2"/>
                </a:solidFill>
                <a:latin typeface="+mn-lt"/>
              </a:rPr>
              <a:t>“</a:t>
            </a:r>
            <a:r>
              <a:rPr lang="en-US" altLang="ja-JP" sz="2400" b="0" dirty="0">
                <a:solidFill>
                  <a:schemeClr val="tx2"/>
                </a:solidFill>
                <a:latin typeface="+mn-lt"/>
              </a:rPr>
              <a:t>20-29</a:t>
            </a:r>
            <a:r>
              <a:rPr lang="ja-JP" altLang="en-US" sz="2400" b="0" dirty="0">
                <a:solidFill>
                  <a:schemeClr val="tx2"/>
                </a:solidFill>
                <a:latin typeface="+mn-lt"/>
              </a:rPr>
              <a:t>”</a:t>
            </a:r>
            <a:r>
              <a:rPr lang="en-US" altLang="ja-JP" sz="2400" b="0" dirty="0">
                <a:solidFill>
                  <a:schemeClr val="tx2"/>
                </a:solidFill>
                <a:latin typeface="+mn-lt"/>
              </a:rPr>
              <a:t>) ^ income(X, </a:t>
            </a:r>
            <a:r>
              <a:rPr lang="ja-JP" altLang="en-US" sz="2400" b="0" dirty="0">
                <a:solidFill>
                  <a:schemeClr val="tx2"/>
                </a:solidFill>
                <a:latin typeface="+mn-lt"/>
              </a:rPr>
              <a:t>“</a:t>
            </a:r>
            <a:r>
              <a:rPr lang="en-US" altLang="ja-JP" sz="2400" b="0" dirty="0">
                <a:solidFill>
                  <a:schemeClr val="tx2"/>
                </a:solidFill>
                <a:latin typeface="+mn-lt"/>
              </a:rPr>
              <a:t>60-90K</a:t>
            </a:r>
            <a:r>
              <a:rPr lang="ja-JP" altLang="en-US" sz="2400" b="0" dirty="0">
                <a:solidFill>
                  <a:schemeClr val="tx2"/>
                </a:solidFill>
                <a:latin typeface="+mn-lt"/>
              </a:rPr>
              <a:t>”</a:t>
            </a:r>
            <a:r>
              <a:rPr lang="en-US" altLang="ja-JP" sz="2400" b="0" dirty="0">
                <a:solidFill>
                  <a:schemeClr val="tx2"/>
                </a:solidFill>
                <a:latin typeface="+mn-lt"/>
              </a:rPr>
              <a:t>) à buys(X, </a:t>
            </a:r>
            <a:r>
              <a:rPr lang="ja-JP" altLang="en-US" sz="2400" b="0" dirty="0">
                <a:solidFill>
                  <a:schemeClr val="tx2"/>
                </a:solidFill>
                <a:latin typeface="+mn-lt"/>
              </a:rPr>
              <a:t>“</a:t>
            </a:r>
            <a:r>
              <a:rPr lang="en-US" altLang="ja-JP" sz="2400" b="0" dirty="0">
                <a:solidFill>
                  <a:schemeClr val="tx2"/>
                </a:solidFill>
                <a:latin typeface="+mn-lt"/>
              </a:rPr>
              <a:t>TV</a:t>
            </a:r>
            <a:r>
              <a:rPr lang="ja-JP" altLang="en-US" sz="2400" b="0" dirty="0">
                <a:solidFill>
                  <a:schemeClr val="tx2"/>
                </a:solidFill>
                <a:latin typeface="+mn-lt"/>
              </a:rPr>
              <a:t>”</a:t>
            </a:r>
            <a:r>
              <a:rPr lang="en-US" altLang="ja-JP" sz="2400" b="0" dirty="0">
                <a:solidFill>
                  <a:schemeClr val="tx2"/>
                </a:solidFill>
                <a:latin typeface="+mn-lt"/>
              </a:rPr>
              <a:t>) </a:t>
            </a:r>
          </a:p>
          <a:p>
            <a:pPr marL="742950" lvl="1" indent="-285750" algn="l">
              <a:lnSpc>
                <a:spcPct val="110000"/>
              </a:lnSpc>
              <a:spcBef>
                <a:spcPct val="20000"/>
              </a:spcBef>
              <a:buClr>
                <a:schemeClr val="accent2"/>
              </a:buClr>
              <a:buSzPct val="65000"/>
              <a:buFont typeface="Wingdings" pitchFamily="2" charset="2"/>
              <a:buNone/>
            </a:pPr>
            <a:r>
              <a:rPr lang="en-US" sz="2400" b="0" dirty="0">
                <a:solidFill>
                  <a:schemeClr val="tx2"/>
                </a:solidFill>
                <a:latin typeface="+mn-lt"/>
              </a:rPr>
              <a:t>Hospital(area code) ^ procedure(X) -&gt;claim (type) ^ claim(cost)</a:t>
            </a:r>
          </a:p>
        </p:txBody>
      </p:sp>
    </p:spTree>
    <p:extLst>
      <p:ext uri="{BB962C8B-B14F-4D97-AF65-F5344CB8AC3E}">
        <p14:creationId xmlns:p14="http://schemas.microsoft.com/office/powerpoint/2010/main" val="3095863233"/>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3"/>
          <p:cNvSpPr>
            <a:spLocks noGrp="1"/>
          </p:cNvSpPr>
          <p:nvPr>
            <p:ph type="sldNum" sz="quarter" idx="4294967295"/>
          </p:nvPr>
        </p:nvSpPr>
        <p:spPr>
          <a:xfrm>
            <a:off x="146050" y="6361113"/>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bg2"/>
                </a:solidFill>
                <a:latin typeface="Times New Roman" pitchFamily="18" charset="0"/>
                <a:ea typeface="MS PGothic" pitchFamily="34" charset="-128"/>
              </a:defRPr>
            </a:lvl1pPr>
            <a:lvl2pPr marL="742950" indent="-285750" eaLnBrk="0" hangingPunct="0">
              <a:defRPr sz="1600" b="1">
                <a:solidFill>
                  <a:schemeClr val="bg2"/>
                </a:solidFill>
                <a:latin typeface="Times New Roman" pitchFamily="18" charset="0"/>
                <a:ea typeface="MS PGothic" pitchFamily="34" charset="-128"/>
              </a:defRPr>
            </a:lvl2pPr>
            <a:lvl3pPr marL="1143000" indent="-228600" eaLnBrk="0" hangingPunct="0">
              <a:defRPr sz="1600" b="1">
                <a:solidFill>
                  <a:schemeClr val="bg2"/>
                </a:solidFill>
                <a:latin typeface="Times New Roman" pitchFamily="18" charset="0"/>
                <a:ea typeface="MS PGothic" pitchFamily="34" charset="-128"/>
              </a:defRPr>
            </a:lvl3pPr>
            <a:lvl4pPr marL="1600200" indent="-228600" eaLnBrk="0" hangingPunct="0">
              <a:defRPr sz="1600" b="1">
                <a:solidFill>
                  <a:schemeClr val="bg2"/>
                </a:solidFill>
                <a:latin typeface="Times New Roman" pitchFamily="18" charset="0"/>
                <a:ea typeface="MS PGothic" pitchFamily="34" charset="-128"/>
              </a:defRPr>
            </a:lvl4pPr>
            <a:lvl5pPr marL="2057400" indent="-228600" eaLnBrk="0" hangingPunct="0">
              <a:defRPr sz="1600" b="1">
                <a:solidFill>
                  <a:schemeClr val="bg2"/>
                </a:solidFill>
                <a:latin typeface="Times New Roman" pitchFamily="18" charset="0"/>
                <a:ea typeface="MS PGothic" pitchFamily="34" charset="-128"/>
              </a:defRPr>
            </a:lvl5pPr>
            <a:lvl6pPr marL="25146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8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90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62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9853B331-AA3D-4610-99DA-EBF43D2B613B}" type="slidenum">
              <a:rPr lang="en-US" sz="2400" b="0" smtClean="0">
                <a:solidFill>
                  <a:schemeClr val="tx1"/>
                </a:solidFill>
                <a:latin typeface="Arial" pitchFamily="34" charset="0"/>
              </a:rPr>
              <a:pPr eaLnBrk="1" hangingPunct="1"/>
              <a:t>57</a:t>
            </a:fld>
            <a:endParaRPr lang="en-US" sz="2400" b="0" smtClean="0">
              <a:solidFill>
                <a:schemeClr val="tx1"/>
              </a:solidFill>
              <a:latin typeface="Arial" pitchFamily="34" charset="0"/>
            </a:endParaRPr>
          </a:p>
        </p:txBody>
      </p:sp>
      <p:sp>
        <p:nvSpPr>
          <p:cNvPr id="23555" name="Rectangle 2"/>
          <p:cNvSpPr>
            <a:spLocks noChangeArrowheads="1"/>
          </p:cNvSpPr>
          <p:nvPr/>
        </p:nvSpPr>
        <p:spPr bwMode="auto">
          <a:xfrm>
            <a:off x="152400" y="494462"/>
            <a:ext cx="8305800"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p>
            <a:pPr algn="ctr"/>
            <a:r>
              <a:rPr lang="en-US" sz="4000" b="1" i="1" dirty="0">
                <a:solidFill>
                  <a:schemeClr val="tx2"/>
                </a:solidFill>
                <a:latin typeface="+mj-lt"/>
              </a:rPr>
              <a:t>Data Mining Tasks</a:t>
            </a:r>
          </a:p>
        </p:txBody>
      </p:sp>
      <p:sp>
        <p:nvSpPr>
          <p:cNvPr id="23556" name="Rectangle 3"/>
          <p:cNvSpPr>
            <a:spLocks noChangeArrowheads="1"/>
          </p:cNvSpPr>
          <p:nvPr/>
        </p:nvSpPr>
        <p:spPr bwMode="auto">
          <a:xfrm>
            <a:off x="228600" y="1662370"/>
            <a:ext cx="84582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342900" indent="-342900" algn="l">
              <a:lnSpc>
                <a:spcPct val="110000"/>
              </a:lnSpc>
              <a:spcBef>
                <a:spcPct val="20000"/>
              </a:spcBef>
              <a:buClr>
                <a:srgbClr val="CCFF33"/>
              </a:buClr>
              <a:buSzPct val="70000"/>
              <a:buFont typeface="Wingdings" pitchFamily="2" charset="2"/>
              <a:buChar char="n"/>
            </a:pPr>
            <a:r>
              <a:rPr lang="en-US" sz="2800" dirty="0">
                <a:solidFill>
                  <a:schemeClr val="tx1"/>
                </a:solidFill>
                <a:latin typeface="Arial" pitchFamily="34" charset="0"/>
              </a:rPr>
              <a:t>Classification and Prediction  </a:t>
            </a:r>
          </a:p>
          <a:p>
            <a:pPr marL="742950" lvl="1" indent="-285750" algn="l">
              <a:lnSpc>
                <a:spcPct val="110000"/>
              </a:lnSpc>
              <a:spcBef>
                <a:spcPct val="20000"/>
              </a:spcBef>
              <a:buClr>
                <a:schemeClr val="accent2"/>
              </a:buClr>
              <a:buSzPct val="65000"/>
              <a:buFont typeface="Wingdings" pitchFamily="2" charset="2"/>
              <a:buChar char="n"/>
            </a:pPr>
            <a:r>
              <a:rPr lang="en-US" sz="2400" b="0" dirty="0">
                <a:solidFill>
                  <a:schemeClr val="tx2"/>
                </a:solidFill>
                <a:latin typeface="Arial" pitchFamily="34" charset="0"/>
              </a:rPr>
              <a:t>Finding models (functions) that describe and distinguish classes or concepts for future prediction</a:t>
            </a:r>
          </a:p>
          <a:p>
            <a:pPr marL="742950" lvl="1" indent="-285750" algn="l">
              <a:lnSpc>
                <a:spcPct val="110000"/>
              </a:lnSpc>
              <a:spcBef>
                <a:spcPct val="20000"/>
              </a:spcBef>
              <a:buClr>
                <a:schemeClr val="accent2"/>
              </a:buClr>
              <a:buSzPct val="65000"/>
              <a:buFont typeface="Wingdings" pitchFamily="2" charset="2"/>
              <a:buChar char="n"/>
            </a:pPr>
            <a:r>
              <a:rPr lang="en-US" sz="2400" b="0" dirty="0">
                <a:solidFill>
                  <a:schemeClr val="tx2"/>
                </a:solidFill>
                <a:latin typeface="Arial" pitchFamily="34" charset="0"/>
              </a:rPr>
              <a:t>Example:  classify countries based on climate, or classify cars based on gas mileage, fraud based on claims </a:t>
            </a:r>
            <a:r>
              <a:rPr lang="en-US" sz="2400" b="0" dirty="0" smtClean="0">
                <a:solidFill>
                  <a:schemeClr val="tx2"/>
                </a:solidFill>
                <a:latin typeface="Arial" pitchFamily="34" charset="0"/>
              </a:rPr>
              <a:t>information, energy usage based on sensor data</a:t>
            </a:r>
            <a:endParaRPr lang="en-US" sz="2400" b="0" dirty="0">
              <a:solidFill>
                <a:schemeClr val="tx2"/>
              </a:solidFill>
              <a:latin typeface="Arial" pitchFamily="34" charset="0"/>
            </a:endParaRPr>
          </a:p>
          <a:p>
            <a:pPr marL="742950" lvl="1" indent="-285750" algn="l">
              <a:lnSpc>
                <a:spcPct val="110000"/>
              </a:lnSpc>
              <a:spcBef>
                <a:spcPct val="20000"/>
              </a:spcBef>
              <a:buClr>
                <a:schemeClr val="accent2"/>
              </a:buClr>
              <a:buSzPct val="65000"/>
              <a:buFont typeface="Wingdings" pitchFamily="2" charset="2"/>
              <a:buChar char="n"/>
            </a:pPr>
            <a:r>
              <a:rPr lang="en-US" sz="2400" b="0" dirty="0">
                <a:solidFill>
                  <a:schemeClr val="tx2"/>
                </a:solidFill>
                <a:latin typeface="Arial" pitchFamily="34" charset="0"/>
              </a:rPr>
              <a:t>Presentation: </a:t>
            </a:r>
          </a:p>
          <a:p>
            <a:pPr marL="1143000" lvl="2" indent="-228600" algn="l">
              <a:lnSpc>
                <a:spcPct val="110000"/>
              </a:lnSpc>
              <a:spcBef>
                <a:spcPct val="20000"/>
              </a:spcBef>
              <a:buClr>
                <a:schemeClr val="accent2"/>
              </a:buClr>
              <a:buSzPct val="65000"/>
              <a:buFont typeface="Wingdings" pitchFamily="2" charset="2"/>
              <a:buChar char="n"/>
            </a:pPr>
            <a:r>
              <a:rPr lang="en-US" sz="2000" b="0" dirty="0">
                <a:solidFill>
                  <a:schemeClr val="tx1"/>
                </a:solidFill>
                <a:latin typeface="Arial" pitchFamily="34" charset="0"/>
              </a:rPr>
              <a:t>If-THEN rules, decision-tree, classification rule, neural network</a:t>
            </a:r>
          </a:p>
          <a:p>
            <a:pPr marL="742950" lvl="1" indent="-285750" algn="l">
              <a:lnSpc>
                <a:spcPct val="110000"/>
              </a:lnSpc>
              <a:spcBef>
                <a:spcPct val="20000"/>
              </a:spcBef>
              <a:buClr>
                <a:schemeClr val="accent2"/>
              </a:buClr>
              <a:buSzPct val="65000"/>
              <a:buFont typeface="Wingdings" pitchFamily="2" charset="2"/>
              <a:buChar char="n"/>
            </a:pPr>
            <a:r>
              <a:rPr lang="en-US" sz="2400" b="0" dirty="0">
                <a:solidFill>
                  <a:schemeClr val="tx2"/>
                </a:solidFill>
                <a:latin typeface="Arial" pitchFamily="34" charset="0"/>
              </a:rPr>
              <a:t>Prediction: Predict some unknown or missing numerical values </a:t>
            </a:r>
          </a:p>
        </p:txBody>
      </p:sp>
      <p:pic>
        <p:nvPicPr>
          <p:cNvPr id="23557" name="Picture 4" descr="fraud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6636" y="702245"/>
            <a:ext cx="1930163" cy="154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5667018"/>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5"/>
          <p:cNvSpPr>
            <a:spLocks noGrp="1"/>
          </p:cNvSpPr>
          <p:nvPr>
            <p:ph type="sldNum" sz="quarter" idx="4294967295"/>
          </p:nvPr>
        </p:nvSpPr>
        <p:spPr>
          <a:xfrm>
            <a:off x="146050" y="6361113"/>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bg2"/>
                </a:solidFill>
                <a:latin typeface="Times New Roman" pitchFamily="18" charset="0"/>
                <a:ea typeface="MS PGothic" pitchFamily="34" charset="-128"/>
              </a:defRPr>
            </a:lvl1pPr>
            <a:lvl2pPr marL="742950" indent="-285750" eaLnBrk="0" hangingPunct="0">
              <a:defRPr sz="1600" b="1">
                <a:solidFill>
                  <a:schemeClr val="bg2"/>
                </a:solidFill>
                <a:latin typeface="Times New Roman" pitchFamily="18" charset="0"/>
                <a:ea typeface="MS PGothic" pitchFamily="34" charset="-128"/>
              </a:defRPr>
            </a:lvl2pPr>
            <a:lvl3pPr marL="1143000" indent="-228600" eaLnBrk="0" hangingPunct="0">
              <a:defRPr sz="1600" b="1">
                <a:solidFill>
                  <a:schemeClr val="bg2"/>
                </a:solidFill>
                <a:latin typeface="Times New Roman" pitchFamily="18" charset="0"/>
                <a:ea typeface="MS PGothic" pitchFamily="34" charset="-128"/>
              </a:defRPr>
            </a:lvl3pPr>
            <a:lvl4pPr marL="1600200" indent="-228600" eaLnBrk="0" hangingPunct="0">
              <a:defRPr sz="1600" b="1">
                <a:solidFill>
                  <a:schemeClr val="bg2"/>
                </a:solidFill>
                <a:latin typeface="Times New Roman" pitchFamily="18" charset="0"/>
                <a:ea typeface="MS PGothic" pitchFamily="34" charset="-128"/>
              </a:defRPr>
            </a:lvl4pPr>
            <a:lvl5pPr marL="2057400" indent="-228600" eaLnBrk="0" hangingPunct="0">
              <a:defRPr sz="1600" b="1">
                <a:solidFill>
                  <a:schemeClr val="bg2"/>
                </a:solidFill>
                <a:latin typeface="Times New Roman" pitchFamily="18" charset="0"/>
                <a:ea typeface="MS PGothic" pitchFamily="34" charset="-128"/>
              </a:defRPr>
            </a:lvl5pPr>
            <a:lvl6pPr marL="25146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8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90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62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D650BC32-6024-4CB5-BC30-C30528725691}" type="slidenum">
              <a:rPr lang="en-US" sz="2400" b="0" smtClean="0">
                <a:solidFill>
                  <a:schemeClr val="tx1"/>
                </a:solidFill>
                <a:latin typeface="Arial" pitchFamily="34" charset="0"/>
              </a:rPr>
              <a:pPr eaLnBrk="1" hangingPunct="1"/>
              <a:t>58</a:t>
            </a:fld>
            <a:endParaRPr lang="en-US" sz="2400" b="0" smtClean="0">
              <a:solidFill>
                <a:schemeClr val="tx1"/>
              </a:solidFill>
              <a:latin typeface="Arial" pitchFamily="34" charset="0"/>
            </a:endParaRPr>
          </a:p>
        </p:txBody>
      </p:sp>
      <p:sp>
        <p:nvSpPr>
          <p:cNvPr id="24579" name="Rectangle 3"/>
          <p:cNvSpPr>
            <a:spLocks noGrp="1" noChangeArrowheads="1"/>
          </p:cNvSpPr>
          <p:nvPr>
            <p:ph type="body" idx="1"/>
          </p:nvPr>
        </p:nvSpPr>
        <p:spPr>
          <a:xfrm>
            <a:off x="152400" y="1143000"/>
            <a:ext cx="8839200" cy="4343400"/>
          </a:xfrm>
        </p:spPr>
        <p:txBody>
          <a:bodyPr/>
          <a:lstStyle/>
          <a:p>
            <a:pPr eaLnBrk="1" hangingPunct="1">
              <a:lnSpc>
                <a:spcPct val="110000"/>
              </a:lnSpc>
            </a:pPr>
            <a:r>
              <a:rPr lang="en-US" sz="2800" b="1" dirty="0" smtClean="0"/>
              <a:t>Cluster analysis</a:t>
            </a:r>
          </a:p>
          <a:p>
            <a:pPr lvl="1" eaLnBrk="1" hangingPunct="1">
              <a:lnSpc>
                <a:spcPct val="110000"/>
              </a:lnSpc>
            </a:pPr>
            <a:r>
              <a:rPr lang="en-US" sz="2000" dirty="0" smtClean="0">
                <a:solidFill>
                  <a:schemeClr val="tx2"/>
                </a:solidFill>
              </a:rPr>
              <a:t>Class label is unknown: Group data to form new classes</a:t>
            </a:r>
          </a:p>
          <a:p>
            <a:pPr lvl="1" eaLnBrk="1" hangingPunct="1">
              <a:lnSpc>
                <a:spcPct val="110000"/>
              </a:lnSpc>
            </a:pPr>
            <a:r>
              <a:rPr lang="en-US" sz="2000" dirty="0" smtClean="0">
                <a:solidFill>
                  <a:schemeClr val="tx2"/>
                </a:solidFill>
              </a:rPr>
              <a:t>Clustering based on the principle: maximizing the intra-class similarity and minimizing the interclass similarity</a:t>
            </a:r>
          </a:p>
          <a:p>
            <a:pPr>
              <a:lnSpc>
                <a:spcPct val="130000"/>
              </a:lnSpc>
              <a:buClr>
                <a:srgbClr val="CCFF33"/>
              </a:buClr>
              <a:buSzPct val="70000"/>
              <a:buFont typeface="Wingdings" pitchFamily="2" charset="2"/>
              <a:buChar char="n"/>
            </a:pPr>
            <a:r>
              <a:rPr lang="en-US" dirty="0"/>
              <a:t>Outlier analysis</a:t>
            </a:r>
          </a:p>
          <a:p>
            <a:pPr lvl="1">
              <a:lnSpc>
                <a:spcPct val="130000"/>
              </a:lnSpc>
              <a:buClr>
                <a:schemeClr val="accent2"/>
              </a:buClr>
              <a:buSzPct val="65000"/>
              <a:buFont typeface="Wingdings" pitchFamily="2" charset="2"/>
              <a:buChar char="n"/>
            </a:pPr>
            <a:r>
              <a:rPr lang="en-US" sz="2000" dirty="0">
                <a:solidFill>
                  <a:schemeClr val="tx2"/>
                </a:solidFill>
              </a:rPr>
              <a:t>D</a:t>
            </a:r>
            <a:r>
              <a:rPr lang="en-US" sz="2000" dirty="0" smtClean="0">
                <a:solidFill>
                  <a:schemeClr val="tx2"/>
                </a:solidFill>
              </a:rPr>
              <a:t>ata </a:t>
            </a:r>
            <a:r>
              <a:rPr lang="en-US" sz="2000" dirty="0">
                <a:solidFill>
                  <a:schemeClr val="tx2"/>
                </a:solidFill>
              </a:rPr>
              <a:t>object that does not comply with the general behavior of the data</a:t>
            </a:r>
          </a:p>
          <a:p>
            <a:pPr lvl="1">
              <a:lnSpc>
                <a:spcPct val="130000"/>
              </a:lnSpc>
              <a:buClr>
                <a:schemeClr val="accent2"/>
              </a:buClr>
              <a:buSzPct val="65000"/>
              <a:buFont typeface="Wingdings" pitchFamily="2" charset="2"/>
              <a:buChar char="n"/>
            </a:pPr>
            <a:r>
              <a:rPr lang="en-US" sz="2000" dirty="0">
                <a:solidFill>
                  <a:schemeClr val="tx2"/>
                </a:solidFill>
              </a:rPr>
              <a:t>Mostly considered as noise or exception, but is quite useful in fraud detection, rare events analysis</a:t>
            </a:r>
          </a:p>
          <a:p>
            <a:pPr>
              <a:lnSpc>
                <a:spcPct val="130000"/>
              </a:lnSpc>
              <a:buClr>
                <a:srgbClr val="CCFF33"/>
              </a:buClr>
              <a:buSzPct val="70000"/>
              <a:buFont typeface="Wingdings" pitchFamily="2" charset="2"/>
              <a:buChar char="n"/>
            </a:pPr>
            <a:r>
              <a:rPr lang="en-US" dirty="0"/>
              <a:t>Trend and evolution analysis</a:t>
            </a:r>
          </a:p>
          <a:p>
            <a:pPr lvl="1">
              <a:lnSpc>
                <a:spcPct val="130000"/>
              </a:lnSpc>
              <a:buClr>
                <a:schemeClr val="accent2"/>
              </a:buClr>
              <a:buSzPct val="65000"/>
              <a:buFont typeface="Wingdings" pitchFamily="2" charset="2"/>
              <a:buChar char="n"/>
            </a:pPr>
            <a:r>
              <a:rPr lang="en-US" sz="2000" dirty="0">
                <a:solidFill>
                  <a:schemeClr val="tx2"/>
                </a:solidFill>
              </a:rPr>
              <a:t>Trend and deviation:  regression analysis</a:t>
            </a:r>
          </a:p>
          <a:p>
            <a:pPr lvl="1">
              <a:lnSpc>
                <a:spcPct val="130000"/>
              </a:lnSpc>
              <a:buClr>
                <a:schemeClr val="accent2"/>
              </a:buClr>
              <a:buSzPct val="65000"/>
              <a:buFont typeface="Wingdings" pitchFamily="2" charset="2"/>
              <a:buChar char="n"/>
            </a:pPr>
            <a:r>
              <a:rPr lang="en-US" sz="2000" dirty="0">
                <a:solidFill>
                  <a:schemeClr val="tx2"/>
                </a:solidFill>
              </a:rPr>
              <a:t>Sequential pattern mining, periodicity analysis</a:t>
            </a:r>
          </a:p>
          <a:p>
            <a:pPr eaLnBrk="1" hangingPunct="1">
              <a:lnSpc>
                <a:spcPct val="110000"/>
              </a:lnSpc>
            </a:pPr>
            <a:endParaRPr lang="en-US" sz="2000" dirty="0" smtClean="0">
              <a:solidFill>
                <a:schemeClr val="tx2"/>
              </a:solidFill>
            </a:endParaRPr>
          </a:p>
          <a:p>
            <a:pPr eaLnBrk="1" hangingPunct="1"/>
            <a:endParaRPr lang="en-US" sz="2000" dirty="0" smtClean="0"/>
          </a:p>
        </p:txBody>
      </p:sp>
      <p:sp>
        <p:nvSpPr>
          <p:cNvPr id="24580" name="Rectangle 4"/>
          <p:cNvSpPr>
            <a:spLocks noGrp="1" noChangeArrowheads="1"/>
          </p:cNvSpPr>
          <p:nvPr>
            <p:ph type="title"/>
          </p:nvPr>
        </p:nvSpPr>
        <p:spPr>
          <a:xfrm>
            <a:off x="317500" y="449825"/>
            <a:ext cx="8637588" cy="1250950"/>
          </a:xfrm>
        </p:spPr>
        <p:txBody>
          <a:bodyPr/>
          <a:lstStyle/>
          <a:p>
            <a:pPr algn="ctr" eaLnBrk="1" hangingPunct="1"/>
            <a:r>
              <a:rPr lang="en-US" sz="4000" dirty="0" smtClean="0"/>
              <a:t>Data Mining Tasks</a:t>
            </a:r>
            <a:r>
              <a:rPr lang="en-US" sz="3600" b="1" dirty="0" smtClean="0"/>
              <a:t/>
            </a:r>
            <a:br>
              <a:rPr lang="en-US" sz="3600" b="1" dirty="0" smtClean="0"/>
            </a:br>
            <a:endParaRPr lang="en-US" sz="3600" b="1" dirty="0" smtClean="0"/>
          </a:p>
        </p:txBody>
      </p:sp>
      <p:pic>
        <p:nvPicPr>
          <p:cNvPr id="24581"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7600" y="381000"/>
            <a:ext cx="1143000" cy="1311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9089664"/>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5"/>
          <p:cNvSpPr>
            <a:spLocks noGrp="1"/>
          </p:cNvSpPr>
          <p:nvPr>
            <p:ph type="sldNum" sz="quarter" idx="4294967295"/>
          </p:nvPr>
        </p:nvSpPr>
        <p:spPr>
          <a:xfrm>
            <a:off x="146050" y="6361113"/>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bg2"/>
                </a:solidFill>
                <a:latin typeface="Times New Roman" pitchFamily="18" charset="0"/>
                <a:ea typeface="MS PGothic" pitchFamily="34" charset="-128"/>
              </a:defRPr>
            </a:lvl1pPr>
            <a:lvl2pPr marL="742950" indent="-285750" eaLnBrk="0" hangingPunct="0">
              <a:defRPr sz="1600" b="1">
                <a:solidFill>
                  <a:schemeClr val="bg2"/>
                </a:solidFill>
                <a:latin typeface="Times New Roman" pitchFamily="18" charset="0"/>
                <a:ea typeface="MS PGothic" pitchFamily="34" charset="-128"/>
              </a:defRPr>
            </a:lvl2pPr>
            <a:lvl3pPr marL="1143000" indent="-228600" eaLnBrk="0" hangingPunct="0">
              <a:defRPr sz="1600" b="1">
                <a:solidFill>
                  <a:schemeClr val="bg2"/>
                </a:solidFill>
                <a:latin typeface="Times New Roman" pitchFamily="18" charset="0"/>
                <a:ea typeface="MS PGothic" pitchFamily="34" charset="-128"/>
              </a:defRPr>
            </a:lvl3pPr>
            <a:lvl4pPr marL="1600200" indent="-228600" eaLnBrk="0" hangingPunct="0">
              <a:defRPr sz="1600" b="1">
                <a:solidFill>
                  <a:schemeClr val="bg2"/>
                </a:solidFill>
                <a:latin typeface="Times New Roman" pitchFamily="18" charset="0"/>
                <a:ea typeface="MS PGothic" pitchFamily="34" charset="-128"/>
              </a:defRPr>
            </a:lvl4pPr>
            <a:lvl5pPr marL="2057400" indent="-228600" eaLnBrk="0" hangingPunct="0">
              <a:defRPr sz="1600" b="1">
                <a:solidFill>
                  <a:schemeClr val="bg2"/>
                </a:solidFill>
                <a:latin typeface="Times New Roman" pitchFamily="18" charset="0"/>
                <a:ea typeface="MS PGothic" pitchFamily="34" charset="-128"/>
              </a:defRPr>
            </a:lvl5pPr>
            <a:lvl6pPr marL="25146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8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90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62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422BB5AE-704E-493B-B508-A543DABF70EC}" type="slidenum">
              <a:rPr lang="en-US" sz="2400" b="0" smtClean="0">
                <a:solidFill>
                  <a:schemeClr val="tx1"/>
                </a:solidFill>
                <a:latin typeface="Arial" pitchFamily="34" charset="0"/>
              </a:rPr>
              <a:pPr eaLnBrk="1" hangingPunct="1"/>
              <a:t>59</a:t>
            </a:fld>
            <a:endParaRPr lang="en-US" sz="2400" b="0" smtClean="0">
              <a:solidFill>
                <a:schemeClr val="tx1"/>
              </a:solidFill>
              <a:latin typeface="Arial" pitchFamily="34" charset="0"/>
            </a:endParaRPr>
          </a:p>
        </p:txBody>
      </p:sp>
      <p:sp>
        <p:nvSpPr>
          <p:cNvPr id="26627" name="Rectangle 2"/>
          <p:cNvSpPr>
            <a:spLocks noGrp="1" noChangeArrowheads="1"/>
          </p:cNvSpPr>
          <p:nvPr>
            <p:ph type="title"/>
          </p:nvPr>
        </p:nvSpPr>
        <p:spPr>
          <a:xfrm>
            <a:off x="317500" y="544513"/>
            <a:ext cx="8637588" cy="762000"/>
          </a:xfrm>
        </p:spPr>
        <p:txBody>
          <a:bodyPr/>
          <a:lstStyle/>
          <a:p>
            <a:pPr algn="ctr"/>
            <a:r>
              <a:rPr lang="en-US" dirty="0" smtClean="0"/>
              <a:t>KDD Process</a:t>
            </a:r>
          </a:p>
        </p:txBody>
      </p:sp>
      <p:graphicFrame>
        <p:nvGraphicFramePr>
          <p:cNvPr id="26629" name="Object 6"/>
          <p:cNvGraphicFramePr>
            <a:graphicFrameLocks noChangeAspect="1"/>
          </p:cNvGraphicFramePr>
          <p:nvPr/>
        </p:nvGraphicFramePr>
        <p:xfrm>
          <a:off x="7239000" y="685800"/>
          <a:ext cx="1247775" cy="1114425"/>
        </p:xfrm>
        <a:graphic>
          <a:graphicData uri="http://schemas.openxmlformats.org/presentationml/2006/ole">
            <mc:AlternateContent xmlns:mc="http://schemas.openxmlformats.org/markup-compatibility/2006">
              <mc:Choice xmlns:v="urn:schemas-microsoft-com:vml" Requires="v">
                <p:oleObj spid="_x0000_s2094" name="Clip" r:id="rId4" imgW="1247619" imgH="1114581" progId="MS_ClipArt_Gallery.5">
                  <p:embed/>
                </p:oleObj>
              </mc:Choice>
              <mc:Fallback>
                <p:oleObj name="Clip" r:id="rId4" imgW="1247619" imgH="1114581" progId="MS_ClipArt_Gallery.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9000" y="685800"/>
                        <a:ext cx="1247775" cy="1114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4110" name="AutoShape 14"/>
          <p:cNvSpPr>
            <a:spLocks noChangeArrowheads="1"/>
          </p:cNvSpPr>
          <p:nvPr/>
        </p:nvSpPr>
        <p:spPr bwMode="auto">
          <a:xfrm>
            <a:off x="193830" y="2320135"/>
            <a:ext cx="1600200" cy="609600"/>
          </a:xfrm>
          <a:prstGeom prst="can">
            <a:avLst>
              <a:gd name="adj" fmla="val 25000"/>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New Roman" charset="0"/>
              <a:ea typeface="MS PGothic" charset="0"/>
              <a:cs typeface="MS PGothic" charset="0"/>
            </a:endParaRPr>
          </a:p>
        </p:txBody>
      </p:sp>
      <p:sp>
        <p:nvSpPr>
          <p:cNvPr id="4111" name="AutoShape 15"/>
          <p:cNvSpPr>
            <a:spLocks noChangeArrowheads="1"/>
          </p:cNvSpPr>
          <p:nvPr/>
        </p:nvSpPr>
        <p:spPr bwMode="auto">
          <a:xfrm>
            <a:off x="0" y="3582620"/>
            <a:ext cx="1828800" cy="838200"/>
          </a:xfrm>
          <a:prstGeom prst="bevel">
            <a:avLst>
              <a:gd name="adj" fmla="val 12500"/>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New Roman" charset="0"/>
              <a:ea typeface="MS PGothic" charset="0"/>
              <a:cs typeface="MS PGothic" charset="0"/>
            </a:endParaRPr>
          </a:p>
        </p:txBody>
      </p:sp>
      <p:sp>
        <p:nvSpPr>
          <p:cNvPr id="4112" name="AutoShape 16"/>
          <p:cNvSpPr>
            <a:spLocks noChangeArrowheads="1"/>
          </p:cNvSpPr>
          <p:nvPr/>
        </p:nvSpPr>
        <p:spPr bwMode="auto">
          <a:xfrm>
            <a:off x="2207385" y="3573470"/>
            <a:ext cx="1447800" cy="838200"/>
          </a:xfrm>
          <a:prstGeom prst="bevel">
            <a:avLst>
              <a:gd name="adj" fmla="val 12500"/>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New Roman" charset="0"/>
              <a:ea typeface="MS PGothic" charset="0"/>
              <a:cs typeface="MS PGothic" charset="0"/>
            </a:endParaRPr>
          </a:p>
        </p:txBody>
      </p:sp>
      <p:sp>
        <p:nvSpPr>
          <p:cNvPr id="4113" name="AutoShape 17"/>
          <p:cNvSpPr>
            <a:spLocks noChangeArrowheads="1"/>
          </p:cNvSpPr>
          <p:nvPr/>
        </p:nvSpPr>
        <p:spPr bwMode="auto">
          <a:xfrm>
            <a:off x="5712585" y="3649670"/>
            <a:ext cx="1524000" cy="685800"/>
          </a:xfrm>
          <a:prstGeom prst="flowChartPreparation">
            <a:avLst/>
          </a:prstGeom>
          <a:solidFill>
            <a:srgbClr val="FFFF66"/>
          </a:solidFill>
          <a:ln w="381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imes New Roman" charset="0"/>
              <a:ea typeface="MS PGothic" charset="0"/>
              <a:cs typeface="MS PGothic" charset="0"/>
            </a:endParaRPr>
          </a:p>
        </p:txBody>
      </p:sp>
      <p:sp>
        <p:nvSpPr>
          <p:cNvPr id="4114" name="AutoShape 18"/>
          <p:cNvSpPr>
            <a:spLocks noChangeArrowheads="1"/>
          </p:cNvSpPr>
          <p:nvPr/>
        </p:nvSpPr>
        <p:spPr bwMode="auto">
          <a:xfrm>
            <a:off x="4112385" y="3497270"/>
            <a:ext cx="1371600" cy="914400"/>
          </a:xfrm>
          <a:prstGeom prst="flowChartMultidocumen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New Roman" charset="0"/>
              <a:ea typeface="MS PGothic" charset="0"/>
              <a:cs typeface="MS PGothic" charset="0"/>
            </a:endParaRPr>
          </a:p>
        </p:txBody>
      </p:sp>
      <p:sp>
        <p:nvSpPr>
          <p:cNvPr id="4115" name="Text Box 19"/>
          <p:cNvSpPr txBox="1">
            <a:spLocks noChangeArrowheads="1"/>
          </p:cNvSpPr>
          <p:nvPr/>
        </p:nvSpPr>
        <p:spPr bwMode="auto">
          <a:xfrm>
            <a:off x="454785" y="2430470"/>
            <a:ext cx="1143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1800">
                <a:latin typeface="Times New Roman" charset="0"/>
                <a:ea typeface="MS PGothic" charset="0"/>
                <a:cs typeface="MS PGothic" charset="0"/>
              </a:rPr>
              <a:t>Database</a:t>
            </a:r>
          </a:p>
        </p:txBody>
      </p:sp>
      <p:sp>
        <p:nvSpPr>
          <p:cNvPr id="4116" name="Text Box 20"/>
          <p:cNvSpPr txBox="1">
            <a:spLocks noChangeArrowheads="1"/>
          </p:cNvSpPr>
          <p:nvPr/>
        </p:nvSpPr>
        <p:spPr bwMode="auto">
          <a:xfrm>
            <a:off x="40210" y="3697835"/>
            <a:ext cx="1905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1800" dirty="0">
                <a:latin typeface="Times New Roman" charset="0"/>
                <a:ea typeface="MS PGothic" charset="0"/>
                <a:cs typeface="MS PGothic" charset="0"/>
              </a:rPr>
              <a:t>Selection  Transformation </a:t>
            </a:r>
          </a:p>
        </p:txBody>
      </p:sp>
      <p:sp>
        <p:nvSpPr>
          <p:cNvPr id="4117" name="Text Box 21"/>
          <p:cNvSpPr txBox="1">
            <a:spLocks noChangeArrowheads="1"/>
          </p:cNvSpPr>
          <p:nvPr/>
        </p:nvSpPr>
        <p:spPr bwMode="auto">
          <a:xfrm>
            <a:off x="2283585" y="3725870"/>
            <a:ext cx="1447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1800" dirty="0">
                <a:latin typeface="Times New Roman" charset="0"/>
                <a:ea typeface="MS PGothic" charset="0"/>
                <a:cs typeface="MS PGothic" charset="0"/>
              </a:rPr>
              <a:t>Data Preparation</a:t>
            </a:r>
          </a:p>
        </p:txBody>
      </p:sp>
      <p:sp>
        <p:nvSpPr>
          <p:cNvPr id="4118" name="Text Box 22"/>
          <p:cNvSpPr txBox="1">
            <a:spLocks noChangeArrowheads="1"/>
          </p:cNvSpPr>
          <p:nvPr/>
        </p:nvSpPr>
        <p:spPr bwMode="auto">
          <a:xfrm>
            <a:off x="6017385" y="3678245"/>
            <a:ext cx="1143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1800">
                <a:solidFill>
                  <a:schemeClr val="accent1">
                    <a:lumMod val="75000"/>
                  </a:schemeClr>
                </a:solidFill>
                <a:latin typeface="Times New Roman" charset="0"/>
                <a:ea typeface="MS PGothic" charset="0"/>
                <a:cs typeface="MS PGothic" charset="0"/>
              </a:rPr>
              <a:t>Data Mining</a:t>
            </a:r>
          </a:p>
        </p:txBody>
      </p:sp>
      <p:sp>
        <p:nvSpPr>
          <p:cNvPr id="4119" name="Text Box 23"/>
          <p:cNvSpPr txBox="1">
            <a:spLocks noChangeArrowheads="1"/>
          </p:cNvSpPr>
          <p:nvPr/>
        </p:nvSpPr>
        <p:spPr bwMode="auto">
          <a:xfrm>
            <a:off x="4112385" y="3725870"/>
            <a:ext cx="1143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1800">
                <a:latin typeface="Times New Roman" charset="0"/>
                <a:ea typeface="MS PGothic" charset="0"/>
                <a:cs typeface="MS PGothic" charset="0"/>
              </a:rPr>
              <a:t>Training Data</a:t>
            </a:r>
          </a:p>
        </p:txBody>
      </p:sp>
      <p:sp>
        <p:nvSpPr>
          <p:cNvPr id="4120" name="AutoShape 24"/>
          <p:cNvSpPr>
            <a:spLocks noChangeArrowheads="1"/>
          </p:cNvSpPr>
          <p:nvPr/>
        </p:nvSpPr>
        <p:spPr bwMode="auto">
          <a:xfrm>
            <a:off x="5788785" y="5173670"/>
            <a:ext cx="2209800" cy="990600"/>
          </a:xfrm>
          <a:prstGeom prst="bevel">
            <a:avLst>
              <a:gd name="adj" fmla="val 12500"/>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New Roman" charset="0"/>
              <a:ea typeface="MS PGothic" charset="0"/>
              <a:cs typeface="MS PGothic" charset="0"/>
            </a:endParaRPr>
          </a:p>
        </p:txBody>
      </p:sp>
      <p:sp>
        <p:nvSpPr>
          <p:cNvPr id="4121" name="AutoShape 25"/>
          <p:cNvSpPr>
            <a:spLocks noChangeArrowheads="1"/>
          </p:cNvSpPr>
          <p:nvPr/>
        </p:nvSpPr>
        <p:spPr bwMode="auto">
          <a:xfrm>
            <a:off x="7388985" y="3573470"/>
            <a:ext cx="1676400" cy="990600"/>
          </a:xfrm>
          <a:prstGeom prst="flowChartPunchedTape">
            <a:avLst/>
          </a:prstGeom>
          <a:solidFill>
            <a:srgbClr val="6600FF"/>
          </a:solidFill>
          <a:ln w="76200" cap="sq" cmpd="tri">
            <a:solidFill>
              <a:schemeClr val="tx2"/>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New Roman" charset="0"/>
              <a:ea typeface="MS PGothic" charset="0"/>
              <a:cs typeface="MS PGothic" charset="0"/>
            </a:endParaRPr>
          </a:p>
        </p:txBody>
      </p:sp>
      <p:sp>
        <p:nvSpPr>
          <p:cNvPr id="4122" name="Text Box 26"/>
          <p:cNvSpPr txBox="1">
            <a:spLocks noChangeArrowheads="1"/>
          </p:cNvSpPr>
          <p:nvPr/>
        </p:nvSpPr>
        <p:spPr bwMode="auto">
          <a:xfrm>
            <a:off x="6169785" y="5402270"/>
            <a:ext cx="1676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1800" dirty="0">
                <a:latin typeface="Times New Roman" charset="0"/>
                <a:ea typeface="MS PGothic" charset="0"/>
                <a:cs typeface="MS PGothic" charset="0"/>
              </a:rPr>
              <a:t>Evaluation, Verification</a:t>
            </a:r>
          </a:p>
        </p:txBody>
      </p:sp>
      <p:sp>
        <p:nvSpPr>
          <p:cNvPr id="4123" name="Text Box 27"/>
          <p:cNvSpPr txBox="1">
            <a:spLocks noChangeArrowheads="1"/>
          </p:cNvSpPr>
          <p:nvPr/>
        </p:nvSpPr>
        <p:spPr bwMode="auto">
          <a:xfrm>
            <a:off x="7541385" y="3802070"/>
            <a:ext cx="1219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1800" dirty="0">
                <a:latin typeface="Times New Roman" charset="0"/>
                <a:ea typeface="MS PGothic" charset="0"/>
                <a:cs typeface="MS PGothic" charset="0"/>
              </a:rPr>
              <a:t>Model, Patterns</a:t>
            </a:r>
          </a:p>
        </p:txBody>
      </p:sp>
      <p:sp>
        <p:nvSpPr>
          <p:cNvPr id="4124" name="Line 28"/>
          <p:cNvSpPr>
            <a:spLocks noChangeShapeType="1"/>
          </p:cNvSpPr>
          <p:nvPr/>
        </p:nvSpPr>
        <p:spPr bwMode="auto">
          <a:xfrm>
            <a:off x="1750185" y="4030670"/>
            <a:ext cx="457200" cy="0"/>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imes New Roman" charset="0"/>
              <a:ea typeface="MS PGothic" charset="0"/>
              <a:cs typeface="MS PGothic" charset="0"/>
            </a:endParaRPr>
          </a:p>
        </p:txBody>
      </p:sp>
      <p:sp>
        <p:nvSpPr>
          <p:cNvPr id="4125" name="Line 29"/>
          <p:cNvSpPr>
            <a:spLocks noChangeShapeType="1"/>
          </p:cNvSpPr>
          <p:nvPr/>
        </p:nvSpPr>
        <p:spPr bwMode="auto">
          <a:xfrm>
            <a:off x="3655185" y="4030670"/>
            <a:ext cx="457200" cy="0"/>
          </a:xfrm>
          <a:prstGeom prst="line">
            <a:avLst/>
          </a:prstGeom>
          <a:noFill/>
          <a:ln w="12700"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imes New Roman" charset="0"/>
              <a:ea typeface="MS PGothic" charset="0"/>
              <a:cs typeface="MS PGothic" charset="0"/>
            </a:endParaRPr>
          </a:p>
        </p:txBody>
      </p:sp>
      <p:sp>
        <p:nvSpPr>
          <p:cNvPr id="4126" name="Line 30"/>
          <p:cNvSpPr>
            <a:spLocks noChangeShapeType="1"/>
          </p:cNvSpPr>
          <p:nvPr/>
        </p:nvSpPr>
        <p:spPr bwMode="auto">
          <a:xfrm>
            <a:off x="5483985" y="4030670"/>
            <a:ext cx="228600" cy="0"/>
          </a:xfrm>
          <a:prstGeom prst="line">
            <a:avLst/>
          </a:prstGeom>
          <a:noFill/>
          <a:ln w="12700"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imes New Roman" charset="0"/>
              <a:ea typeface="MS PGothic" charset="0"/>
              <a:cs typeface="MS PGothic" charset="0"/>
            </a:endParaRPr>
          </a:p>
        </p:txBody>
      </p:sp>
      <p:sp>
        <p:nvSpPr>
          <p:cNvPr id="4127" name="Line 31"/>
          <p:cNvSpPr>
            <a:spLocks noChangeShapeType="1"/>
          </p:cNvSpPr>
          <p:nvPr/>
        </p:nvSpPr>
        <p:spPr bwMode="auto">
          <a:xfrm>
            <a:off x="7236585" y="4030670"/>
            <a:ext cx="152400" cy="0"/>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imes New Roman" charset="0"/>
              <a:ea typeface="MS PGothic" charset="0"/>
              <a:cs typeface="MS PGothic" charset="0"/>
            </a:endParaRPr>
          </a:p>
        </p:txBody>
      </p:sp>
      <p:sp>
        <p:nvSpPr>
          <p:cNvPr id="4128" name="Line 32"/>
          <p:cNvSpPr>
            <a:spLocks noChangeShapeType="1"/>
          </p:cNvSpPr>
          <p:nvPr/>
        </p:nvSpPr>
        <p:spPr bwMode="auto">
          <a:xfrm>
            <a:off x="8455785" y="4411670"/>
            <a:ext cx="0" cy="12954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imes New Roman" charset="0"/>
              <a:ea typeface="MS PGothic" charset="0"/>
              <a:cs typeface="MS PGothic" charset="0"/>
            </a:endParaRPr>
          </a:p>
        </p:txBody>
      </p:sp>
      <p:sp>
        <p:nvSpPr>
          <p:cNvPr id="4129" name="Line 33"/>
          <p:cNvSpPr>
            <a:spLocks noChangeShapeType="1"/>
          </p:cNvSpPr>
          <p:nvPr/>
        </p:nvSpPr>
        <p:spPr bwMode="auto">
          <a:xfrm flipH="1">
            <a:off x="7998585" y="5707070"/>
            <a:ext cx="457200" cy="0"/>
          </a:xfrm>
          <a:prstGeom prst="line">
            <a:avLst/>
          </a:prstGeom>
          <a:noFill/>
          <a:ln w="12700"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imes New Roman" charset="0"/>
              <a:ea typeface="MS PGothic" charset="0"/>
              <a:cs typeface="MS PGothic" charset="0"/>
            </a:endParaRPr>
          </a:p>
        </p:txBody>
      </p:sp>
      <p:sp>
        <p:nvSpPr>
          <p:cNvPr id="4130" name="Line 34"/>
          <p:cNvSpPr>
            <a:spLocks noChangeShapeType="1"/>
          </p:cNvSpPr>
          <p:nvPr/>
        </p:nvSpPr>
        <p:spPr bwMode="auto">
          <a:xfrm flipH="1">
            <a:off x="914400" y="5707070"/>
            <a:ext cx="4874384" cy="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imes New Roman" charset="0"/>
              <a:ea typeface="MS PGothic" charset="0"/>
              <a:cs typeface="MS PGothic" charset="0"/>
            </a:endParaRPr>
          </a:p>
        </p:txBody>
      </p:sp>
      <p:sp>
        <p:nvSpPr>
          <p:cNvPr id="4132" name="Line 36"/>
          <p:cNvSpPr>
            <a:spLocks noChangeShapeType="1"/>
          </p:cNvSpPr>
          <p:nvPr/>
        </p:nvSpPr>
        <p:spPr bwMode="auto">
          <a:xfrm flipH="1">
            <a:off x="914399" y="2929735"/>
            <a:ext cx="9125" cy="652885"/>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imes New Roman" charset="0"/>
              <a:ea typeface="MS PGothic" charset="0"/>
              <a:cs typeface="MS PGothic" charset="0"/>
            </a:endParaRPr>
          </a:p>
        </p:txBody>
      </p:sp>
      <p:sp>
        <p:nvSpPr>
          <p:cNvPr id="4133" name="Line 37"/>
          <p:cNvSpPr>
            <a:spLocks noChangeShapeType="1"/>
          </p:cNvSpPr>
          <p:nvPr/>
        </p:nvSpPr>
        <p:spPr bwMode="auto">
          <a:xfrm flipH="1" flipV="1">
            <a:off x="914399" y="4443419"/>
            <a:ext cx="9126" cy="1263649"/>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imes New Roman" charset="0"/>
              <a:ea typeface="MS PGothic" charset="0"/>
              <a:cs typeface="MS PGothic" charset="0"/>
            </a:endParaRPr>
          </a:p>
        </p:txBody>
      </p:sp>
      <p:sp>
        <p:nvSpPr>
          <p:cNvPr id="4134" name="Line 38"/>
          <p:cNvSpPr>
            <a:spLocks noChangeShapeType="1"/>
          </p:cNvSpPr>
          <p:nvPr/>
        </p:nvSpPr>
        <p:spPr bwMode="auto">
          <a:xfrm flipV="1">
            <a:off x="2893185" y="4335470"/>
            <a:ext cx="0" cy="1371600"/>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imes New Roman" charset="0"/>
              <a:ea typeface="MS PGothic" charset="0"/>
              <a:cs typeface="MS PGothic" charset="0"/>
            </a:endParaRPr>
          </a:p>
        </p:txBody>
      </p:sp>
      <p:sp>
        <p:nvSpPr>
          <p:cNvPr id="4135" name="Line 39"/>
          <p:cNvSpPr>
            <a:spLocks noChangeShapeType="1"/>
          </p:cNvSpPr>
          <p:nvPr/>
        </p:nvSpPr>
        <p:spPr bwMode="auto">
          <a:xfrm flipV="1">
            <a:off x="4721985" y="4411670"/>
            <a:ext cx="0" cy="1295400"/>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imes New Roman" charset="0"/>
              <a:ea typeface="MS PGothic" charset="0"/>
              <a:cs typeface="MS PGothic" charset="0"/>
            </a:endParaRPr>
          </a:p>
        </p:txBody>
      </p:sp>
    </p:spTree>
    <p:extLst>
      <p:ext uri="{BB962C8B-B14F-4D97-AF65-F5344CB8AC3E}">
        <p14:creationId xmlns:p14="http://schemas.microsoft.com/office/powerpoint/2010/main" val="1360633755"/>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dirty="0" smtClean="0"/>
              <a:t>What is Gordon?</a:t>
            </a:r>
          </a:p>
        </p:txBody>
      </p:sp>
      <p:sp>
        <p:nvSpPr>
          <p:cNvPr id="8195" name="Content Placeholder 2"/>
          <p:cNvSpPr>
            <a:spLocks noGrp="1"/>
          </p:cNvSpPr>
          <p:nvPr>
            <p:ph idx="1"/>
          </p:nvPr>
        </p:nvSpPr>
        <p:spPr/>
        <p:txBody>
          <a:bodyPr/>
          <a:lstStyle/>
          <a:p>
            <a:r>
              <a:rPr lang="en-US" dirty="0" smtClean="0"/>
              <a:t>A “data-intensive” supercomputer based on SSD flash memory and virtual shared memory</a:t>
            </a:r>
          </a:p>
          <a:p>
            <a:pPr lvl="1"/>
            <a:r>
              <a:rPr lang="en-US" i="1" dirty="0" smtClean="0">
                <a:solidFill>
                  <a:srgbClr val="FF0000"/>
                </a:solidFill>
              </a:rPr>
              <a:t>Emphasizes MEM and IO over FLOPS</a:t>
            </a:r>
          </a:p>
          <a:p>
            <a:r>
              <a:rPr lang="en-US" dirty="0" smtClean="0"/>
              <a:t>A custom-designed system based on COTS to accelerate access to massive data bases being generated in all fields of science, engineering, medicine, and social science</a:t>
            </a:r>
            <a:endParaRPr lang="en-US" dirty="0"/>
          </a:p>
          <a:p>
            <a:r>
              <a:rPr lang="en-US" dirty="0" smtClean="0"/>
              <a:t>Designed specifically for data-intensive HPC applications</a:t>
            </a:r>
          </a:p>
        </p:txBody>
      </p:sp>
      <p:pic>
        <p:nvPicPr>
          <p:cNvPr id="4" name="Picture 2"/>
          <p:cNvPicPr>
            <a:picLocks noChangeAspect="1" noChangeArrowheads="1"/>
          </p:cNvPicPr>
          <p:nvPr/>
        </p:nvPicPr>
        <p:blipFill>
          <a:blip r:embed="rId3" cstate="print"/>
          <a:srcRect t="37450" b="39754"/>
          <a:stretch>
            <a:fillRect/>
          </a:stretch>
        </p:blipFill>
        <p:spPr bwMode="auto">
          <a:xfrm>
            <a:off x="1447800" y="457200"/>
            <a:ext cx="6172200" cy="1066800"/>
          </a:xfrm>
          <a:prstGeom prst="rect">
            <a:avLst/>
          </a:prstGeom>
          <a:noFill/>
          <a:ln w="9525">
            <a:noFill/>
            <a:miter lim="800000"/>
            <a:headEnd/>
            <a:tailEnd/>
          </a:ln>
        </p:spPr>
      </p:pic>
    </p:spTree>
    <p:extLst>
      <p:ext uri="{BB962C8B-B14F-4D97-AF65-F5344CB8AC3E}">
        <p14:creationId xmlns:p14="http://schemas.microsoft.com/office/powerpoint/2010/main" val="1267608692"/>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146050" y="6361113"/>
            <a:ext cx="1905000" cy="457200"/>
          </a:xfrm>
          <a:prstGeom prst="rect">
            <a:avLst/>
          </a:prstGeom>
        </p:spPr>
        <p:txBody>
          <a:bodyPr/>
          <a:lstStyle/>
          <a:p>
            <a:pPr>
              <a:defRPr/>
            </a:pPr>
            <a:fld id="{508ECB3B-70F0-40B2-8C0D-B1A44D990A89}" type="slidenum">
              <a:rPr lang="en-US"/>
              <a:pPr>
                <a:defRPr/>
              </a:pPr>
              <a:t>60</a:t>
            </a:fld>
            <a:endParaRPr lang="en-US"/>
          </a:p>
        </p:txBody>
      </p:sp>
      <p:sp>
        <p:nvSpPr>
          <p:cNvPr id="32772" name="Rectangle 4"/>
          <p:cNvSpPr>
            <a:spLocks noChangeArrowheads="1"/>
          </p:cNvSpPr>
          <p:nvPr/>
        </p:nvSpPr>
        <p:spPr bwMode="auto">
          <a:xfrm>
            <a:off x="457200" y="609600"/>
            <a:ext cx="8458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p>
            <a:r>
              <a:rPr lang="en-US" sz="4000" b="1" dirty="0" smtClean="0">
                <a:solidFill>
                  <a:schemeClr val="tx2"/>
                </a:solidFill>
                <a:latin typeface="+mj-lt"/>
              </a:rPr>
              <a:t>KDD </a:t>
            </a:r>
            <a:r>
              <a:rPr lang="en-US" sz="4000" b="1" dirty="0">
                <a:solidFill>
                  <a:schemeClr val="tx2"/>
                </a:solidFill>
                <a:latin typeface="+mj-lt"/>
              </a:rPr>
              <a:t>Process </a:t>
            </a:r>
            <a:r>
              <a:rPr lang="en-US" sz="4000" b="1" dirty="0" smtClean="0">
                <a:solidFill>
                  <a:schemeClr val="tx2"/>
                </a:solidFill>
                <a:latin typeface="+mj-lt"/>
              </a:rPr>
              <a:t>Steps </a:t>
            </a:r>
            <a:endParaRPr lang="en-US" sz="4000" b="1" dirty="0">
              <a:solidFill>
                <a:schemeClr val="tx2"/>
              </a:solidFill>
              <a:latin typeface="+mj-lt"/>
            </a:endParaRPr>
          </a:p>
        </p:txBody>
      </p:sp>
      <p:sp>
        <p:nvSpPr>
          <p:cNvPr id="32773" name="Rectangle 5"/>
          <p:cNvSpPr>
            <a:spLocks noChangeArrowheads="1"/>
          </p:cNvSpPr>
          <p:nvPr/>
        </p:nvSpPr>
        <p:spPr bwMode="auto">
          <a:xfrm>
            <a:off x="76200" y="1279540"/>
            <a:ext cx="9144000" cy="4892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342900" indent="-342900" algn="l">
              <a:lnSpc>
                <a:spcPct val="90000"/>
              </a:lnSpc>
              <a:spcBef>
                <a:spcPct val="20000"/>
              </a:spcBef>
              <a:buClr>
                <a:srgbClr val="CCFF33"/>
              </a:buClr>
              <a:buSzPct val="70000"/>
              <a:buFont typeface="Wingdings" pitchFamily="2" charset="2"/>
              <a:buChar char="n"/>
            </a:pPr>
            <a:r>
              <a:rPr lang="en-US" sz="2800" b="0" dirty="0">
                <a:solidFill>
                  <a:schemeClr val="tx1"/>
                </a:solidFill>
                <a:latin typeface="Arial" pitchFamily="34" charset="0"/>
              </a:rPr>
              <a:t>Learning the application domain:</a:t>
            </a:r>
          </a:p>
          <a:p>
            <a:pPr marL="742950" lvl="1" indent="-285750" algn="l">
              <a:lnSpc>
                <a:spcPct val="90000"/>
              </a:lnSpc>
              <a:spcBef>
                <a:spcPct val="20000"/>
              </a:spcBef>
              <a:buClr>
                <a:schemeClr val="accent2"/>
              </a:buClr>
              <a:buSzPct val="65000"/>
              <a:buFont typeface="Wingdings" pitchFamily="2" charset="2"/>
              <a:buChar char="n"/>
            </a:pPr>
            <a:r>
              <a:rPr lang="en-US" sz="2800" b="0" dirty="0">
                <a:solidFill>
                  <a:schemeClr val="tx1"/>
                </a:solidFill>
                <a:latin typeface="Arial" pitchFamily="34" charset="0"/>
              </a:rPr>
              <a:t>relevant prior knowledge and goals of application</a:t>
            </a:r>
          </a:p>
          <a:p>
            <a:pPr marL="342900" indent="-342900" algn="l">
              <a:lnSpc>
                <a:spcPct val="90000"/>
              </a:lnSpc>
              <a:spcBef>
                <a:spcPct val="20000"/>
              </a:spcBef>
              <a:buClr>
                <a:srgbClr val="CCFF33"/>
              </a:buClr>
              <a:buSzPct val="70000"/>
              <a:buFont typeface="Wingdings" pitchFamily="2" charset="2"/>
              <a:buChar char="n"/>
            </a:pPr>
            <a:r>
              <a:rPr lang="en-US" sz="2800" b="0" dirty="0">
                <a:solidFill>
                  <a:schemeClr val="tx1"/>
                </a:solidFill>
                <a:latin typeface="Arial" pitchFamily="34" charset="0"/>
              </a:rPr>
              <a:t>Creating a target data set: data selection</a:t>
            </a:r>
          </a:p>
          <a:p>
            <a:pPr marL="342900" indent="-342900" algn="l">
              <a:lnSpc>
                <a:spcPct val="90000"/>
              </a:lnSpc>
              <a:spcBef>
                <a:spcPct val="20000"/>
              </a:spcBef>
              <a:buClr>
                <a:srgbClr val="CCFF33"/>
              </a:buClr>
              <a:buSzPct val="70000"/>
              <a:buFont typeface="Wingdings" pitchFamily="2" charset="2"/>
              <a:buChar char="n"/>
            </a:pPr>
            <a:r>
              <a:rPr lang="en-US" sz="2800" b="0" dirty="0">
                <a:solidFill>
                  <a:srgbClr val="FF0000"/>
                </a:solidFill>
                <a:latin typeface="Arial" pitchFamily="34" charset="0"/>
              </a:rPr>
              <a:t>Data cleaning and preprocessing</a:t>
            </a:r>
            <a:r>
              <a:rPr lang="en-US" sz="2800" b="0" dirty="0">
                <a:solidFill>
                  <a:schemeClr val="tx1"/>
                </a:solidFill>
                <a:latin typeface="Arial" pitchFamily="34" charset="0"/>
              </a:rPr>
              <a:t>: (may take 60% of effort!)</a:t>
            </a:r>
          </a:p>
          <a:p>
            <a:pPr marL="342900" indent="-342900" algn="l">
              <a:lnSpc>
                <a:spcPct val="90000"/>
              </a:lnSpc>
              <a:spcBef>
                <a:spcPct val="20000"/>
              </a:spcBef>
              <a:buClr>
                <a:srgbClr val="CCFF33"/>
              </a:buClr>
              <a:buSzPct val="70000"/>
              <a:buFont typeface="Wingdings" pitchFamily="2" charset="2"/>
              <a:buChar char="n"/>
            </a:pPr>
            <a:r>
              <a:rPr lang="en-US" sz="2800" b="0" dirty="0">
                <a:solidFill>
                  <a:srgbClr val="FF0000"/>
                </a:solidFill>
                <a:latin typeface="Arial" pitchFamily="34" charset="0"/>
              </a:rPr>
              <a:t>Data reduction and transformation</a:t>
            </a:r>
            <a:r>
              <a:rPr lang="en-US" sz="2800" b="0" dirty="0">
                <a:solidFill>
                  <a:schemeClr val="tx1"/>
                </a:solidFill>
                <a:latin typeface="Arial" pitchFamily="34" charset="0"/>
              </a:rPr>
              <a:t>:</a:t>
            </a:r>
          </a:p>
          <a:p>
            <a:pPr marL="742950" lvl="1" indent="-285750" algn="l">
              <a:lnSpc>
                <a:spcPct val="90000"/>
              </a:lnSpc>
              <a:spcBef>
                <a:spcPct val="20000"/>
              </a:spcBef>
              <a:buClr>
                <a:schemeClr val="accent2"/>
              </a:buClr>
              <a:buSzPct val="65000"/>
              <a:buFont typeface="Wingdings" pitchFamily="2" charset="2"/>
              <a:buChar char="n"/>
            </a:pPr>
            <a:r>
              <a:rPr lang="en-US" sz="2800" b="0" dirty="0">
                <a:solidFill>
                  <a:schemeClr val="tx1"/>
                </a:solidFill>
                <a:latin typeface="Arial" pitchFamily="34" charset="0"/>
              </a:rPr>
              <a:t>Find useful features, dimensionality/variable reduction, representation</a:t>
            </a:r>
          </a:p>
          <a:p>
            <a:pPr marL="342900" indent="-342900" algn="l">
              <a:lnSpc>
                <a:spcPct val="90000"/>
              </a:lnSpc>
              <a:spcBef>
                <a:spcPct val="20000"/>
              </a:spcBef>
              <a:buClr>
                <a:srgbClr val="CCFF33"/>
              </a:buClr>
              <a:buSzPct val="70000"/>
              <a:buFont typeface="Wingdings" pitchFamily="2" charset="2"/>
              <a:buChar char="n"/>
            </a:pPr>
            <a:r>
              <a:rPr lang="en-US" sz="2800" b="0" dirty="0">
                <a:solidFill>
                  <a:schemeClr val="tx1"/>
                </a:solidFill>
                <a:latin typeface="Arial" pitchFamily="34" charset="0"/>
              </a:rPr>
              <a:t>Choosing functions of data mining </a:t>
            </a:r>
          </a:p>
          <a:p>
            <a:pPr marL="742950" lvl="1" indent="-285750" algn="l">
              <a:lnSpc>
                <a:spcPct val="90000"/>
              </a:lnSpc>
              <a:spcBef>
                <a:spcPct val="20000"/>
              </a:spcBef>
              <a:buClr>
                <a:schemeClr val="accent2"/>
              </a:buClr>
              <a:buSzPct val="65000"/>
              <a:buFont typeface="Wingdings" pitchFamily="2" charset="2"/>
              <a:buChar char="n"/>
            </a:pPr>
            <a:r>
              <a:rPr lang="en-US" sz="2800" b="0" dirty="0">
                <a:solidFill>
                  <a:schemeClr val="tx1"/>
                </a:solidFill>
                <a:latin typeface="Arial" pitchFamily="34" charset="0"/>
              </a:rPr>
              <a:t> summarization, classification, regression, association, clustering</a:t>
            </a:r>
          </a:p>
        </p:txBody>
      </p:sp>
    </p:spTree>
    <p:extLst>
      <p:ext uri="{BB962C8B-B14F-4D97-AF65-F5344CB8AC3E}">
        <p14:creationId xmlns:p14="http://schemas.microsoft.com/office/powerpoint/2010/main" val="3287993776"/>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146050" y="6361113"/>
            <a:ext cx="1905000" cy="457200"/>
          </a:xfrm>
          <a:prstGeom prst="rect">
            <a:avLst/>
          </a:prstGeom>
        </p:spPr>
        <p:txBody>
          <a:bodyPr/>
          <a:lstStyle/>
          <a:p>
            <a:pPr>
              <a:defRPr/>
            </a:pPr>
            <a:fld id="{0783346E-5615-4587-BAD1-9CFC29F6EF93}" type="slidenum">
              <a:rPr lang="en-US"/>
              <a:pPr>
                <a:defRPr/>
              </a:pPr>
              <a:t>61</a:t>
            </a:fld>
            <a:endParaRPr lang="en-US"/>
          </a:p>
        </p:txBody>
      </p:sp>
      <p:sp>
        <p:nvSpPr>
          <p:cNvPr id="33796" name="Rectangle 2"/>
          <p:cNvSpPr>
            <a:spLocks noChangeArrowheads="1"/>
          </p:cNvSpPr>
          <p:nvPr/>
        </p:nvSpPr>
        <p:spPr bwMode="auto">
          <a:xfrm>
            <a:off x="381000" y="609600"/>
            <a:ext cx="8534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p>
            <a:r>
              <a:rPr lang="en-US" sz="4000" b="1" dirty="0" smtClean="0">
                <a:solidFill>
                  <a:schemeClr val="tx2"/>
                </a:solidFill>
                <a:latin typeface="+mj-lt"/>
              </a:rPr>
              <a:t>KDD </a:t>
            </a:r>
            <a:r>
              <a:rPr lang="en-US" sz="4000" b="1" dirty="0">
                <a:solidFill>
                  <a:schemeClr val="tx2"/>
                </a:solidFill>
                <a:latin typeface="+mj-lt"/>
              </a:rPr>
              <a:t>Process </a:t>
            </a:r>
            <a:r>
              <a:rPr lang="en-US" sz="4000" b="1" dirty="0" smtClean="0">
                <a:solidFill>
                  <a:schemeClr val="tx2"/>
                </a:solidFill>
                <a:latin typeface="+mj-lt"/>
              </a:rPr>
              <a:t> Steps (2</a:t>
            </a:r>
            <a:r>
              <a:rPr lang="en-US" sz="4000" b="1" dirty="0">
                <a:solidFill>
                  <a:schemeClr val="tx2"/>
                </a:solidFill>
                <a:latin typeface="+mj-lt"/>
              </a:rPr>
              <a:t>) </a:t>
            </a:r>
          </a:p>
        </p:txBody>
      </p:sp>
      <p:sp>
        <p:nvSpPr>
          <p:cNvPr id="33797" name="Rectangle 3"/>
          <p:cNvSpPr>
            <a:spLocks noChangeArrowheads="1"/>
          </p:cNvSpPr>
          <p:nvPr/>
        </p:nvSpPr>
        <p:spPr bwMode="auto">
          <a:xfrm>
            <a:off x="0" y="1219200"/>
            <a:ext cx="9144000" cy="4931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342900" indent="-342900" algn="l">
              <a:lnSpc>
                <a:spcPct val="90000"/>
              </a:lnSpc>
              <a:spcBef>
                <a:spcPct val="20000"/>
              </a:spcBef>
              <a:buClr>
                <a:srgbClr val="CCFF33"/>
              </a:buClr>
              <a:buSzPct val="70000"/>
              <a:buFont typeface="Wingdings" pitchFamily="2" charset="2"/>
              <a:buNone/>
            </a:pPr>
            <a:endParaRPr lang="en-US" sz="2000" b="0" dirty="0">
              <a:solidFill>
                <a:schemeClr val="tx1"/>
              </a:solidFill>
              <a:latin typeface="Arial" pitchFamily="34" charset="0"/>
            </a:endParaRPr>
          </a:p>
          <a:p>
            <a:pPr marL="342900" indent="-342900" algn="l">
              <a:lnSpc>
                <a:spcPct val="90000"/>
              </a:lnSpc>
              <a:spcBef>
                <a:spcPct val="20000"/>
              </a:spcBef>
              <a:buClr>
                <a:srgbClr val="CCFF33"/>
              </a:buClr>
              <a:buSzPct val="70000"/>
              <a:buFont typeface="Wingdings" pitchFamily="2" charset="2"/>
              <a:buChar char="n"/>
            </a:pPr>
            <a:r>
              <a:rPr lang="en-US" sz="3200" b="0" dirty="0">
                <a:solidFill>
                  <a:schemeClr val="tx1"/>
                </a:solidFill>
                <a:latin typeface="Arial" pitchFamily="34" charset="0"/>
              </a:rPr>
              <a:t>Choosing functions of data mining</a:t>
            </a:r>
            <a:r>
              <a:rPr lang="en-US" sz="2800" b="0" dirty="0">
                <a:solidFill>
                  <a:schemeClr val="tx1"/>
                </a:solidFill>
                <a:latin typeface="Arial" pitchFamily="34" charset="0"/>
              </a:rPr>
              <a:t> </a:t>
            </a:r>
          </a:p>
          <a:p>
            <a:pPr marL="742950" lvl="1" indent="-285750" algn="l">
              <a:lnSpc>
                <a:spcPct val="90000"/>
              </a:lnSpc>
              <a:spcBef>
                <a:spcPct val="20000"/>
              </a:spcBef>
              <a:buClr>
                <a:schemeClr val="accent2"/>
              </a:buClr>
              <a:buSzPct val="65000"/>
              <a:buFont typeface="Wingdings" pitchFamily="2" charset="2"/>
              <a:buChar char="n"/>
            </a:pPr>
            <a:r>
              <a:rPr lang="en-US" sz="2000" b="0" dirty="0">
                <a:solidFill>
                  <a:schemeClr val="tx1"/>
                </a:solidFill>
                <a:latin typeface="Arial" pitchFamily="34" charset="0"/>
              </a:rPr>
              <a:t> </a:t>
            </a:r>
            <a:r>
              <a:rPr lang="en-US" sz="2800" b="0" dirty="0">
                <a:solidFill>
                  <a:schemeClr val="tx1"/>
                </a:solidFill>
                <a:latin typeface="Arial" pitchFamily="34" charset="0"/>
              </a:rPr>
              <a:t>summarization, classification, regression, association, clustering</a:t>
            </a:r>
          </a:p>
          <a:p>
            <a:pPr marL="342900" indent="-342900" algn="l">
              <a:lnSpc>
                <a:spcPct val="90000"/>
              </a:lnSpc>
              <a:spcBef>
                <a:spcPct val="20000"/>
              </a:spcBef>
              <a:buClr>
                <a:srgbClr val="CCFF33"/>
              </a:buClr>
              <a:buSzPct val="70000"/>
              <a:buFont typeface="Wingdings" pitchFamily="2" charset="2"/>
              <a:buChar char="n"/>
            </a:pPr>
            <a:r>
              <a:rPr lang="en-US" sz="3200" b="0" dirty="0">
                <a:solidFill>
                  <a:schemeClr val="tx1"/>
                </a:solidFill>
                <a:latin typeface="Arial" pitchFamily="34" charset="0"/>
              </a:rPr>
              <a:t>Choosing the mining algorithm(s)</a:t>
            </a:r>
          </a:p>
          <a:p>
            <a:pPr marL="342900" indent="-342900" algn="l">
              <a:lnSpc>
                <a:spcPct val="90000"/>
              </a:lnSpc>
              <a:spcBef>
                <a:spcPct val="20000"/>
              </a:spcBef>
              <a:buClr>
                <a:srgbClr val="CCFF33"/>
              </a:buClr>
              <a:buSzPct val="70000"/>
              <a:buFont typeface="Wingdings" pitchFamily="2" charset="2"/>
              <a:buChar char="n"/>
            </a:pPr>
            <a:r>
              <a:rPr lang="en-US" sz="3200" b="0" dirty="0">
                <a:solidFill>
                  <a:srgbClr val="FF0000"/>
                </a:solidFill>
                <a:latin typeface="Arial" pitchFamily="34" charset="0"/>
              </a:rPr>
              <a:t>Data mining</a:t>
            </a:r>
            <a:r>
              <a:rPr lang="en-US" sz="3200" b="0" dirty="0">
                <a:solidFill>
                  <a:schemeClr val="tx1"/>
                </a:solidFill>
                <a:latin typeface="Arial" pitchFamily="34" charset="0"/>
              </a:rPr>
              <a:t>: search for patterns of interest</a:t>
            </a:r>
          </a:p>
          <a:p>
            <a:pPr marL="342900" indent="-342900" algn="l">
              <a:lnSpc>
                <a:spcPct val="90000"/>
              </a:lnSpc>
              <a:spcBef>
                <a:spcPct val="20000"/>
              </a:spcBef>
              <a:buClr>
                <a:srgbClr val="CCFF33"/>
              </a:buClr>
              <a:buSzPct val="70000"/>
              <a:buFont typeface="Wingdings" pitchFamily="2" charset="2"/>
              <a:buChar char="n"/>
            </a:pPr>
            <a:r>
              <a:rPr lang="en-US" sz="3200" b="0" dirty="0">
                <a:solidFill>
                  <a:srgbClr val="FF0000"/>
                </a:solidFill>
                <a:latin typeface="Arial" pitchFamily="34" charset="0"/>
              </a:rPr>
              <a:t>Pattern evaluation and knowledge presentation</a:t>
            </a:r>
          </a:p>
          <a:p>
            <a:pPr marL="742950" lvl="1" indent="-285750" algn="l">
              <a:lnSpc>
                <a:spcPct val="90000"/>
              </a:lnSpc>
              <a:spcBef>
                <a:spcPct val="20000"/>
              </a:spcBef>
              <a:buClr>
                <a:schemeClr val="accent2"/>
              </a:buClr>
              <a:buSzPct val="65000"/>
              <a:buFont typeface="Wingdings" pitchFamily="2" charset="2"/>
              <a:buChar char="n"/>
            </a:pPr>
            <a:r>
              <a:rPr lang="en-US" sz="2800" b="0" dirty="0">
                <a:solidFill>
                  <a:schemeClr val="tx1"/>
                </a:solidFill>
                <a:latin typeface="Arial" pitchFamily="34" charset="0"/>
              </a:rPr>
              <a:t>visualization, transformation, removing redundant patterns, etc.</a:t>
            </a:r>
          </a:p>
          <a:p>
            <a:pPr marL="342900" indent="-342900" algn="l">
              <a:lnSpc>
                <a:spcPct val="90000"/>
              </a:lnSpc>
              <a:spcBef>
                <a:spcPct val="20000"/>
              </a:spcBef>
              <a:buClr>
                <a:srgbClr val="CCFF33"/>
              </a:buClr>
              <a:buSzPct val="70000"/>
              <a:buFont typeface="Wingdings" pitchFamily="2" charset="2"/>
              <a:buChar char="n"/>
            </a:pPr>
            <a:r>
              <a:rPr lang="en-US" sz="3200" b="0" dirty="0">
                <a:solidFill>
                  <a:schemeClr val="tx1"/>
                </a:solidFill>
                <a:latin typeface="Arial" pitchFamily="34" charset="0"/>
              </a:rPr>
              <a:t>Use and integration of discovered knowledge</a:t>
            </a:r>
          </a:p>
        </p:txBody>
      </p:sp>
    </p:spTree>
    <p:extLst>
      <p:ext uri="{BB962C8B-B14F-4D97-AF65-F5344CB8AC3E}">
        <p14:creationId xmlns:p14="http://schemas.microsoft.com/office/powerpoint/2010/main" val="2630126524"/>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76200" y="153988"/>
            <a:ext cx="8839200" cy="1446212"/>
          </a:xfrm>
        </p:spPr>
        <p:txBody>
          <a:bodyPr/>
          <a:lstStyle/>
          <a:p>
            <a:r>
              <a:rPr lang="en-US" smtClean="0">
                <a:latin typeface="Helvetica" charset="0"/>
              </a:rPr>
              <a:t>CRISP-DM - Cross Industry Standard Process for Data Mining</a:t>
            </a:r>
          </a:p>
        </p:txBody>
      </p:sp>
      <p:sp>
        <p:nvSpPr>
          <p:cNvPr id="18435" name="Content Placeholder 2"/>
          <p:cNvSpPr>
            <a:spLocks noGrp="1"/>
          </p:cNvSpPr>
          <p:nvPr>
            <p:ph idx="1"/>
          </p:nvPr>
        </p:nvSpPr>
        <p:spPr>
          <a:xfrm>
            <a:off x="1143000" y="5852760"/>
            <a:ext cx="7391400" cy="802260"/>
          </a:xfrm>
        </p:spPr>
        <p:txBody>
          <a:bodyPr/>
          <a:lstStyle/>
          <a:p>
            <a:pPr>
              <a:buFontTx/>
              <a:buNone/>
            </a:pPr>
            <a:r>
              <a:rPr lang="en-US" dirty="0" smtClean="0">
                <a:latin typeface="Helvetica" charset="0"/>
              </a:rPr>
              <a:t>          CRISP-DM Process Model</a:t>
            </a:r>
          </a:p>
        </p:txBody>
      </p:sp>
      <p:pic>
        <p:nvPicPr>
          <p:cNvPr id="18436" name="Picture 2" descr="http://www.crisp-dm.org/Images/Crisp-dmchartnew.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508750"/>
            <a:ext cx="61722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166298"/>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457200"/>
            <a:ext cx="9144000" cy="708025"/>
          </a:xfrm>
        </p:spPr>
        <p:txBody>
          <a:bodyPr/>
          <a:lstStyle/>
          <a:p>
            <a:pPr eaLnBrk="1" hangingPunct="1"/>
            <a:r>
              <a:rPr lang="en-US" sz="4000" smtClean="0"/>
              <a:t>Learning and Modeling Methods</a:t>
            </a:r>
          </a:p>
        </p:txBody>
      </p:sp>
      <p:sp>
        <p:nvSpPr>
          <p:cNvPr id="27651" name="Rectangle 3"/>
          <p:cNvSpPr>
            <a:spLocks noGrp="1" noChangeArrowheads="1"/>
          </p:cNvSpPr>
          <p:nvPr>
            <p:ph type="body" idx="1"/>
          </p:nvPr>
        </p:nvSpPr>
        <p:spPr>
          <a:xfrm>
            <a:off x="414338" y="1752600"/>
            <a:ext cx="8339137" cy="4572000"/>
          </a:xfrm>
        </p:spPr>
        <p:txBody>
          <a:bodyPr/>
          <a:lstStyle/>
          <a:p>
            <a:pPr eaLnBrk="1" hangingPunct="1"/>
            <a:r>
              <a:rPr lang="en-US" sz="2800" smtClean="0"/>
              <a:t>Decision Tree Induction (</a:t>
            </a:r>
            <a:r>
              <a:rPr lang="en-US" sz="2400" smtClean="0"/>
              <a:t>C4.5, J48)		</a:t>
            </a:r>
          </a:p>
          <a:p>
            <a:pPr eaLnBrk="1" hangingPunct="1"/>
            <a:r>
              <a:rPr lang="en-US" sz="2800" smtClean="0"/>
              <a:t>Regression Tree Induction (</a:t>
            </a:r>
            <a:r>
              <a:rPr lang="en-US" sz="2400" smtClean="0"/>
              <a:t>CART, MP5)</a:t>
            </a:r>
          </a:p>
          <a:p>
            <a:pPr eaLnBrk="1" hangingPunct="1"/>
            <a:r>
              <a:rPr lang="en-US" sz="2800" smtClean="0"/>
              <a:t>Multivariate Regression Tree </a:t>
            </a:r>
            <a:r>
              <a:rPr lang="en-US" sz="2400" smtClean="0"/>
              <a:t>(MARS)</a:t>
            </a:r>
            <a:r>
              <a:rPr lang="en-US" sz="2800" smtClean="0"/>
              <a:t>	</a:t>
            </a:r>
          </a:p>
          <a:p>
            <a:pPr eaLnBrk="1" hangingPunct="1"/>
            <a:r>
              <a:rPr lang="en-US" sz="2800" smtClean="0"/>
              <a:t>Clustering (</a:t>
            </a:r>
            <a:r>
              <a:rPr lang="en-US" sz="2400" smtClean="0"/>
              <a:t>K-means, EM, Cobweb)			</a:t>
            </a:r>
          </a:p>
          <a:p>
            <a:pPr eaLnBrk="1" hangingPunct="1"/>
            <a:r>
              <a:rPr lang="en-US" sz="2800" smtClean="0"/>
              <a:t>Artificial Neural Networks (</a:t>
            </a:r>
            <a:r>
              <a:rPr lang="en-US" sz="2400" smtClean="0"/>
              <a:t>Backpropagation, Recurrent)</a:t>
            </a:r>
          </a:p>
          <a:p>
            <a:pPr eaLnBrk="1" hangingPunct="1"/>
            <a:r>
              <a:rPr lang="en-US" sz="2800" smtClean="0"/>
              <a:t>Support Vector Machines  (SVM)</a:t>
            </a:r>
          </a:p>
          <a:p>
            <a:pPr eaLnBrk="1" hangingPunct="1"/>
            <a:r>
              <a:rPr lang="en-US" sz="2800" smtClean="0"/>
              <a:t>Various other models</a:t>
            </a:r>
            <a:endParaRPr lang="en-US" sz="1600" smtClean="0"/>
          </a:p>
          <a:p>
            <a:pPr eaLnBrk="1" hangingPunct="1"/>
            <a:endParaRPr lang="en-US" sz="1600" smtClean="0"/>
          </a:p>
        </p:txBody>
      </p:sp>
      <p:sp>
        <p:nvSpPr>
          <p:cNvPr id="27652" name="Slide Number Placeholder 1"/>
          <p:cNvSpPr>
            <a:spLocks noGrp="1"/>
          </p:cNvSpPr>
          <p:nvPr>
            <p:ph type="sldNum" sz="quarter" idx="4294967295"/>
          </p:nvPr>
        </p:nvSpPr>
        <p:spPr>
          <a:xfrm>
            <a:off x="146050" y="6361113"/>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bg2"/>
                </a:solidFill>
                <a:latin typeface="Times New Roman" pitchFamily="18" charset="0"/>
                <a:ea typeface="MS PGothic" pitchFamily="34" charset="-128"/>
              </a:defRPr>
            </a:lvl1pPr>
            <a:lvl2pPr marL="742950" indent="-285750" eaLnBrk="0" hangingPunct="0">
              <a:defRPr sz="1600" b="1">
                <a:solidFill>
                  <a:schemeClr val="bg2"/>
                </a:solidFill>
                <a:latin typeface="Times New Roman" pitchFamily="18" charset="0"/>
                <a:ea typeface="MS PGothic" pitchFamily="34" charset="-128"/>
              </a:defRPr>
            </a:lvl2pPr>
            <a:lvl3pPr marL="1143000" indent="-228600" eaLnBrk="0" hangingPunct="0">
              <a:defRPr sz="1600" b="1">
                <a:solidFill>
                  <a:schemeClr val="bg2"/>
                </a:solidFill>
                <a:latin typeface="Times New Roman" pitchFamily="18" charset="0"/>
                <a:ea typeface="MS PGothic" pitchFamily="34" charset="-128"/>
              </a:defRPr>
            </a:lvl3pPr>
            <a:lvl4pPr marL="1600200" indent="-228600" eaLnBrk="0" hangingPunct="0">
              <a:defRPr sz="1600" b="1">
                <a:solidFill>
                  <a:schemeClr val="bg2"/>
                </a:solidFill>
                <a:latin typeface="Times New Roman" pitchFamily="18" charset="0"/>
                <a:ea typeface="MS PGothic" pitchFamily="34" charset="-128"/>
              </a:defRPr>
            </a:lvl4pPr>
            <a:lvl5pPr marL="2057400" indent="-228600" eaLnBrk="0" hangingPunct="0">
              <a:defRPr sz="1600" b="1">
                <a:solidFill>
                  <a:schemeClr val="bg2"/>
                </a:solidFill>
                <a:latin typeface="Times New Roman" pitchFamily="18" charset="0"/>
                <a:ea typeface="MS PGothic" pitchFamily="34" charset="-128"/>
              </a:defRPr>
            </a:lvl5pPr>
            <a:lvl6pPr marL="25146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8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90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62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5CDB0DDE-736A-43DD-A2DB-08E841B31346}" type="slidenum">
              <a:rPr lang="en-US" sz="2400" b="0" smtClean="0">
                <a:solidFill>
                  <a:schemeClr val="tx1"/>
                </a:solidFill>
                <a:latin typeface="Arial" pitchFamily="34" charset="0"/>
              </a:rPr>
              <a:pPr eaLnBrk="1" hangingPunct="1"/>
              <a:t>63</a:t>
            </a:fld>
            <a:endParaRPr lang="en-US" sz="2400" b="0" smtClean="0">
              <a:solidFill>
                <a:schemeClr val="tx1"/>
              </a:solidFill>
              <a:latin typeface="Arial" pitchFamily="34" charset="0"/>
            </a:endParaRPr>
          </a:p>
        </p:txBody>
      </p:sp>
    </p:spTree>
    <p:extLst>
      <p:ext uri="{BB962C8B-B14F-4D97-AF65-F5344CB8AC3E}">
        <p14:creationId xmlns:p14="http://schemas.microsoft.com/office/powerpoint/2010/main" val="1771164117"/>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0" y="581025"/>
            <a:ext cx="8458200" cy="762000"/>
          </a:xfrm>
        </p:spPr>
        <p:txBody>
          <a:bodyPr/>
          <a:lstStyle/>
          <a:p>
            <a:pPr eaLnBrk="1" hangingPunct="1"/>
            <a:r>
              <a:rPr lang="en-US" smtClean="0"/>
              <a:t>Decision Tree Induction</a:t>
            </a:r>
          </a:p>
        </p:txBody>
      </p:sp>
      <p:sp>
        <p:nvSpPr>
          <p:cNvPr id="28675" name="Rectangle 3"/>
          <p:cNvSpPr>
            <a:spLocks noGrp="1" noChangeArrowheads="1"/>
          </p:cNvSpPr>
          <p:nvPr>
            <p:ph type="body" idx="1"/>
          </p:nvPr>
        </p:nvSpPr>
        <p:spPr>
          <a:xfrm>
            <a:off x="381000" y="2514600"/>
            <a:ext cx="8339138" cy="5057775"/>
          </a:xfrm>
        </p:spPr>
        <p:txBody>
          <a:bodyPr/>
          <a:lstStyle/>
          <a:p>
            <a:pPr eaLnBrk="1" hangingPunct="1"/>
            <a:r>
              <a:rPr lang="en-US" smtClean="0">
                <a:cs typeface="Times New Roman" pitchFamily="18" charset="0"/>
              </a:rPr>
              <a:t>Method for approximating discrete-valued functions </a:t>
            </a:r>
          </a:p>
          <a:p>
            <a:pPr lvl="1" eaLnBrk="1" hangingPunct="1"/>
            <a:r>
              <a:rPr lang="en-US" smtClean="0"/>
              <a:t>robust to noisy/missing data </a:t>
            </a:r>
          </a:p>
          <a:p>
            <a:pPr lvl="1" eaLnBrk="1" hangingPunct="1"/>
            <a:r>
              <a:rPr lang="en-US" smtClean="0"/>
              <a:t>can learn non-linear relationships</a:t>
            </a:r>
          </a:p>
          <a:p>
            <a:pPr lvl="1" eaLnBrk="1" hangingPunct="1"/>
            <a:r>
              <a:rPr lang="en-US" smtClean="0"/>
              <a:t>inductive bias towards shorter trees</a:t>
            </a:r>
          </a:p>
          <a:p>
            <a:pPr lvl="1" eaLnBrk="1" hangingPunct="1">
              <a:buFont typeface="Wingdings" pitchFamily="2" charset="2"/>
              <a:buNone/>
            </a:pPr>
            <a:endParaRPr lang="en-US" smtClean="0"/>
          </a:p>
          <a:p>
            <a:pPr eaLnBrk="1" hangingPunct="1"/>
            <a:endParaRPr lang="en-US" smtClean="0"/>
          </a:p>
        </p:txBody>
      </p:sp>
      <p:sp>
        <p:nvSpPr>
          <p:cNvPr id="28676" name="Slide Number Placeholder 1"/>
          <p:cNvSpPr>
            <a:spLocks noGrp="1"/>
          </p:cNvSpPr>
          <p:nvPr>
            <p:ph type="sldNum" sz="quarter" idx="4294967295"/>
          </p:nvPr>
        </p:nvSpPr>
        <p:spPr>
          <a:xfrm>
            <a:off x="146050" y="6361113"/>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bg2"/>
                </a:solidFill>
                <a:latin typeface="Times New Roman" pitchFamily="18" charset="0"/>
                <a:ea typeface="MS PGothic" pitchFamily="34" charset="-128"/>
              </a:defRPr>
            </a:lvl1pPr>
            <a:lvl2pPr marL="742950" indent="-285750" eaLnBrk="0" hangingPunct="0">
              <a:defRPr sz="1600" b="1">
                <a:solidFill>
                  <a:schemeClr val="bg2"/>
                </a:solidFill>
                <a:latin typeface="Times New Roman" pitchFamily="18" charset="0"/>
                <a:ea typeface="MS PGothic" pitchFamily="34" charset="-128"/>
              </a:defRPr>
            </a:lvl2pPr>
            <a:lvl3pPr marL="1143000" indent="-228600" eaLnBrk="0" hangingPunct="0">
              <a:defRPr sz="1600" b="1">
                <a:solidFill>
                  <a:schemeClr val="bg2"/>
                </a:solidFill>
                <a:latin typeface="Times New Roman" pitchFamily="18" charset="0"/>
                <a:ea typeface="MS PGothic" pitchFamily="34" charset="-128"/>
              </a:defRPr>
            </a:lvl3pPr>
            <a:lvl4pPr marL="1600200" indent="-228600" eaLnBrk="0" hangingPunct="0">
              <a:defRPr sz="1600" b="1">
                <a:solidFill>
                  <a:schemeClr val="bg2"/>
                </a:solidFill>
                <a:latin typeface="Times New Roman" pitchFamily="18" charset="0"/>
                <a:ea typeface="MS PGothic" pitchFamily="34" charset="-128"/>
              </a:defRPr>
            </a:lvl4pPr>
            <a:lvl5pPr marL="2057400" indent="-228600" eaLnBrk="0" hangingPunct="0">
              <a:defRPr sz="1600" b="1">
                <a:solidFill>
                  <a:schemeClr val="bg2"/>
                </a:solidFill>
                <a:latin typeface="Times New Roman" pitchFamily="18" charset="0"/>
                <a:ea typeface="MS PGothic" pitchFamily="34" charset="-128"/>
              </a:defRPr>
            </a:lvl5pPr>
            <a:lvl6pPr marL="25146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8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90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62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75B75B31-7AAB-4FC3-B119-E49E252C9877}" type="slidenum">
              <a:rPr lang="en-US" sz="2400" b="0" smtClean="0">
                <a:solidFill>
                  <a:schemeClr val="tx1"/>
                </a:solidFill>
                <a:latin typeface="Arial" pitchFamily="34" charset="0"/>
              </a:rPr>
              <a:pPr eaLnBrk="1" hangingPunct="1"/>
              <a:t>64</a:t>
            </a:fld>
            <a:endParaRPr lang="en-US" sz="2400" b="0" smtClean="0">
              <a:solidFill>
                <a:schemeClr val="tx1"/>
              </a:solidFill>
              <a:latin typeface="Arial" pitchFamily="34" charset="0"/>
            </a:endParaRPr>
          </a:p>
        </p:txBody>
      </p:sp>
    </p:spTree>
    <p:extLst>
      <p:ext uri="{BB962C8B-B14F-4D97-AF65-F5344CB8AC3E}">
        <p14:creationId xmlns:p14="http://schemas.microsoft.com/office/powerpoint/2010/main" val="741172507"/>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317500" y="561975"/>
            <a:ext cx="8637588" cy="769938"/>
          </a:xfrm>
        </p:spPr>
        <p:txBody>
          <a:bodyPr/>
          <a:lstStyle/>
          <a:p>
            <a:pPr eaLnBrk="1" hangingPunct="1"/>
            <a:r>
              <a:rPr lang="en-US" smtClean="0"/>
              <a:t>Decision Tree Induction</a:t>
            </a:r>
          </a:p>
        </p:txBody>
      </p:sp>
      <p:sp>
        <p:nvSpPr>
          <p:cNvPr id="29699" name="Rectangle 3"/>
          <p:cNvSpPr>
            <a:spLocks noGrp="1" noChangeArrowheads="1"/>
          </p:cNvSpPr>
          <p:nvPr>
            <p:ph type="body" idx="1"/>
          </p:nvPr>
        </p:nvSpPr>
        <p:spPr>
          <a:xfrm>
            <a:off x="1066800" y="1676400"/>
            <a:ext cx="7848600" cy="4419600"/>
          </a:xfrm>
        </p:spPr>
        <p:txBody>
          <a:bodyPr/>
          <a:lstStyle/>
          <a:p>
            <a:pPr lvl="1" eaLnBrk="1" hangingPunct="1">
              <a:buFont typeface="Wingdings" pitchFamily="2" charset="2"/>
              <a:buNone/>
            </a:pPr>
            <a:endParaRPr lang="en-US" smtClean="0"/>
          </a:p>
          <a:p>
            <a:pPr eaLnBrk="1" hangingPunct="1"/>
            <a:r>
              <a:rPr lang="en-US" smtClean="0">
                <a:cs typeface="Times New Roman" pitchFamily="18" charset="0"/>
              </a:rPr>
              <a:t>Applications: </a:t>
            </a:r>
          </a:p>
          <a:p>
            <a:pPr lvl="1" eaLnBrk="1" hangingPunct="1"/>
            <a:r>
              <a:rPr lang="en-US" smtClean="0"/>
              <a:t>medical diagnosis – ex. heart disease</a:t>
            </a:r>
          </a:p>
          <a:p>
            <a:pPr lvl="1" eaLnBrk="1" hangingPunct="1"/>
            <a:r>
              <a:rPr lang="en-US" smtClean="0"/>
              <a:t>analysis of complex chemical compounds</a:t>
            </a:r>
          </a:p>
          <a:p>
            <a:pPr lvl="1" eaLnBrk="1" hangingPunct="1"/>
            <a:r>
              <a:rPr lang="en-US" smtClean="0"/>
              <a:t>classifying equipment malfunction</a:t>
            </a:r>
          </a:p>
          <a:p>
            <a:pPr lvl="1" eaLnBrk="1" hangingPunct="1"/>
            <a:r>
              <a:rPr lang="en-US" smtClean="0"/>
              <a:t>risk of loan applicants</a:t>
            </a:r>
          </a:p>
          <a:p>
            <a:pPr lvl="1" eaLnBrk="1" hangingPunct="1"/>
            <a:r>
              <a:rPr lang="en-US" smtClean="0"/>
              <a:t>Boston housing project – price prediction</a:t>
            </a:r>
          </a:p>
          <a:p>
            <a:pPr lvl="1" eaLnBrk="1" hangingPunct="1"/>
            <a:r>
              <a:rPr lang="en-US" smtClean="0"/>
              <a:t>fraud detection</a:t>
            </a:r>
          </a:p>
          <a:p>
            <a:pPr eaLnBrk="1" hangingPunct="1">
              <a:buFont typeface="Wingdings" pitchFamily="2" charset="2"/>
              <a:buNone/>
            </a:pPr>
            <a:endParaRPr lang="en-US" smtClean="0"/>
          </a:p>
        </p:txBody>
      </p:sp>
      <p:sp>
        <p:nvSpPr>
          <p:cNvPr id="29700" name="Slide Number Placeholder 1"/>
          <p:cNvSpPr>
            <a:spLocks noGrp="1"/>
          </p:cNvSpPr>
          <p:nvPr>
            <p:ph type="sldNum" sz="quarter" idx="4294967295"/>
          </p:nvPr>
        </p:nvSpPr>
        <p:spPr>
          <a:xfrm>
            <a:off x="146050" y="6361113"/>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bg2"/>
                </a:solidFill>
                <a:latin typeface="Times New Roman" pitchFamily="18" charset="0"/>
                <a:ea typeface="MS PGothic" pitchFamily="34" charset="-128"/>
              </a:defRPr>
            </a:lvl1pPr>
            <a:lvl2pPr marL="742950" indent="-285750" eaLnBrk="0" hangingPunct="0">
              <a:defRPr sz="1600" b="1">
                <a:solidFill>
                  <a:schemeClr val="bg2"/>
                </a:solidFill>
                <a:latin typeface="Times New Roman" pitchFamily="18" charset="0"/>
                <a:ea typeface="MS PGothic" pitchFamily="34" charset="-128"/>
              </a:defRPr>
            </a:lvl2pPr>
            <a:lvl3pPr marL="1143000" indent="-228600" eaLnBrk="0" hangingPunct="0">
              <a:defRPr sz="1600" b="1">
                <a:solidFill>
                  <a:schemeClr val="bg2"/>
                </a:solidFill>
                <a:latin typeface="Times New Roman" pitchFamily="18" charset="0"/>
                <a:ea typeface="MS PGothic" pitchFamily="34" charset="-128"/>
              </a:defRPr>
            </a:lvl3pPr>
            <a:lvl4pPr marL="1600200" indent="-228600" eaLnBrk="0" hangingPunct="0">
              <a:defRPr sz="1600" b="1">
                <a:solidFill>
                  <a:schemeClr val="bg2"/>
                </a:solidFill>
                <a:latin typeface="Times New Roman" pitchFamily="18" charset="0"/>
                <a:ea typeface="MS PGothic" pitchFamily="34" charset="-128"/>
              </a:defRPr>
            </a:lvl4pPr>
            <a:lvl5pPr marL="2057400" indent="-228600" eaLnBrk="0" hangingPunct="0">
              <a:defRPr sz="1600" b="1">
                <a:solidFill>
                  <a:schemeClr val="bg2"/>
                </a:solidFill>
                <a:latin typeface="Times New Roman" pitchFamily="18" charset="0"/>
                <a:ea typeface="MS PGothic" pitchFamily="34" charset="-128"/>
              </a:defRPr>
            </a:lvl5pPr>
            <a:lvl6pPr marL="25146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8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90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62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85A08AC3-F258-4586-B7A0-4A32A7407246}" type="slidenum">
              <a:rPr lang="en-US" sz="2400" b="0" smtClean="0">
                <a:solidFill>
                  <a:schemeClr val="tx1"/>
                </a:solidFill>
                <a:latin typeface="Arial" pitchFamily="34" charset="0"/>
              </a:rPr>
              <a:pPr eaLnBrk="1" hangingPunct="1"/>
              <a:t>65</a:t>
            </a:fld>
            <a:endParaRPr lang="en-US" sz="2400" b="0" smtClean="0">
              <a:solidFill>
                <a:schemeClr val="tx1"/>
              </a:solidFill>
              <a:latin typeface="Arial" pitchFamily="34" charset="0"/>
            </a:endParaRPr>
          </a:p>
        </p:txBody>
      </p:sp>
    </p:spTree>
    <p:extLst>
      <p:ext uri="{BB962C8B-B14F-4D97-AF65-F5344CB8AC3E}">
        <p14:creationId xmlns:p14="http://schemas.microsoft.com/office/powerpoint/2010/main" val="1114136600"/>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Tree Example</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855" y="1662370"/>
            <a:ext cx="8307506" cy="4470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6499100"/>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0" y="496888"/>
            <a:ext cx="8955088" cy="646112"/>
          </a:xfrm>
        </p:spPr>
        <p:txBody>
          <a:bodyPr/>
          <a:lstStyle/>
          <a:p>
            <a:pPr eaLnBrk="1" hangingPunct="1"/>
            <a:r>
              <a:rPr lang="en-US" sz="3600" smtClean="0"/>
              <a:t>Regression Tree Induction</a:t>
            </a:r>
          </a:p>
        </p:txBody>
      </p:sp>
      <p:sp>
        <p:nvSpPr>
          <p:cNvPr id="31747" name="Rectangle 3"/>
          <p:cNvSpPr>
            <a:spLocks noGrp="1" noChangeArrowheads="1"/>
          </p:cNvSpPr>
          <p:nvPr>
            <p:ph type="body" idx="1"/>
          </p:nvPr>
        </p:nvSpPr>
        <p:spPr>
          <a:xfrm>
            <a:off x="328613" y="2133600"/>
            <a:ext cx="8208962" cy="3465513"/>
          </a:xfrm>
        </p:spPr>
        <p:txBody>
          <a:bodyPr/>
          <a:lstStyle/>
          <a:p>
            <a:pPr eaLnBrk="1" hangingPunct="1"/>
            <a:r>
              <a:rPr lang="en-US" smtClean="0"/>
              <a:t>Why Regression tree?</a:t>
            </a:r>
          </a:p>
          <a:p>
            <a:pPr lvl="1" eaLnBrk="1" hangingPunct="1"/>
            <a:r>
              <a:rPr lang="en-US" sz="2400" smtClean="0"/>
              <a:t>Ability to:</a:t>
            </a:r>
          </a:p>
          <a:p>
            <a:pPr lvl="2" eaLnBrk="1" hangingPunct="1"/>
            <a:r>
              <a:rPr lang="en-US" sz="2000" smtClean="0"/>
              <a:t>Predict continuous variable</a:t>
            </a:r>
          </a:p>
          <a:p>
            <a:pPr lvl="2" eaLnBrk="1" hangingPunct="1"/>
            <a:r>
              <a:rPr lang="en-US" sz="2000" smtClean="0"/>
              <a:t>Model conditional effects</a:t>
            </a:r>
          </a:p>
          <a:p>
            <a:pPr lvl="2" eaLnBrk="1" hangingPunct="1"/>
            <a:r>
              <a:rPr lang="en-US" sz="2000" smtClean="0"/>
              <a:t>Model uncertainty </a:t>
            </a:r>
          </a:p>
          <a:p>
            <a:pPr eaLnBrk="1" hangingPunct="1"/>
            <a:endParaRPr lang="en-US" smtClean="0"/>
          </a:p>
          <a:p>
            <a:pPr eaLnBrk="1" hangingPunct="1"/>
            <a:endParaRPr lang="en-US" smtClean="0"/>
          </a:p>
          <a:p>
            <a:pPr eaLnBrk="1" hangingPunct="1"/>
            <a:endParaRPr lang="en-US" sz="2800" smtClean="0"/>
          </a:p>
        </p:txBody>
      </p:sp>
      <p:sp>
        <p:nvSpPr>
          <p:cNvPr id="31748" name="Slide Number Placeholder 1"/>
          <p:cNvSpPr>
            <a:spLocks noGrp="1"/>
          </p:cNvSpPr>
          <p:nvPr>
            <p:ph type="sldNum" sz="quarter" idx="4294967295"/>
          </p:nvPr>
        </p:nvSpPr>
        <p:spPr>
          <a:xfrm>
            <a:off x="146050" y="6361113"/>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bg2"/>
                </a:solidFill>
                <a:latin typeface="Times New Roman" pitchFamily="18" charset="0"/>
                <a:ea typeface="MS PGothic" pitchFamily="34" charset="-128"/>
              </a:defRPr>
            </a:lvl1pPr>
            <a:lvl2pPr marL="742950" indent="-285750" eaLnBrk="0" hangingPunct="0">
              <a:defRPr sz="1600" b="1">
                <a:solidFill>
                  <a:schemeClr val="bg2"/>
                </a:solidFill>
                <a:latin typeface="Times New Roman" pitchFamily="18" charset="0"/>
                <a:ea typeface="MS PGothic" pitchFamily="34" charset="-128"/>
              </a:defRPr>
            </a:lvl2pPr>
            <a:lvl3pPr marL="1143000" indent="-228600" eaLnBrk="0" hangingPunct="0">
              <a:defRPr sz="1600" b="1">
                <a:solidFill>
                  <a:schemeClr val="bg2"/>
                </a:solidFill>
                <a:latin typeface="Times New Roman" pitchFamily="18" charset="0"/>
                <a:ea typeface="MS PGothic" pitchFamily="34" charset="-128"/>
              </a:defRPr>
            </a:lvl3pPr>
            <a:lvl4pPr marL="1600200" indent="-228600" eaLnBrk="0" hangingPunct="0">
              <a:defRPr sz="1600" b="1">
                <a:solidFill>
                  <a:schemeClr val="bg2"/>
                </a:solidFill>
                <a:latin typeface="Times New Roman" pitchFamily="18" charset="0"/>
                <a:ea typeface="MS PGothic" pitchFamily="34" charset="-128"/>
              </a:defRPr>
            </a:lvl4pPr>
            <a:lvl5pPr marL="2057400" indent="-228600" eaLnBrk="0" hangingPunct="0">
              <a:defRPr sz="1600" b="1">
                <a:solidFill>
                  <a:schemeClr val="bg2"/>
                </a:solidFill>
                <a:latin typeface="Times New Roman" pitchFamily="18" charset="0"/>
                <a:ea typeface="MS PGothic" pitchFamily="34" charset="-128"/>
              </a:defRPr>
            </a:lvl5pPr>
            <a:lvl6pPr marL="25146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8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90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62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0228D833-1FCC-4534-B090-A3BE2046D821}" type="slidenum">
              <a:rPr lang="en-US" sz="2400" b="0" smtClean="0">
                <a:solidFill>
                  <a:schemeClr val="tx1"/>
                </a:solidFill>
                <a:latin typeface="Arial" pitchFamily="34" charset="0"/>
              </a:rPr>
              <a:pPr eaLnBrk="1" hangingPunct="1"/>
              <a:t>67</a:t>
            </a:fld>
            <a:endParaRPr lang="en-US" sz="2400" b="0" smtClean="0">
              <a:solidFill>
                <a:schemeClr val="tx1"/>
              </a:solidFill>
              <a:latin typeface="Arial" pitchFamily="34" charset="0"/>
            </a:endParaRPr>
          </a:p>
        </p:txBody>
      </p:sp>
    </p:spTree>
    <p:extLst>
      <p:ext uri="{BB962C8B-B14F-4D97-AF65-F5344CB8AC3E}">
        <p14:creationId xmlns:p14="http://schemas.microsoft.com/office/powerpoint/2010/main" val="3584176192"/>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381000" y="496888"/>
            <a:ext cx="8534400" cy="646112"/>
          </a:xfrm>
        </p:spPr>
        <p:txBody>
          <a:bodyPr/>
          <a:lstStyle/>
          <a:p>
            <a:pPr eaLnBrk="1" hangingPunct="1"/>
            <a:r>
              <a:rPr lang="en-US" sz="3600" smtClean="0"/>
              <a:t>Regression Trees</a:t>
            </a:r>
          </a:p>
        </p:txBody>
      </p:sp>
      <p:sp>
        <p:nvSpPr>
          <p:cNvPr id="32771" name="Rectangle 3"/>
          <p:cNvSpPr>
            <a:spLocks noGrp="1" noChangeArrowheads="1"/>
          </p:cNvSpPr>
          <p:nvPr>
            <p:ph type="body" idx="1"/>
          </p:nvPr>
        </p:nvSpPr>
        <p:spPr>
          <a:xfrm>
            <a:off x="4191000" y="2057400"/>
            <a:ext cx="4346575" cy="3998913"/>
          </a:xfrm>
        </p:spPr>
        <p:txBody>
          <a:bodyPr/>
          <a:lstStyle/>
          <a:p>
            <a:pPr eaLnBrk="1" hangingPunct="1"/>
            <a:r>
              <a:rPr lang="en-US" sz="2800" dirty="0" smtClean="0"/>
              <a:t>Continuous goal variables</a:t>
            </a:r>
          </a:p>
          <a:p>
            <a:pPr eaLnBrk="1" hangingPunct="1"/>
            <a:r>
              <a:rPr lang="en-US" sz="2800" dirty="0" smtClean="0"/>
              <a:t>Induction by means of an efficient recursive partitioning algorithm</a:t>
            </a:r>
          </a:p>
          <a:p>
            <a:pPr eaLnBrk="1" hangingPunct="1"/>
            <a:r>
              <a:rPr lang="en-US" sz="2800" dirty="0" smtClean="0"/>
              <a:t>Uses linear regression to select internal nodes</a:t>
            </a:r>
          </a:p>
          <a:p>
            <a:pPr eaLnBrk="1" hangingPunct="1"/>
            <a:endParaRPr lang="en-US" sz="1200" dirty="0" smtClean="0"/>
          </a:p>
          <a:p>
            <a:pPr eaLnBrk="1" hangingPunct="1"/>
            <a:endParaRPr lang="en-US" sz="2800" dirty="0" smtClean="0"/>
          </a:p>
          <a:p>
            <a:pPr eaLnBrk="1" hangingPunct="1"/>
            <a:endParaRPr lang="en-US" sz="2800" dirty="0" smtClean="0"/>
          </a:p>
          <a:p>
            <a:pPr eaLnBrk="1" hangingPunct="1"/>
            <a:endParaRPr lang="en-US" sz="2800" dirty="0" smtClean="0"/>
          </a:p>
        </p:txBody>
      </p:sp>
      <p:pic>
        <p:nvPicPr>
          <p:cNvPr id="32772" name="Picture 4" descr="treeSpl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371600"/>
            <a:ext cx="3584575" cy="442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Text Box 5"/>
          <p:cNvSpPr txBox="1">
            <a:spLocks noChangeArrowheads="1"/>
          </p:cNvSpPr>
          <p:nvPr/>
        </p:nvSpPr>
        <p:spPr bwMode="auto">
          <a:xfrm>
            <a:off x="485845" y="5797550"/>
            <a:ext cx="289560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1600" b="1">
                <a:solidFill>
                  <a:schemeClr val="bg2"/>
                </a:solidFill>
                <a:latin typeface="Times New Roman" pitchFamily="18" charset="0"/>
                <a:ea typeface="MS PGothic" pitchFamily="34" charset="-128"/>
              </a:defRPr>
            </a:lvl1pPr>
            <a:lvl2pPr marL="742950" indent="-285750" eaLnBrk="0" hangingPunct="0">
              <a:defRPr sz="1600" b="1">
                <a:solidFill>
                  <a:schemeClr val="bg2"/>
                </a:solidFill>
                <a:latin typeface="Times New Roman" pitchFamily="18" charset="0"/>
                <a:ea typeface="MS PGothic" pitchFamily="34" charset="-128"/>
              </a:defRPr>
            </a:lvl2pPr>
            <a:lvl3pPr marL="1143000" indent="-228600" eaLnBrk="0" hangingPunct="0">
              <a:defRPr sz="1600" b="1">
                <a:solidFill>
                  <a:schemeClr val="bg2"/>
                </a:solidFill>
                <a:latin typeface="Times New Roman" pitchFamily="18" charset="0"/>
                <a:ea typeface="MS PGothic" pitchFamily="34" charset="-128"/>
              </a:defRPr>
            </a:lvl3pPr>
            <a:lvl4pPr marL="1600200" indent="-228600" eaLnBrk="0" hangingPunct="0">
              <a:defRPr sz="1600" b="1">
                <a:solidFill>
                  <a:schemeClr val="bg2"/>
                </a:solidFill>
                <a:latin typeface="Times New Roman" pitchFamily="18" charset="0"/>
                <a:ea typeface="MS PGothic" pitchFamily="34" charset="-128"/>
              </a:defRPr>
            </a:lvl4pPr>
            <a:lvl5pPr marL="2057400" indent="-228600" eaLnBrk="0" hangingPunct="0">
              <a:defRPr sz="1600" b="1">
                <a:solidFill>
                  <a:schemeClr val="bg2"/>
                </a:solidFill>
                <a:latin typeface="Times New Roman" pitchFamily="18" charset="0"/>
                <a:ea typeface="MS PGothic" pitchFamily="34" charset="-128"/>
              </a:defRPr>
            </a:lvl5pPr>
            <a:lvl6pPr marL="25146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8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90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62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algn="ctr" eaLnBrk="1" hangingPunct="1">
              <a:lnSpc>
                <a:spcPct val="90000"/>
              </a:lnSpc>
              <a:spcBef>
                <a:spcPct val="20000"/>
              </a:spcBef>
              <a:buClr>
                <a:srgbClr val="CCFF33"/>
              </a:buClr>
              <a:buSzPct val="70000"/>
              <a:buFont typeface="Wingdings" pitchFamily="2" charset="2"/>
              <a:buNone/>
            </a:pPr>
            <a:r>
              <a:rPr lang="en-US" sz="1400" dirty="0">
                <a:solidFill>
                  <a:schemeClr val="tx1"/>
                </a:solidFill>
                <a:latin typeface="Arial" pitchFamily="34" charset="0"/>
              </a:rPr>
              <a:t>Quinlan, 1992</a:t>
            </a:r>
          </a:p>
          <a:p>
            <a:pPr algn="ctr" eaLnBrk="1" hangingPunct="1">
              <a:spcBef>
                <a:spcPct val="50000"/>
              </a:spcBef>
            </a:pPr>
            <a:endParaRPr lang="en-US" sz="1400" dirty="0"/>
          </a:p>
        </p:txBody>
      </p:sp>
      <p:sp>
        <p:nvSpPr>
          <p:cNvPr id="32774" name="Slide Number Placeholder 1"/>
          <p:cNvSpPr>
            <a:spLocks noGrp="1"/>
          </p:cNvSpPr>
          <p:nvPr>
            <p:ph type="sldNum" sz="quarter" idx="4294967295"/>
          </p:nvPr>
        </p:nvSpPr>
        <p:spPr>
          <a:xfrm>
            <a:off x="146050" y="6361113"/>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bg2"/>
                </a:solidFill>
                <a:latin typeface="Times New Roman" pitchFamily="18" charset="0"/>
                <a:ea typeface="MS PGothic" pitchFamily="34" charset="-128"/>
              </a:defRPr>
            </a:lvl1pPr>
            <a:lvl2pPr marL="742950" indent="-285750" eaLnBrk="0" hangingPunct="0">
              <a:defRPr sz="1600" b="1">
                <a:solidFill>
                  <a:schemeClr val="bg2"/>
                </a:solidFill>
                <a:latin typeface="Times New Roman" pitchFamily="18" charset="0"/>
                <a:ea typeface="MS PGothic" pitchFamily="34" charset="-128"/>
              </a:defRPr>
            </a:lvl2pPr>
            <a:lvl3pPr marL="1143000" indent="-228600" eaLnBrk="0" hangingPunct="0">
              <a:defRPr sz="1600" b="1">
                <a:solidFill>
                  <a:schemeClr val="bg2"/>
                </a:solidFill>
                <a:latin typeface="Times New Roman" pitchFamily="18" charset="0"/>
                <a:ea typeface="MS PGothic" pitchFamily="34" charset="-128"/>
              </a:defRPr>
            </a:lvl3pPr>
            <a:lvl4pPr marL="1600200" indent="-228600" eaLnBrk="0" hangingPunct="0">
              <a:defRPr sz="1600" b="1">
                <a:solidFill>
                  <a:schemeClr val="bg2"/>
                </a:solidFill>
                <a:latin typeface="Times New Roman" pitchFamily="18" charset="0"/>
                <a:ea typeface="MS PGothic" pitchFamily="34" charset="-128"/>
              </a:defRPr>
            </a:lvl4pPr>
            <a:lvl5pPr marL="2057400" indent="-228600" eaLnBrk="0" hangingPunct="0">
              <a:defRPr sz="1600" b="1">
                <a:solidFill>
                  <a:schemeClr val="bg2"/>
                </a:solidFill>
                <a:latin typeface="Times New Roman" pitchFamily="18" charset="0"/>
                <a:ea typeface="MS PGothic" pitchFamily="34" charset="-128"/>
              </a:defRPr>
            </a:lvl5pPr>
            <a:lvl6pPr marL="25146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8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90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62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23683D90-E45B-4699-BB81-14B53A7FF339}" type="slidenum">
              <a:rPr lang="en-US" sz="2400" b="0" smtClean="0">
                <a:solidFill>
                  <a:schemeClr val="tx1"/>
                </a:solidFill>
                <a:latin typeface="Arial" pitchFamily="34" charset="0"/>
              </a:rPr>
              <a:pPr eaLnBrk="1" hangingPunct="1"/>
              <a:t>68</a:t>
            </a:fld>
            <a:endParaRPr lang="en-US" sz="2400" b="0" smtClean="0">
              <a:solidFill>
                <a:schemeClr val="tx1"/>
              </a:solidFill>
              <a:latin typeface="Arial" pitchFamily="34" charset="0"/>
            </a:endParaRPr>
          </a:p>
        </p:txBody>
      </p:sp>
    </p:spTree>
    <p:extLst>
      <p:ext uri="{BB962C8B-B14F-4D97-AF65-F5344CB8AC3E}">
        <p14:creationId xmlns:p14="http://schemas.microsoft.com/office/powerpoint/2010/main" val="4211095351"/>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1143000" y="381000"/>
            <a:ext cx="6096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p>
            <a:pPr algn="ctr" eaLnBrk="0" hangingPunct="0"/>
            <a:r>
              <a:rPr lang="en-US" sz="4000" dirty="0">
                <a:solidFill>
                  <a:schemeClr val="tx2"/>
                </a:solidFill>
                <a:latin typeface="Arial" pitchFamily="34" charset="0"/>
              </a:rPr>
              <a:t>Clustering</a:t>
            </a:r>
          </a:p>
        </p:txBody>
      </p:sp>
      <p:sp>
        <p:nvSpPr>
          <p:cNvPr id="33795" name="Rectangle 3"/>
          <p:cNvSpPr>
            <a:spLocks noChangeArrowheads="1"/>
          </p:cNvSpPr>
          <p:nvPr/>
        </p:nvSpPr>
        <p:spPr bwMode="auto">
          <a:xfrm>
            <a:off x="304800" y="1828800"/>
            <a:ext cx="82296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457200" indent="-457200" algn="l" eaLnBrk="0" hangingPunct="0">
              <a:spcBef>
                <a:spcPct val="20000"/>
              </a:spcBef>
              <a:buClr>
                <a:srgbClr val="B5ED01"/>
              </a:buClr>
              <a:buFont typeface="Wingdings" pitchFamily="2" charset="2"/>
              <a:buChar char="§"/>
            </a:pPr>
            <a:r>
              <a:rPr lang="en-US" sz="2800" dirty="0">
                <a:solidFill>
                  <a:schemeClr val="tx1"/>
                </a:solidFill>
                <a:latin typeface="AvantGarde Medium" pitchFamily="34" charset="0"/>
              </a:rPr>
              <a:t>Basic idea: Group similar things together</a:t>
            </a:r>
          </a:p>
          <a:p>
            <a:pPr marL="457200" indent="-457200" algn="l" eaLnBrk="0" hangingPunct="0">
              <a:spcBef>
                <a:spcPct val="20000"/>
              </a:spcBef>
              <a:buClr>
                <a:srgbClr val="B5ED01"/>
              </a:buClr>
              <a:buFont typeface="Wingdings" pitchFamily="2" charset="2"/>
              <a:buChar char="§"/>
            </a:pPr>
            <a:r>
              <a:rPr lang="en-US" sz="2800" dirty="0">
                <a:solidFill>
                  <a:schemeClr val="tx1"/>
                </a:solidFill>
                <a:latin typeface="AvantGarde Medium" pitchFamily="34" charset="0"/>
              </a:rPr>
              <a:t>Unsupervised Learning – Useful when no other info is available </a:t>
            </a:r>
          </a:p>
          <a:p>
            <a:pPr marL="457200" indent="-457200" algn="l" eaLnBrk="0" hangingPunct="0">
              <a:spcBef>
                <a:spcPct val="20000"/>
              </a:spcBef>
              <a:buClr>
                <a:srgbClr val="B5ED01"/>
              </a:buClr>
              <a:buFont typeface="Wingdings" pitchFamily="2" charset="2"/>
              <a:buChar char="§"/>
            </a:pPr>
            <a:r>
              <a:rPr lang="en-US" sz="2800" dirty="0">
                <a:solidFill>
                  <a:schemeClr val="tx1"/>
                </a:solidFill>
                <a:latin typeface="AvantGarde Medium" pitchFamily="34" charset="0"/>
              </a:rPr>
              <a:t>K-means</a:t>
            </a:r>
          </a:p>
          <a:p>
            <a:pPr marL="800100" lvl="1" indent="-342900" algn="l" eaLnBrk="0" hangingPunct="0">
              <a:spcBef>
                <a:spcPct val="20000"/>
              </a:spcBef>
              <a:buClr>
                <a:srgbClr val="B5ED01"/>
              </a:buClr>
              <a:buFont typeface="Wingdings" pitchFamily="2" charset="2"/>
              <a:buChar char="§"/>
            </a:pPr>
            <a:r>
              <a:rPr kumimoji="1" lang="en-US" sz="2400" dirty="0">
                <a:solidFill>
                  <a:schemeClr val="tx2"/>
                </a:solidFill>
                <a:latin typeface="Arial" pitchFamily="34" charset="0"/>
              </a:rPr>
              <a:t>Partitioning instances into </a:t>
            </a:r>
            <a:r>
              <a:rPr kumimoji="1" lang="en-US" sz="2400" i="1" u="sng" dirty="0">
                <a:solidFill>
                  <a:schemeClr val="tx2"/>
                </a:solidFill>
                <a:latin typeface="Arial" pitchFamily="34" charset="0"/>
              </a:rPr>
              <a:t>k</a:t>
            </a:r>
            <a:r>
              <a:rPr kumimoji="1" lang="en-US" sz="2400" dirty="0">
                <a:solidFill>
                  <a:schemeClr val="tx2"/>
                </a:solidFill>
                <a:latin typeface="Arial" pitchFamily="34" charset="0"/>
              </a:rPr>
              <a:t> disjoint clusters</a:t>
            </a:r>
          </a:p>
          <a:p>
            <a:pPr marL="800100" lvl="1" indent="-342900" algn="l" eaLnBrk="0" hangingPunct="0">
              <a:spcBef>
                <a:spcPct val="20000"/>
              </a:spcBef>
              <a:buClr>
                <a:srgbClr val="B5ED01"/>
              </a:buClr>
              <a:buFont typeface="Wingdings" pitchFamily="2" charset="2"/>
              <a:buChar char="§"/>
            </a:pPr>
            <a:r>
              <a:rPr kumimoji="1" lang="en-US" sz="2400" dirty="0">
                <a:solidFill>
                  <a:schemeClr val="tx2"/>
                </a:solidFill>
                <a:latin typeface="Arial" pitchFamily="34" charset="0"/>
              </a:rPr>
              <a:t>Measure of similarity</a:t>
            </a:r>
            <a:endParaRPr lang="en-US" sz="2400" dirty="0">
              <a:solidFill>
                <a:schemeClr val="tx2"/>
              </a:solidFill>
              <a:latin typeface="AvantGarde Medium" pitchFamily="34" charset="0"/>
            </a:endParaRPr>
          </a:p>
          <a:p>
            <a:pPr marL="457200" indent="-457200" algn="l" eaLnBrk="0" hangingPunct="0">
              <a:spcBef>
                <a:spcPct val="20000"/>
              </a:spcBef>
              <a:buClr>
                <a:srgbClr val="AA0008"/>
              </a:buClr>
              <a:buFont typeface="Monotype Sorts" charset="2"/>
              <a:buChar char="s"/>
            </a:pPr>
            <a:endParaRPr lang="en-US" sz="3200" dirty="0">
              <a:solidFill>
                <a:srgbClr val="001A55"/>
              </a:solidFill>
              <a:latin typeface="AvantGarde Medium" pitchFamily="34" charset="0"/>
            </a:endParaRPr>
          </a:p>
          <a:p>
            <a:pPr marL="800100" lvl="1" indent="-342900" algn="l" eaLnBrk="0" hangingPunct="0">
              <a:spcBef>
                <a:spcPct val="20000"/>
              </a:spcBef>
              <a:buClr>
                <a:srgbClr val="AA0008"/>
              </a:buClr>
              <a:buFont typeface="Monotype Sorts" charset="2"/>
              <a:buChar char="ä"/>
            </a:pPr>
            <a:endParaRPr lang="en-US" sz="3200" dirty="0">
              <a:solidFill>
                <a:srgbClr val="001A55"/>
              </a:solidFill>
              <a:latin typeface="AvantGarde Medium" pitchFamily="34" charset="0"/>
            </a:endParaRPr>
          </a:p>
          <a:p>
            <a:pPr marL="457200" indent="-457200" algn="l" eaLnBrk="0" hangingPunct="0">
              <a:spcBef>
                <a:spcPct val="20000"/>
              </a:spcBef>
              <a:buClr>
                <a:srgbClr val="AA0008"/>
              </a:buClr>
              <a:buFont typeface="Monotype Sorts" charset="2"/>
              <a:buChar char="s"/>
            </a:pPr>
            <a:endParaRPr lang="en-US" sz="2400" dirty="0">
              <a:solidFill>
                <a:srgbClr val="001A55"/>
              </a:solidFill>
              <a:latin typeface="AvantGarde Medium" pitchFamily="34" charset="0"/>
            </a:endParaRPr>
          </a:p>
        </p:txBody>
      </p:sp>
      <p:sp>
        <p:nvSpPr>
          <p:cNvPr id="33796" name="Slide Number Placeholder 1"/>
          <p:cNvSpPr>
            <a:spLocks noGrp="1"/>
          </p:cNvSpPr>
          <p:nvPr>
            <p:ph type="sldNum" sz="quarter" idx="4294967295"/>
          </p:nvPr>
        </p:nvSpPr>
        <p:spPr>
          <a:xfrm>
            <a:off x="146050" y="6361113"/>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bg2"/>
                </a:solidFill>
                <a:latin typeface="Times New Roman" pitchFamily="18" charset="0"/>
                <a:ea typeface="MS PGothic" pitchFamily="34" charset="-128"/>
              </a:defRPr>
            </a:lvl1pPr>
            <a:lvl2pPr marL="742950" indent="-285750" eaLnBrk="0" hangingPunct="0">
              <a:defRPr sz="1600" b="1">
                <a:solidFill>
                  <a:schemeClr val="bg2"/>
                </a:solidFill>
                <a:latin typeface="Times New Roman" pitchFamily="18" charset="0"/>
                <a:ea typeface="MS PGothic" pitchFamily="34" charset="-128"/>
              </a:defRPr>
            </a:lvl2pPr>
            <a:lvl3pPr marL="1143000" indent="-228600" eaLnBrk="0" hangingPunct="0">
              <a:defRPr sz="1600" b="1">
                <a:solidFill>
                  <a:schemeClr val="bg2"/>
                </a:solidFill>
                <a:latin typeface="Times New Roman" pitchFamily="18" charset="0"/>
                <a:ea typeface="MS PGothic" pitchFamily="34" charset="-128"/>
              </a:defRPr>
            </a:lvl3pPr>
            <a:lvl4pPr marL="1600200" indent="-228600" eaLnBrk="0" hangingPunct="0">
              <a:defRPr sz="1600" b="1">
                <a:solidFill>
                  <a:schemeClr val="bg2"/>
                </a:solidFill>
                <a:latin typeface="Times New Roman" pitchFamily="18" charset="0"/>
                <a:ea typeface="MS PGothic" pitchFamily="34" charset="-128"/>
              </a:defRPr>
            </a:lvl4pPr>
            <a:lvl5pPr marL="2057400" indent="-228600" eaLnBrk="0" hangingPunct="0">
              <a:defRPr sz="1600" b="1">
                <a:solidFill>
                  <a:schemeClr val="bg2"/>
                </a:solidFill>
                <a:latin typeface="Times New Roman" pitchFamily="18" charset="0"/>
                <a:ea typeface="MS PGothic" pitchFamily="34" charset="-128"/>
              </a:defRPr>
            </a:lvl5pPr>
            <a:lvl6pPr marL="25146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8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90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62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0DB06B9E-9FEB-4E61-9E49-C02714BF5EE1}" type="slidenum">
              <a:rPr lang="en-US" sz="2400" b="0" smtClean="0">
                <a:solidFill>
                  <a:schemeClr val="tx1"/>
                </a:solidFill>
                <a:latin typeface="Arial" pitchFamily="34" charset="0"/>
              </a:rPr>
              <a:pPr eaLnBrk="1" hangingPunct="1"/>
              <a:t>69</a:t>
            </a:fld>
            <a:endParaRPr lang="en-US" sz="2400" b="0" smtClean="0">
              <a:solidFill>
                <a:schemeClr val="tx1"/>
              </a:solidFill>
              <a:latin typeface="Arial" pitchFamily="34" charset="0"/>
            </a:endParaRPr>
          </a:p>
        </p:txBody>
      </p:sp>
    </p:spTree>
    <p:extLst>
      <p:ext uri="{BB962C8B-B14F-4D97-AF65-F5344CB8AC3E}">
        <p14:creationId xmlns:p14="http://schemas.microsoft.com/office/powerpoint/2010/main" val="2236236931"/>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839200" cy="685800"/>
          </a:xfrm>
        </p:spPr>
        <p:txBody>
          <a:bodyPr>
            <a:normAutofit/>
          </a:bodyPr>
          <a:lstStyle/>
          <a:p>
            <a:r>
              <a:rPr lang="en-US" dirty="0" smtClean="0"/>
              <a:t>Gordon Speeds and Feeds</a:t>
            </a:r>
            <a:endParaRPr lang="en-US" dirty="0"/>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213621325"/>
              </p:ext>
            </p:extLst>
          </p:nvPr>
        </p:nvGraphicFramePr>
        <p:xfrm>
          <a:off x="4368800" y="978774"/>
          <a:ext cx="4546600" cy="5432321"/>
        </p:xfrm>
        <a:graphic>
          <a:graphicData uri="http://schemas.openxmlformats.org/drawingml/2006/table">
            <a:tbl>
              <a:tblPr firstRow="1" firstCol="1" bandRow="1" bandCol="1">
                <a:tableStyleId>{00A15C55-8517-42AA-B614-E9B94910E393}</a:tableStyleId>
              </a:tblPr>
              <a:tblGrid>
                <a:gridCol w="2396967"/>
                <a:gridCol w="2149633"/>
              </a:tblGrid>
              <a:tr h="316626">
                <a:tc gridSpan="2">
                  <a:txBody>
                    <a:bodyPr/>
                    <a:lstStyle/>
                    <a:p>
                      <a:pPr marL="0" marR="0" algn="ctr" hangingPunct="0">
                        <a:lnSpc>
                          <a:spcPts val="1305"/>
                        </a:lnSpc>
                        <a:spcBef>
                          <a:spcPts val="0"/>
                        </a:spcBef>
                        <a:spcAft>
                          <a:spcPts val="0"/>
                        </a:spcAft>
                      </a:pPr>
                      <a:r>
                        <a:rPr lang="en-US" sz="1400" kern="1200" cap="small" dirty="0" smtClean="0">
                          <a:effectLst/>
                        </a:rPr>
                        <a:t>Intel </a:t>
                      </a:r>
                      <a:r>
                        <a:rPr lang="en-US" sz="1400" kern="1200" cap="small" dirty="0">
                          <a:effectLst/>
                        </a:rPr>
                        <a:t>Sandy Bridge Compute node</a:t>
                      </a:r>
                      <a:endParaRPr lang="en-US" sz="1400" dirty="0">
                        <a:effectLst/>
                        <a:latin typeface="Calibri"/>
                        <a:ea typeface="MS Mincho"/>
                        <a:cs typeface="Times New Roman"/>
                      </a:endParaRPr>
                    </a:p>
                  </a:txBody>
                  <a:tcPr marL="85043" marR="85043" marT="0" marB="0" anchor="ctr"/>
                </a:tc>
                <a:tc hMerge="1">
                  <a:txBody>
                    <a:bodyPr/>
                    <a:lstStyle/>
                    <a:p>
                      <a:endParaRPr lang="en-US"/>
                    </a:p>
                  </a:txBody>
                  <a:tcPr/>
                </a:tc>
              </a:tr>
              <a:tr h="212367">
                <a:tc>
                  <a:txBody>
                    <a:bodyPr/>
                    <a:lstStyle/>
                    <a:p>
                      <a:pPr marL="0" marR="0" algn="ctr" hangingPunct="0">
                        <a:lnSpc>
                          <a:spcPts val="1305"/>
                        </a:lnSpc>
                        <a:spcBef>
                          <a:spcPts val="0"/>
                        </a:spcBef>
                        <a:spcAft>
                          <a:spcPts val="0"/>
                        </a:spcAft>
                      </a:pPr>
                      <a:r>
                        <a:rPr lang="en-US" sz="1200" kern="1200" dirty="0">
                          <a:effectLst/>
                        </a:rPr>
                        <a:t>Sockets &amp; Cores </a:t>
                      </a:r>
                      <a:endParaRPr lang="en-US" sz="1200" dirty="0">
                        <a:effectLst/>
                        <a:latin typeface="Calibri"/>
                        <a:ea typeface="MS Mincho"/>
                        <a:cs typeface="Times New Roman"/>
                      </a:endParaRPr>
                    </a:p>
                  </a:txBody>
                  <a:tcPr marL="85043" marR="85043" marT="0" marB="0" anchor="ctr"/>
                </a:tc>
                <a:tc>
                  <a:txBody>
                    <a:bodyPr/>
                    <a:lstStyle/>
                    <a:p>
                      <a:pPr marL="0" marR="0" algn="ctr" hangingPunct="0">
                        <a:lnSpc>
                          <a:spcPts val="1305"/>
                        </a:lnSpc>
                        <a:spcBef>
                          <a:spcPts val="0"/>
                        </a:spcBef>
                        <a:spcAft>
                          <a:spcPts val="0"/>
                        </a:spcAft>
                      </a:pPr>
                      <a:r>
                        <a:rPr lang="en-US" sz="1200" kern="1200" dirty="0">
                          <a:effectLst/>
                        </a:rPr>
                        <a:t>2 &amp; 16</a:t>
                      </a:r>
                      <a:endParaRPr lang="en-US" sz="1200" dirty="0">
                        <a:effectLst/>
                        <a:latin typeface="Calibri"/>
                        <a:ea typeface="MS Mincho"/>
                        <a:cs typeface="Times New Roman"/>
                      </a:endParaRPr>
                    </a:p>
                  </a:txBody>
                  <a:tcPr marL="85043" marR="85043" marT="0" marB="0" anchor="ctr"/>
                </a:tc>
              </a:tr>
              <a:tr h="212367">
                <a:tc>
                  <a:txBody>
                    <a:bodyPr/>
                    <a:lstStyle/>
                    <a:p>
                      <a:pPr marL="0" marR="0" algn="ctr" hangingPunct="0">
                        <a:lnSpc>
                          <a:spcPts val="1305"/>
                        </a:lnSpc>
                        <a:spcBef>
                          <a:spcPts val="0"/>
                        </a:spcBef>
                        <a:spcAft>
                          <a:spcPts val="0"/>
                        </a:spcAft>
                      </a:pPr>
                      <a:r>
                        <a:rPr lang="en-US" sz="1200" kern="1200" dirty="0">
                          <a:effectLst/>
                        </a:rPr>
                        <a:t>Clock speed</a:t>
                      </a:r>
                      <a:endParaRPr lang="en-US" sz="1200" dirty="0">
                        <a:effectLst/>
                        <a:latin typeface="Calibri"/>
                        <a:ea typeface="MS Mincho"/>
                        <a:cs typeface="Times New Roman"/>
                      </a:endParaRPr>
                    </a:p>
                  </a:txBody>
                  <a:tcPr marL="85043" marR="85043" marT="0" marB="0" anchor="ctr"/>
                </a:tc>
                <a:tc>
                  <a:txBody>
                    <a:bodyPr/>
                    <a:lstStyle/>
                    <a:p>
                      <a:pPr marL="0" marR="0" algn="ctr" hangingPunct="0">
                        <a:lnSpc>
                          <a:spcPts val="1305"/>
                        </a:lnSpc>
                        <a:spcBef>
                          <a:spcPts val="0"/>
                        </a:spcBef>
                        <a:spcAft>
                          <a:spcPts val="0"/>
                        </a:spcAft>
                      </a:pPr>
                      <a:r>
                        <a:rPr lang="en-US" sz="1200" kern="1200" dirty="0">
                          <a:effectLst/>
                        </a:rPr>
                        <a:t>2.6 GHz</a:t>
                      </a:r>
                      <a:endParaRPr lang="en-US" sz="1200" dirty="0">
                        <a:effectLst/>
                        <a:latin typeface="Calibri"/>
                        <a:ea typeface="MS Mincho"/>
                        <a:cs typeface="Times New Roman"/>
                      </a:endParaRPr>
                    </a:p>
                  </a:txBody>
                  <a:tcPr marL="85043" marR="85043" marT="0" marB="0" anchor="ctr"/>
                </a:tc>
              </a:tr>
              <a:tr h="212367">
                <a:tc>
                  <a:txBody>
                    <a:bodyPr/>
                    <a:lstStyle/>
                    <a:p>
                      <a:pPr marL="0" marR="0" algn="ctr" hangingPunct="0">
                        <a:lnSpc>
                          <a:spcPts val="1305"/>
                        </a:lnSpc>
                        <a:spcBef>
                          <a:spcPts val="0"/>
                        </a:spcBef>
                        <a:spcAft>
                          <a:spcPts val="0"/>
                        </a:spcAft>
                      </a:pPr>
                      <a:r>
                        <a:rPr lang="en-US" sz="1200" kern="1200" dirty="0">
                          <a:effectLst/>
                        </a:rPr>
                        <a:t>DRAM capacity and speed</a:t>
                      </a:r>
                      <a:endParaRPr lang="en-US" sz="1200" dirty="0">
                        <a:effectLst/>
                        <a:latin typeface="Calibri"/>
                        <a:ea typeface="MS Mincho"/>
                        <a:cs typeface="Times New Roman"/>
                      </a:endParaRPr>
                    </a:p>
                  </a:txBody>
                  <a:tcPr marL="85043" marR="85043" marT="0" marB="0" anchor="ctr"/>
                </a:tc>
                <a:tc>
                  <a:txBody>
                    <a:bodyPr/>
                    <a:lstStyle/>
                    <a:p>
                      <a:pPr marL="0" marR="0" algn="ctr" hangingPunct="0">
                        <a:lnSpc>
                          <a:spcPts val="1305"/>
                        </a:lnSpc>
                        <a:spcBef>
                          <a:spcPts val="0"/>
                        </a:spcBef>
                        <a:spcAft>
                          <a:spcPts val="0"/>
                        </a:spcAft>
                      </a:pPr>
                      <a:r>
                        <a:rPr lang="en-US" sz="1200" kern="1200">
                          <a:effectLst/>
                        </a:rPr>
                        <a:t>64 GB, </a:t>
                      </a:r>
                      <a:r>
                        <a:rPr lang="en-US" sz="1200" kern="1200" smtClean="0">
                          <a:effectLst/>
                        </a:rPr>
                        <a:t>1,333 MHz</a:t>
                      </a:r>
                      <a:endParaRPr lang="en-US" sz="1200">
                        <a:effectLst/>
                        <a:latin typeface="Calibri"/>
                        <a:ea typeface="MS Mincho"/>
                        <a:cs typeface="Times New Roman"/>
                      </a:endParaRPr>
                    </a:p>
                  </a:txBody>
                  <a:tcPr marL="85043" marR="85043" marT="0" marB="0" anchor="ctr"/>
                </a:tc>
              </a:tr>
              <a:tr h="289131">
                <a:tc gridSpan="2">
                  <a:txBody>
                    <a:bodyPr/>
                    <a:lstStyle/>
                    <a:p>
                      <a:pPr marL="0" marR="0" algn="ctr" hangingPunct="0">
                        <a:lnSpc>
                          <a:spcPts val="1305"/>
                        </a:lnSpc>
                        <a:spcBef>
                          <a:spcPts val="0"/>
                        </a:spcBef>
                        <a:spcAft>
                          <a:spcPts val="0"/>
                        </a:spcAft>
                      </a:pPr>
                      <a:r>
                        <a:rPr lang="en-US" sz="1200" kern="1200" cap="small" dirty="0">
                          <a:effectLst/>
                        </a:rPr>
                        <a:t>Intel710 </a:t>
                      </a:r>
                      <a:r>
                        <a:rPr lang="en-US" sz="1200" dirty="0" err="1">
                          <a:effectLst/>
                        </a:rPr>
                        <a:t>e</a:t>
                      </a:r>
                      <a:r>
                        <a:rPr lang="en-US" sz="1200" kern="1200" cap="small" dirty="0" err="1">
                          <a:effectLst/>
                        </a:rPr>
                        <a:t>MLC</a:t>
                      </a:r>
                      <a:r>
                        <a:rPr lang="en-US" sz="1200" kern="1200" cap="small" dirty="0">
                          <a:effectLst/>
                        </a:rPr>
                        <a:t> Flash I/O Node</a:t>
                      </a:r>
                      <a:endParaRPr lang="en-US" sz="1200" dirty="0">
                        <a:effectLst/>
                        <a:latin typeface="Calibri"/>
                        <a:ea typeface="MS Mincho"/>
                        <a:cs typeface="Times New Roman"/>
                      </a:endParaRPr>
                    </a:p>
                  </a:txBody>
                  <a:tcPr marL="85043" marR="85043" marT="0" marB="0" anchor="ctr"/>
                </a:tc>
                <a:tc hMerge="1">
                  <a:txBody>
                    <a:bodyPr/>
                    <a:lstStyle/>
                    <a:p>
                      <a:endParaRPr lang="en-US"/>
                    </a:p>
                  </a:txBody>
                  <a:tcPr/>
                </a:tc>
              </a:tr>
              <a:tr h="212367">
                <a:tc>
                  <a:txBody>
                    <a:bodyPr/>
                    <a:lstStyle/>
                    <a:p>
                      <a:pPr marL="0" marR="0" algn="ctr" hangingPunct="0">
                        <a:lnSpc>
                          <a:spcPts val="1305"/>
                        </a:lnSpc>
                        <a:spcBef>
                          <a:spcPts val="0"/>
                        </a:spcBef>
                        <a:spcAft>
                          <a:spcPts val="0"/>
                        </a:spcAft>
                      </a:pPr>
                      <a:r>
                        <a:rPr lang="en-US" sz="1200" kern="1200" dirty="0">
                          <a:effectLst/>
                        </a:rPr>
                        <a:t>NAND flash SSD drives</a:t>
                      </a:r>
                      <a:endParaRPr lang="en-US" sz="1200" dirty="0">
                        <a:effectLst/>
                        <a:latin typeface="Calibri"/>
                        <a:ea typeface="MS Mincho"/>
                        <a:cs typeface="Times New Roman"/>
                      </a:endParaRPr>
                    </a:p>
                  </a:txBody>
                  <a:tcPr marL="85043" marR="85043" marT="0" marB="0" anchor="ctr"/>
                </a:tc>
                <a:tc>
                  <a:txBody>
                    <a:bodyPr/>
                    <a:lstStyle/>
                    <a:p>
                      <a:pPr marL="0" marR="0" algn="ctr" hangingPunct="0">
                        <a:lnSpc>
                          <a:spcPts val="1305"/>
                        </a:lnSpc>
                        <a:spcBef>
                          <a:spcPts val="0"/>
                        </a:spcBef>
                        <a:spcAft>
                          <a:spcPts val="0"/>
                        </a:spcAft>
                      </a:pPr>
                      <a:r>
                        <a:rPr lang="en-US" sz="1200" kern="1200" dirty="0">
                          <a:effectLst/>
                        </a:rPr>
                        <a:t>16</a:t>
                      </a:r>
                      <a:endParaRPr lang="en-US" sz="1200" dirty="0">
                        <a:effectLst/>
                        <a:latin typeface="Calibri"/>
                        <a:ea typeface="MS Mincho"/>
                        <a:cs typeface="Times New Roman"/>
                      </a:endParaRPr>
                    </a:p>
                  </a:txBody>
                  <a:tcPr marL="85043" marR="85043" marT="0" marB="0" anchor="ctr"/>
                </a:tc>
              </a:tr>
              <a:tr h="249144">
                <a:tc>
                  <a:txBody>
                    <a:bodyPr/>
                    <a:lstStyle/>
                    <a:p>
                      <a:pPr marL="0" marR="0" algn="ctr" hangingPunct="0">
                        <a:lnSpc>
                          <a:spcPts val="1720"/>
                        </a:lnSpc>
                        <a:spcBef>
                          <a:spcPts val="0"/>
                        </a:spcBef>
                        <a:spcAft>
                          <a:spcPts val="0"/>
                        </a:spcAft>
                      </a:pPr>
                      <a:r>
                        <a:rPr lang="en-US" sz="1200" kern="1200" dirty="0">
                          <a:effectLst/>
                        </a:rPr>
                        <a:t>SSD capacity per drive &amp; per node</a:t>
                      </a:r>
                      <a:endParaRPr lang="en-US" sz="1200" dirty="0">
                        <a:effectLst/>
                        <a:latin typeface="Calibri"/>
                        <a:ea typeface="MS Mincho"/>
                        <a:cs typeface="Times New Roman"/>
                      </a:endParaRPr>
                    </a:p>
                  </a:txBody>
                  <a:tcPr marL="85043" marR="85043" marT="0" marB="0" anchor="ctr"/>
                </a:tc>
                <a:tc>
                  <a:txBody>
                    <a:bodyPr/>
                    <a:lstStyle/>
                    <a:p>
                      <a:pPr marL="0" marR="0" algn="ctr" hangingPunct="0">
                        <a:lnSpc>
                          <a:spcPts val="1720"/>
                        </a:lnSpc>
                        <a:spcBef>
                          <a:spcPts val="0"/>
                        </a:spcBef>
                        <a:spcAft>
                          <a:spcPts val="0"/>
                        </a:spcAft>
                      </a:pPr>
                      <a:r>
                        <a:rPr lang="en-US" sz="1200" kern="1200" dirty="0" smtClean="0">
                          <a:effectLst/>
                        </a:rPr>
                        <a:t>16 * 300 GB = </a:t>
                      </a:r>
                      <a:r>
                        <a:rPr lang="en-US" sz="1200" kern="1200" dirty="0">
                          <a:effectLst/>
                        </a:rPr>
                        <a:t>4.8 TB</a:t>
                      </a:r>
                      <a:endParaRPr lang="en-US" sz="1200" dirty="0">
                        <a:effectLst/>
                        <a:latin typeface="Calibri"/>
                        <a:ea typeface="MS Mincho"/>
                        <a:cs typeface="Times New Roman"/>
                      </a:endParaRPr>
                    </a:p>
                  </a:txBody>
                  <a:tcPr marL="85043" marR="85043" marT="0" marB="0" anchor="ctr"/>
                </a:tc>
              </a:tr>
              <a:tr h="212367">
                <a:tc gridSpan="2">
                  <a:txBody>
                    <a:bodyPr/>
                    <a:lstStyle/>
                    <a:p>
                      <a:pPr marL="0" marR="0" algn="ctr" hangingPunct="0">
                        <a:lnSpc>
                          <a:spcPts val="1305"/>
                        </a:lnSpc>
                        <a:spcBef>
                          <a:spcPts val="0"/>
                        </a:spcBef>
                        <a:spcAft>
                          <a:spcPts val="0"/>
                        </a:spcAft>
                      </a:pPr>
                      <a:r>
                        <a:rPr lang="en-US" sz="1200" kern="1200" cap="small" dirty="0">
                          <a:effectLst/>
                        </a:rPr>
                        <a:t>SMP Super-Node  (via vSMP)</a:t>
                      </a:r>
                      <a:endParaRPr lang="en-US" sz="1200" dirty="0">
                        <a:effectLst/>
                        <a:latin typeface="Calibri"/>
                        <a:ea typeface="MS Mincho"/>
                        <a:cs typeface="Times New Roman"/>
                      </a:endParaRPr>
                    </a:p>
                  </a:txBody>
                  <a:tcPr marL="85043" marR="85043" marT="0" marB="0" anchor="ctr"/>
                </a:tc>
                <a:tc hMerge="1">
                  <a:txBody>
                    <a:bodyPr/>
                    <a:lstStyle/>
                    <a:p>
                      <a:endParaRPr lang="en-US"/>
                    </a:p>
                  </a:txBody>
                  <a:tcPr/>
                </a:tc>
              </a:tr>
              <a:tr h="212367">
                <a:tc>
                  <a:txBody>
                    <a:bodyPr/>
                    <a:lstStyle/>
                    <a:p>
                      <a:pPr marL="0" marR="0" algn="ctr" hangingPunct="0">
                        <a:lnSpc>
                          <a:spcPts val="1305"/>
                        </a:lnSpc>
                        <a:spcBef>
                          <a:spcPts val="0"/>
                        </a:spcBef>
                        <a:spcAft>
                          <a:spcPts val="0"/>
                        </a:spcAft>
                      </a:pPr>
                      <a:r>
                        <a:rPr lang="en-US" sz="1200" kern="1200">
                          <a:effectLst/>
                        </a:rPr>
                        <a:t>Compute nodes / I/O Nodes</a:t>
                      </a:r>
                      <a:endParaRPr lang="en-US" sz="1200">
                        <a:effectLst/>
                        <a:latin typeface="Calibri"/>
                        <a:ea typeface="MS Mincho"/>
                        <a:cs typeface="Times New Roman"/>
                      </a:endParaRPr>
                    </a:p>
                  </a:txBody>
                  <a:tcPr marL="85043" marR="85043" marT="0" marB="0" anchor="ctr"/>
                </a:tc>
                <a:tc>
                  <a:txBody>
                    <a:bodyPr/>
                    <a:lstStyle/>
                    <a:p>
                      <a:pPr marL="0" marR="0" algn="ctr" hangingPunct="0">
                        <a:lnSpc>
                          <a:spcPts val="1305"/>
                        </a:lnSpc>
                        <a:spcBef>
                          <a:spcPts val="0"/>
                        </a:spcBef>
                        <a:spcAft>
                          <a:spcPts val="0"/>
                        </a:spcAft>
                      </a:pPr>
                      <a:r>
                        <a:rPr lang="en-US" sz="1200" kern="1200" dirty="0">
                          <a:effectLst/>
                        </a:rPr>
                        <a:t>32 / 2</a:t>
                      </a:r>
                      <a:endParaRPr lang="en-US" sz="1200" dirty="0">
                        <a:effectLst/>
                        <a:latin typeface="Calibri"/>
                        <a:ea typeface="MS Mincho"/>
                        <a:cs typeface="Times New Roman"/>
                      </a:endParaRPr>
                    </a:p>
                  </a:txBody>
                  <a:tcPr marL="85043" marR="85043" marT="0" marB="0" anchor="ctr"/>
                </a:tc>
              </a:tr>
              <a:tr h="226499">
                <a:tc>
                  <a:txBody>
                    <a:bodyPr/>
                    <a:lstStyle/>
                    <a:p>
                      <a:pPr marL="0" marR="0" algn="ctr" hangingPunct="0">
                        <a:lnSpc>
                          <a:spcPts val="1305"/>
                        </a:lnSpc>
                        <a:spcBef>
                          <a:spcPts val="0"/>
                        </a:spcBef>
                        <a:spcAft>
                          <a:spcPts val="0"/>
                        </a:spcAft>
                      </a:pPr>
                      <a:r>
                        <a:rPr lang="en-US" sz="1200" kern="1200">
                          <a:effectLst/>
                        </a:rPr>
                        <a:t>Addressable DRAM</a:t>
                      </a:r>
                      <a:endParaRPr lang="en-US" sz="1200">
                        <a:effectLst/>
                        <a:latin typeface="Calibri"/>
                        <a:ea typeface="MS Mincho"/>
                        <a:cs typeface="Times New Roman"/>
                      </a:endParaRPr>
                    </a:p>
                  </a:txBody>
                  <a:tcPr marL="85043" marR="85043" marT="0" marB="0" anchor="ctr"/>
                </a:tc>
                <a:tc>
                  <a:txBody>
                    <a:bodyPr/>
                    <a:lstStyle/>
                    <a:p>
                      <a:pPr marL="0" marR="0" algn="ctr" hangingPunct="0">
                        <a:lnSpc>
                          <a:spcPts val="1305"/>
                        </a:lnSpc>
                        <a:spcBef>
                          <a:spcPts val="0"/>
                        </a:spcBef>
                        <a:spcAft>
                          <a:spcPts val="0"/>
                        </a:spcAft>
                      </a:pPr>
                      <a:r>
                        <a:rPr lang="en-US" sz="1200" kern="1200" dirty="0">
                          <a:effectLst/>
                        </a:rPr>
                        <a:t>2 TB</a:t>
                      </a:r>
                      <a:endParaRPr lang="en-US" sz="1200" dirty="0">
                        <a:effectLst/>
                        <a:latin typeface="Calibri"/>
                        <a:ea typeface="MS Mincho"/>
                        <a:cs typeface="Times New Roman"/>
                      </a:endParaRPr>
                    </a:p>
                  </a:txBody>
                  <a:tcPr marL="85043" marR="85043" marT="0" marB="0" anchor="ctr"/>
                </a:tc>
              </a:tr>
              <a:tr h="212367">
                <a:tc>
                  <a:txBody>
                    <a:bodyPr/>
                    <a:lstStyle/>
                    <a:p>
                      <a:pPr marL="0" marR="0" algn="ctr" hangingPunct="0">
                        <a:lnSpc>
                          <a:spcPts val="1305"/>
                        </a:lnSpc>
                        <a:spcBef>
                          <a:spcPts val="0"/>
                        </a:spcBef>
                        <a:spcAft>
                          <a:spcPts val="0"/>
                        </a:spcAft>
                      </a:pPr>
                      <a:r>
                        <a:rPr lang="en-US" sz="1200" kern="1200">
                          <a:effectLst/>
                        </a:rPr>
                        <a:t>Addressable memory including flash</a:t>
                      </a:r>
                      <a:endParaRPr lang="en-US" sz="1200">
                        <a:effectLst/>
                        <a:latin typeface="Calibri"/>
                        <a:ea typeface="MS Mincho"/>
                        <a:cs typeface="Times New Roman"/>
                      </a:endParaRPr>
                    </a:p>
                  </a:txBody>
                  <a:tcPr marL="85043" marR="85043" marT="0" marB="0" anchor="ctr"/>
                </a:tc>
                <a:tc>
                  <a:txBody>
                    <a:bodyPr/>
                    <a:lstStyle/>
                    <a:p>
                      <a:pPr marL="0" marR="0" algn="ctr" hangingPunct="0">
                        <a:lnSpc>
                          <a:spcPts val="1305"/>
                        </a:lnSpc>
                        <a:spcBef>
                          <a:spcPts val="0"/>
                        </a:spcBef>
                        <a:spcAft>
                          <a:spcPts val="0"/>
                        </a:spcAft>
                      </a:pPr>
                      <a:r>
                        <a:rPr lang="en-US" sz="1200" kern="1200" dirty="0" smtClean="0">
                          <a:effectLst/>
                        </a:rPr>
                        <a:t>11.6 </a:t>
                      </a:r>
                      <a:r>
                        <a:rPr lang="en-US" sz="1200" kern="1200" dirty="0">
                          <a:effectLst/>
                        </a:rPr>
                        <a:t>TB</a:t>
                      </a:r>
                      <a:endParaRPr lang="en-US" sz="1200" dirty="0">
                        <a:effectLst/>
                        <a:latin typeface="Calibri"/>
                        <a:ea typeface="MS Mincho"/>
                        <a:cs typeface="Times New Roman"/>
                      </a:endParaRPr>
                    </a:p>
                  </a:txBody>
                  <a:tcPr marL="85043" marR="85043" marT="0" marB="0" anchor="ctr"/>
                </a:tc>
              </a:tr>
              <a:tr h="212367">
                <a:tc gridSpan="2">
                  <a:txBody>
                    <a:bodyPr/>
                    <a:lstStyle/>
                    <a:p>
                      <a:pPr marL="0" marR="0" algn="ctr" hangingPunct="0">
                        <a:lnSpc>
                          <a:spcPts val="1305"/>
                        </a:lnSpc>
                        <a:spcBef>
                          <a:spcPts val="0"/>
                        </a:spcBef>
                        <a:spcAft>
                          <a:spcPts val="0"/>
                        </a:spcAft>
                      </a:pPr>
                      <a:r>
                        <a:rPr lang="en-US" sz="1200" kern="1200" cap="small" dirty="0" smtClean="0">
                          <a:effectLst/>
                        </a:rPr>
                        <a:t>Gordon (Aggregate)</a:t>
                      </a:r>
                      <a:endParaRPr lang="en-US" sz="1200" dirty="0">
                        <a:effectLst/>
                        <a:latin typeface="Calibri"/>
                        <a:ea typeface="MS Mincho"/>
                        <a:cs typeface="Times New Roman"/>
                      </a:endParaRPr>
                    </a:p>
                  </a:txBody>
                  <a:tcPr marL="85043" marR="85043" marT="0" marB="0" anchor="ctr"/>
                </a:tc>
                <a:tc hMerge="1">
                  <a:txBody>
                    <a:bodyPr/>
                    <a:lstStyle/>
                    <a:p>
                      <a:endParaRPr lang="en-US"/>
                    </a:p>
                  </a:txBody>
                  <a:tcPr/>
                </a:tc>
              </a:tr>
              <a:tr h="212367">
                <a:tc>
                  <a:txBody>
                    <a:bodyPr/>
                    <a:lstStyle/>
                    <a:p>
                      <a:pPr marL="0" marR="0" algn="ctr" hangingPunct="0">
                        <a:lnSpc>
                          <a:spcPts val="1305"/>
                        </a:lnSpc>
                        <a:spcBef>
                          <a:spcPts val="0"/>
                        </a:spcBef>
                        <a:spcAft>
                          <a:spcPts val="0"/>
                        </a:spcAft>
                      </a:pPr>
                      <a:r>
                        <a:rPr lang="en-US" sz="1200" kern="1200">
                          <a:effectLst/>
                        </a:rPr>
                        <a:t>Compute Nodes</a:t>
                      </a:r>
                      <a:endParaRPr lang="en-US" sz="1200">
                        <a:effectLst/>
                        <a:latin typeface="Calibri"/>
                        <a:ea typeface="MS Mincho"/>
                        <a:cs typeface="Times New Roman"/>
                      </a:endParaRPr>
                    </a:p>
                  </a:txBody>
                  <a:tcPr marL="85043" marR="85043" marT="0" marB="0" anchor="ctr"/>
                </a:tc>
                <a:tc>
                  <a:txBody>
                    <a:bodyPr/>
                    <a:lstStyle/>
                    <a:p>
                      <a:pPr marL="0" marR="0" algn="ctr" hangingPunct="0">
                        <a:lnSpc>
                          <a:spcPts val="1305"/>
                        </a:lnSpc>
                        <a:spcBef>
                          <a:spcPts val="0"/>
                        </a:spcBef>
                        <a:spcAft>
                          <a:spcPts val="0"/>
                        </a:spcAft>
                      </a:pPr>
                      <a:r>
                        <a:rPr lang="en-US" sz="1200" kern="1200" dirty="0">
                          <a:effectLst/>
                        </a:rPr>
                        <a:t>1,024</a:t>
                      </a:r>
                      <a:endParaRPr lang="en-US" sz="1200" dirty="0">
                        <a:effectLst/>
                        <a:latin typeface="Calibri"/>
                        <a:ea typeface="MS Mincho"/>
                        <a:cs typeface="Times New Roman"/>
                      </a:endParaRPr>
                    </a:p>
                  </a:txBody>
                  <a:tcPr marL="85043" marR="85043" marT="0" marB="0" anchor="ctr"/>
                </a:tc>
              </a:tr>
              <a:tr h="212367">
                <a:tc>
                  <a:txBody>
                    <a:bodyPr/>
                    <a:lstStyle/>
                    <a:p>
                      <a:pPr marL="0" marR="0" algn="ctr" hangingPunct="0">
                        <a:lnSpc>
                          <a:spcPts val="1305"/>
                        </a:lnSpc>
                        <a:spcBef>
                          <a:spcPts val="0"/>
                        </a:spcBef>
                        <a:spcAft>
                          <a:spcPts val="0"/>
                        </a:spcAft>
                      </a:pPr>
                      <a:r>
                        <a:rPr lang="en-US" sz="1200" kern="1200" dirty="0" smtClean="0">
                          <a:effectLst/>
                        </a:rPr>
                        <a:t>Compute </a:t>
                      </a:r>
                      <a:r>
                        <a:rPr lang="en-US" sz="1200" kern="1200" dirty="0">
                          <a:effectLst/>
                        </a:rPr>
                        <a:t>cores</a:t>
                      </a:r>
                      <a:endParaRPr lang="en-US" sz="1200" dirty="0">
                        <a:effectLst/>
                        <a:latin typeface="Calibri"/>
                        <a:ea typeface="MS Mincho"/>
                        <a:cs typeface="Times New Roman"/>
                      </a:endParaRPr>
                    </a:p>
                  </a:txBody>
                  <a:tcPr marL="85043" marR="85043" marT="0" marB="0" anchor="ctr"/>
                </a:tc>
                <a:tc>
                  <a:txBody>
                    <a:bodyPr/>
                    <a:lstStyle/>
                    <a:p>
                      <a:pPr marL="0" marR="0" algn="ctr" hangingPunct="0">
                        <a:lnSpc>
                          <a:spcPts val="1305"/>
                        </a:lnSpc>
                        <a:spcBef>
                          <a:spcPts val="0"/>
                        </a:spcBef>
                        <a:spcAft>
                          <a:spcPts val="0"/>
                        </a:spcAft>
                      </a:pPr>
                      <a:r>
                        <a:rPr lang="en-US" sz="1200" kern="1200" dirty="0">
                          <a:effectLst/>
                        </a:rPr>
                        <a:t>16,384 </a:t>
                      </a:r>
                      <a:endParaRPr lang="en-US" sz="1200" dirty="0">
                        <a:effectLst/>
                        <a:latin typeface="Calibri"/>
                        <a:ea typeface="MS Mincho"/>
                        <a:cs typeface="Times New Roman"/>
                      </a:endParaRPr>
                    </a:p>
                  </a:txBody>
                  <a:tcPr marL="85043" marR="85043" marT="0" marB="0" anchor="ctr"/>
                </a:tc>
              </a:tr>
              <a:tr h="212367">
                <a:tc>
                  <a:txBody>
                    <a:bodyPr/>
                    <a:lstStyle/>
                    <a:p>
                      <a:pPr marL="0" marR="0" algn="ctr" hangingPunct="0">
                        <a:lnSpc>
                          <a:spcPts val="1305"/>
                        </a:lnSpc>
                        <a:spcBef>
                          <a:spcPts val="0"/>
                        </a:spcBef>
                        <a:spcAft>
                          <a:spcPts val="0"/>
                        </a:spcAft>
                      </a:pPr>
                      <a:r>
                        <a:rPr lang="en-US" sz="1200" kern="1200">
                          <a:effectLst/>
                        </a:rPr>
                        <a:t>Peak performance</a:t>
                      </a:r>
                      <a:endParaRPr lang="en-US" sz="1200">
                        <a:effectLst/>
                        <a:latin typeface="Calibri"/>
                        <a:ea typeface="MS Mincho"/>
                        <a:cs typeface="Times New Roman"/>
                      </a:endParaRPr>
                    </a:p>
                  </a:txBody>
                  <a:tcPr marL="85043" marR="85043" marT="0" marB="0" anchor="ctr"/>
                </a:tc>
                <a:tc>
                  <a:txBody>
                    <a:bodyPr/>
                    <a:lstStyle/>
                    <a:p>
                      <a:pPr marL="0" marR="0" algn="ctr" hangingPunct="0">
                        <a:lnSpc>
                          <a:spcPts val="1305"/>
                        </a:lnSpc>
                        <a:spcBef>
                          <a:spcPts val="0"/>
                        </a:spcBef>
                        <a:spcAft>
                          <a:spcPts val="0"/>
                        </a:spcAft>
                      </a:pPr>
                      <a:r>
                        <a:rPr lang="en-US" sz="1200" kern="1200" dirty="0" smtClean="0">
                          <a:effectLst/>
                        </a:rPr>
                        <a:t>341 TF</a:t>
                      </a:r>
                      <a:endParaRPr lang="en-US" sz="1200" dirty="0">
                        <a:effectLst/>
                        <a:latin typeface="Calibri"/>
                        <a:ea typeface="MS Mincho"/>
                        <a:cs typeface="Times New Roman"/>
                      </a:endParaRPr>
                    </a:p>
                  </a:txBody>
                  <a:tcPr marL="85043" marR="85043" marT="0" marB="0" anchor="ctr"/>
                </a:tc>
              </a:tr>
              <a:tr h="227826">
                <a:tc>
                  <a:txBody>
                    <a:bodyPr/>
                    <a:lstStyle/>
                    <a:p>
                      <a:pPr marL="0" marR="0" algn="ctr" hangingPunct="0">
                        <a:lnSpc>
                          <a:spcPts val="1400"/>
                        </a:lnSpc>
                        <a:spcBef>
                          <a:spcPts val="0"/>
                        </a:spcBef>
                        <a:spcAft>
                          <a:spcPts val="0"/>
                        </a:spcAft>
                      </a:pPr>
                      <a:r>
                        <a:rPr lang="en-US" sz="1200" kern="1200" dirty="0" smtClean="0">
                          <a:effectLst/>
                        </a:rPr>
                        <a:t>DRAM/SSD</a:t>
                      </a:r>
                      <a:r>
                        <a:rPr lang="en-US" sz="1200" kern="1200" baseline="0" dirty="0" smtClean="0">
                          <a:effectLst/>
                        </a:rPr>
                        <a:t> m</a:t>
                      </a:r>
                      <a:r>
                        <a:rPr lang="en-US" sz="1200" kern="1200" dirty="0" smtClean="0">
                          <a:effectLst/>
                        </a:rPr>
                        <a:t>emory</a:t>
                      </a:r>
                      <a:endParaRPr lang="en-US" sz="1200" dirty="0">
                        <a:effectLst/>
                        <a:latin typeface="Calibri"/>
                        <a:ea typeface="MS Mincho"/>
                        <a:cs typeface="Times New Roman"/>
                      </a:endParaRPr>
                    </a:p>
                  </a:txBody>
                  <a:tcPr marL="85043" marR="85043" marT="0" marB="0" anchor="ctr"/>
                </a:tc>
                <a:tc>
                  <a:txBody>
                    <a:bodyPr/>
                    <a:lstStyle/>
                    <a:p>
                      <a:pPr marL="0" marR="0" algn="ctr" hangingPunct="0">
                        <a:lnSpc>
                          <a:spcPts val="1400"/>
                        </a:lnSpc>
                        <a:spcBef>
                          <a:spcPts val="0"/>
                        </a:spcBef>
                        <a:spcAft>
                          <a:spcPts val="0"/>
                        </a:spcAft>
                      </a:pPr>
                      <a:r>
                        <a:rPr lang="en-US" sz="1200" kern="1200" dirty="0">
                          <a:effectLst/>
                        </a:rPr>
                        <a:t>64 TB DRAM; 300 TB </a:t>
                      </a:r>
                      <a:r>
                        <a:rPr lang="en-US" sz="1200" kern="1200" dirty="0" smtClean="0">
                          <a:effectLst/>
                        </a:rPr>
                        <a:t>SSD</a:t>
                      </a:r>
                      <a:endParaRPr lang="en-US" sz="1200" dirty="0">
                        <a:effectLst/>
                        <a:latin typeface="Calibri"/>
                        <a:ea typeface="MS Mincho"/>
                        <a:cs typeface="Times New Roman"/>
                      </a:endParaRPr>
                    </a:p>
                  </a:txBody>
                  <a:tcPr marL="85043" marR="85043" marT="0" marB="0" anchor="ctr"/>
                </a:tc>
              </a:tr>
              <a:tr h="212367">
                <a:tc gridSpan="2">
                  <a:txBody>
                    <a:bodyPr/>
                    <a:lstStyle/>
                    <a:p>
                      <a:pPr marL="0" marR="0" algn="ctr" hangingPunct="0">
                        <a:lnSpc>
                          <a:spcPts val="1305"/>
                        </a:lnSpc>
                        <a:spcBef>
                          <a:spcPts val="0"/>
                        </a:spcBef>
                        <a:spcAft>
                          <a:spcPts val="0"/>
                        </a:spcAft>
                        <a:tabLst>
                          <a:tab pos="1131570" algn="l"/>
                          <a:tab pos="1303020" algn="l"/>
                        </a:tabLst>
                      </a:pPr>
                      <a:r>
                        <a:rPr lang="en-US" sz="1200" kern="1200" cap="small" dirty="0">
                          <a:effectLst/>
                        </a:rPr>
                        <a:t>InfiniBand Interconnect</a:t>
                      </a:r>
                      <a:endParaRPr lang="en-US" sz="1200" dirty="0">
                        <a:effectLst/>
                        <a:latin typeface="Calibri"/>
                        <a:ea typeface="MS Mincho"/>
                        <a:cs typeface="Times New Roman"/>
                      </a:endParaRPr>
                    </a:p>
                  </a:txBody>
                  <a:tcPr marL="85043" marR="85043" marT="0" marB="0" anchor="ctr"/>
                </a:tc>
                <a:tc hMerge="1">
                  <a:txBody>
                    <a:bodyPr/>
                    <a:lstStyle/>
                    <a:p>
                      <a:endParaRPr lang="en-US"/>
                    </a:p>
                  </a:txBody>
                  <a:tcPr/>
                </a:tc>
              </a:tr>
              <a:tr h="212367">
                <a:tc>
                  <a:txBody>
                    <a:bodyPr/>
                    <a:lstStyle/>
                    <a:p>
                      <a:pPr marL="0" marR="0" algn="ctr" hangingPunct="0">
                        <a:lnSpc>
                          <a:spcPts val="1305"/>
                        </a:lnSpc>
                        <a:spcBef>
                          <a:spcPts val="0"/>
                        </a:spcBef>
                        <a:spcAft>
                          <a:spcPts val="0"/>
                        </a:spcAft>
                      </a:pPr>
                      <a:r>
                        <a:rPr lang="en-US" sz="1200" kern="1200" dirty="0">
                          <a:effectLst/>
                        </a:rPr>
                        <a:t>Architecture</a:t>
                      </a:r>
                      <a:endParaRPr lang="en-US" sz="1200" dirty="0">
                        <a:effectLst/>
                        <a:latin typeface="Calibri"/>
                        <a:ea typeface="MS Mincho"/>
                        <a:cs typeface="Times New Roman"/>
                      </a:endParaRPr>
                    </a:p>
                  </a:txBody>
                  <a:tcPr marL="85043" marR="85043" marT="0" marB="0" anchor="ctr"/>
                </a:tc>
                <a:tc>
                  <a:txBody>
                    <a:bodyPr/>
                    <a:lstStyle/>
                    <a:p>
                      <a:pPr marL="0" marR="0" algn="ctr" hangingPunct="0">
                        <a:lnSpc>
                          <a:spcPts val="1305"/>
                        </a:lnSpc>
                        <a:spcBef>
                          <a:spcPts val="0"/>
                        </a:spcBef>
                        <a:spcAft>
                          <a:spcPts val="0"/>
                        </a:spcAft>
                        <a:tabLst>
                          <a:tab pos="1131570" algn="l"/>
                          <a:tab pos="1303020" algn="l"/>
                        </a:tabLst>
                      </a:pPr>
                      <a:r>
                        <a:rPr lang="en-US" sz="1200" kern="1200" dirty="0">
                          <a:effectLst/>
                        </a:rPr>
                        <a:t>Dual-Rail, 3D torus</a:t>
                      </a:r>
                      <a:endParaRPr lang="en-US" sz="1200" dirty="0">
                        <a:effectLst/>
                        <a:latin typeface="Calibri"/>
                        <a:ea typeface="MS Mincho"/>
                        <a:cs typeface="Times New Roman"/>
                      </a:endParaRPr>
                    </a:p>
                  </a:txBody>
                  <a:tcPr marL="85043" marR="85043" marT="0" marB="0" anchor="ctr"/>
                </a:tc>
              </a:tr>
              <a:tr h="212367">
                <a:tc>
                  <a:txBody>
                    <a:bodyPr/>
                    <a:lstStyle/>
                    <a:p>
                      <a:pPr marL="0" marR="0" algn="ctr" hangingPunct="0">
                        <a:lnSpc>
                          <a:spcPts val="1305"/>
                        </a:lnSpc>
                        <a:spcBef>
                          <a:spcPts val="0"/>
                        </a:spcBef>
                        <a:spcAft>
                          <a:spcPts val="0"/>
                        </a:spcAft>
                      </a:pPr>
                      <a:r>
                        <a:rPr lang="en-US" sz="1200" kern="1200">
                          <a:effectLst/>
                        </a:rPr>
                        <a:t>Link Bandwidth </a:t>
                      </a:r>
                      <a:endParaRPr lang="en-US" sz="1200">
                        <a:effectLst/>
                        <a:latin typeface="Calibri"/>
                        <a:ea typeface="MS Mincho"/>
                        <a:cs typeface="Times New Roman"/>
                      </a:endParaRPr>
                    </a:p>
                  </a:txBody>
                  <a:tcPr marL="85043" marR="85043" marT="0" marB="0" anchor="ctr"/>
                </a:tc>
                <a:tc>
                  <a:txBody>
                    <a:bodyPr/>
                    <a:lstStyle/>
                    <a:p>
                      <a:pPr marL="0" marR="0" algn="ctr" hangingPunct="0">
                        <a:lnSpc>
                          <a:spcPts val="1305"/>
                        </a:lnSpc>
                        <a:spcBef>
                          <a:spcPts val="0"/>
                        </a:spcBef>
                        <a:spcAft>
                          <a:spcPts val="0"/>
                        </a:spcAft>
                        <a:tabLst>
                          <a:tab pos="1131570" algn="l"/>
                          <a:tab pos="1303020" algn="l"/>
                        </a:tabLst>
                      </a:pPr>
                      <a:r>
                        <a:rPr lang="en-US" sz="1200" kern="1200" dirty="0">
                          <a:effectLst/>
                        </a:rPr>
                        <a:t>QDR</a:t>
                      </a:r>
                      <a:endParaRPr lang="en-US" sz="1200" dirty="0">
                        <a:effectLst/>
                        <a:latin typeface="Calibri"/>
                        <a:ea typeface="MS Mincho"/>
                        <a:cs typeface="Times New Roman"/>
                      </a:endParaRPr>
                    </a:p>
                  </a:txBody>
                  <a:tcPr marL="85043" marR="85043" marT="0" marB="0" anchor="ctr"/>
                </a:tc>
              </a:tr>
              <a:tr h="212367">
                <a:tc>
                  <a:txBody>
                    <a:bodyPr/>
                    <a:lstStyle/>
                    <a:p>
                      <a:pPr marL="0" marR="0" algn="ctr" hangingPunct="0">
                        <a:lnSpc>
                          <a:spcPts val="1305"/>
                        </a:lnSpc>
                        <a:spcBef>
                          <a:spcPts val="0"/>
                        </a:spcBef>
                        <a:spcAft>
                          <a:spcPts val="0"/>
                        </a:spcAft>
                      </a:pPr>
                      <a:r>
                        <a:rPr lang="en-US" sz="1200" kern="1200">
                          <a:effectLst/>
                        </a:rPr>
                        <a:t>Vendor</a:t>
                      </a:r>
                      <a:endParaRPr lang="en-US" sz="1200">
                        <a:effectLst/>
                        <a:latin typeface="Calibri"/>
                        <a:ea typeface="MS Mincho"/>
                        <a:cs typeface="Times New Roman"/>
                      </a:endParaRPr>
                    </a:p>
                  </a:txBody>
                  <a:tcPr marL="85043" marR="85043" marT="0" marB="0" anchor="ctr"/>
                </a:tc>
                <a:tc>
                  <a:txBody>
                    <a:bodyPr/>
                    <a:lstStyle/>
                    <a:p>
                      <a:pPr marL="0" marR="0" algn="ctr" hangingPunct="0">
                        <a:lnSpc>
                          <a:spcPts val="1305"/>
                        </a:lnSpc>
                        <a:spcBef>
                          <a:spcPts val="0"/>
                        </a:spcBef>
                        <a:spcAft>
                          <a:spcPts val="0"/>
                        </a:spcAft>
                        <a:tabLst>
                          <a:tab pos="1131570" algn="l"/>
                          <a:tab pos="1303020" algn="l"/>
                        </a:tabLst>
                      </a:pPr>
                      <a:r>
                        <a:rPr lang="en-US" sz="1200" kern="1200" dirty="0" err="1">
                          <a:effectLst/>
                        </a:rPr>
                        <a:t>Mellanox</a:t>
                      </a:r>
                      <a:endParaRPr lang="en-US" sz="1200" dirty="0">
                        <a:effectLst/>
                        <a:latin typeface="Calibri"/>
                        <a:ea typeface="MS Mincho"/>
                        <a:cs typeface="Times New Roman"/>
                      </a:endParaRPr>
                    </a:p>
                  </a:txBody>
                  <a:tcPr marL="85043" marR="85043" marT="0" marB="0" anchor="ctr"/>
                </a:tc>
              </a:tr>
              <a:tr h="212367">
                <a:tc gridSpan="2">
                  <a:txBody>
                    <a:bodyPr/>
                    <a:lstStyle/>
                    <a:p>
                      <a:pPr marL="0" marR="0" algn="ctr" hangingPunct="0">
                        <a:lnSpc>
                          <a:spcPts val="1305"/>
                        </a:lnSpc>
                        <a:spcBef>
                          <a:spcPts val="0"/>
                        </a:spcBef>
                        <a:spcAft>
                          <a:spcPts val="0"/>
                        </a:spcAft>
                      </a:pPr>
                      <a:r>
                        <a:rPr lang="en-US" sz="1200" kern="1200" cap="small" dirty="0">
                          <a:effectLst/>
                        </a:rPr>
                        <a:t>Lustre-based Disk I/O </a:t>
                      </a:r>
                      <a:r>
                        <a:rPr lang="en-US" sz="1200" kern="1200" cap="small" dirty="0" smtClean="0">
                          <a:effectLst/>
                        </a:rPr>
                        <a:t>Subsystem (Shared)</a:t>
                      </a:r>
                      <a:endParaRPr lang="en-US" sz="1200" dirty="0">
                        <a:effectLst/>
                        <a:latin typeface="Calibri"/>
                        <a:ea typeface="MS Mincho"/>
                        <a:cs typeface="Times New Roman"/>
                      </a:endParaRPr>
                    </a:p>
                  </a:txBody>
                  <a:tcPr marL="85043" marR="85043" marT="0" marB="0" anchor="ctr"/>
                </a:tc>
                <a:tc hMerge="1">
                  <a:txBody>
                    <a:bodyPr/>
                    <a:lstStyle/>
                    <a:p>
                      <a:endParaRPr lang="en-US"/>
                    </a:p>
                  </a:txBody>
                  <a:tcPr/>
                </a:tc>
              </a:tr>
              <a:tr h="212367">
                <a:tc>
                  <a:txBody>
                    <a:bodyPr/>
                    <a:lstStyle/>
                    <a:p>
                      <a:pPr marL="0" marR="0" algn="ctr" hangingPunct="0">
                        <a:lnSpc>
                          <a:spcPts val="1305"/>
                        </a:lnSpc>
                        <a:spcBef>
                          <a:spcPts val="0"/>
                        </a:spcBef>
                        <a:spcAft>
                          <a:spcPts val="0"/>
                        </a:spcAft>
                      </a:pPr>
                      <a:r>
                        <a:rPr lang="en-US" sz="1200" kern="1200" dirty="0">
                          <a:effectLst/>
                        </a:rPr>
                        <a:t>Total storage: current/planned</a:t>
                      </a:r>
                      <a:endParaRPr lang="en-US" sz="1200" dirty="0">
                        <a:effectLst/>
                        <a:latin typeface="Calibri"/>
                        <a:ea typeface="MS Mincho"/>
                        <a:cs typeface="Times New Roman"/>
                      </a:endParaRPr>
                    </a:p>
                  </a:txBody>
                  <a:tcPr marL="85043" marR="85043" marT="0" marB="0" anchor="ctr"/>
                </a:tc>
                <a:tc>
                  <a:txBody>
                    <a:bodyPr/>
                    <a:lstStyle/>
                    <a:p>
                      <a:pPr marL="0" marR="0" algn="ctr" hangingPunct="0">
                        <a:lnSpc>
                          <a:spcPts val="1305"/>
                        </a:lnSpc>
                        <a:spcBef>
                          <a:spcPts val="0"/>
                        </a:spcBef>
                        <a:spcAft>
                          <a:spcPts val="0"/>
                        </a:spcAft>
                      </a:pPr>
                      <a:r>
                        <a:rPr lang="en-US" sz="1200" kern="1200" dirty="0">
                          <a:effectLst/>
                        </a:rPr>
                        <a:t>4</a:t>
                      </a:r>
                      <a:r>
                        <a:rPr lang="en-US" sz="1200" kern="1200" dirty="0" smtClean="0">
                          <a:effectLst/>
                        </a:rPr>
                        <a:t> PB/6 PB (raw</a:t>
                      </a:r>
                      <a:r>
                        <a:rPr lang="en-US" sz="1200" kern="1200" dirty="0">
                          <a:effectLst/>
                        </a:rPr>
                        <a:t>)</a:t>
                      </a:r>
                      <a:endParaRPr lang="en-US" sz="1200" dirty="0">
                        <a:effectLst/>
                        <a:latin typeface="Calibri"/>
                        <a:ea typeface="MS Mincho"/>
                        <a:cs typeface="Times New Roman"/>
                      </a:endParaRPr>
                    </a:p>
                  </a:txBody>
                  <a:tcPr marL="85043" marR="85043" marT="0" marB="0" anchor="ctr"/>
                </a:tc>
              </a:tr>
              <a:tr h="212367">
                <a:tc>
                  <a:txBody>
                    <a:bodyPr/>
                    <a:lstStyle/>
                    <a:p>
                      <a:pPr marL="0" marR="0" algn="ctr" hangingPunct="0">
                        <a:lnSpc>
                          <a:spcPts val="1305"/>
                        </a:lnSpc>
                        <a:spcBef>
                          <a:spcPts val="0"/>
                        </a:spcBef>
                        <a:spcAft>
                          <a:spcPts val="0"/>
                        </a:spcAft>
                      </a:pPr>
                      <a:r>
                        <a:rPr lang="en-US" sz="1200" dirty="0" smtClean="0">
                          <a:effectLst/>
                          <a:latin typeface="Helvetica" pitchFamily="34" charset="0"/>
                          <a:ea typeface="MS Mincho"/>
                          <a:cs typeface="Helvetica" pitchFamily="34" charset="0"/>
                        </a:rPr>
                        <a:t>Total bandwidth</a:t>
                      </a:r>
                      <a:endParaRPr lang="en-US" sz="1200" dirty="0">
                        <a:effectLst/>
                        <a:latin typeface="Helvetica" pitchFamily="34" charset="0"/>
                        <a:ea typeface="MS Mincho"/>
                        <a:cs typeface="Helvetica" pitchFamily="34" charset="0"/>
                      </a:endParaRPr>
                    </a:p>
                  </a:txBody>
                  <a:tcPr marL="85043" marR="85043" marT="0" marB="0" anchor="ctr"/>
                </a:tc>
                <a:tc>
                  <a:txBody>
                    <a:bodyPr/>
                    <a:lstStyle/>
                    <a:p>
                      <a:pPr marL="0" marR="0" algn="ctr" hangingPunct="0">
                        <a:lnSpc>
                          <a:spcPts val="1305"/>
                        </a:lnSpc>
                        <a:spcBef>
                          <a:spcPts val="0"/>
                        </a:spcBef>
                        <a:spcAft>
                          <a:spcPts val="0"/>
                        </a:spcAft>
                      </a:pPr>
                      <a:r>
                        <a:rPr lang="en-US" sz="1200" dirty="0" smtClean="0">
                          <a:effectLst/>
                          <a:latin typeface="Helvetica" pitchFamily="34" charset="0"/>
                          <a:ea typeface="MS Mincho"/>
                          <a:cs typeface="Helvetica" pitchFamily="34" charset="0"/>
                        </a:rPr>
                        <a:t>100 GB/s</a:t>
                      </a:r>
                      <a:endParaRPr lang="en-US" sz="1200" dirty="0">
                        <a:effectLst/>
                        <a:latin typeface="Helvetica" pitchFamily="34" charset="0"/>
                        <a:ea typeface="MS Mincho"/>
                        <a:cs typeface="Helvetica" pitchFamily="34" charset="0"/>
                      </a:endParaRPr>
                    </a:p>
                  </a:txBody>
                  <a:tcPr marL="85043" marR="85043" marT="0" marB="0" anchor="ctr"/>
                </a:tc>
              </a:tr>
            </a:tbl>
          </a:graphicData>
        </a:graphic>
      </p:graphicFrame>
      <p:pic>
        <p:nvPicPr>
          <p:cNvPr id="6" name="Picture 2" descr="C:\Users\jzverina\Pictures\gordon_me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79" y="1600200"/>
            <a:ext cx="4022221" cy="3621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872989009"/>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smtClean="0"/>
              <a:t>Clustering</a:t>
            </a:r>
          </a:p>
        </p:txBody>
      </p:sp>
      <p:sp>
        <p:nvSpPr>
          <p:cNvPr id="34819" name="Line 6"/>
          <p:cNvSpPr>
            <a:spLocks noChangeShapeType="1"/>
          </p:cNvSpPr>
          <p:nvPr/>
        </p:nvSpPr>
        <p:spPr bwMode="auto">
          <a:xfrm>
            <a:off x="3657600" y="4114800"/>
            <a:ext cx="1447800" cy="0"/>
          </a:xfrm>
          <a:prstGeom prst="line">
            <a:avLst/>
          </a:prstGeom>
          <a:noFill/>
          <a:ln w="5715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en-US"/>
          </a:p>
        </p:txBody>
      </p:sp>
      <p:grpSp>
        <p:nvGrpSpPr>
          <p:cNvPr id="34820" name="Group 44"/>
          <p:cNvGrpSpPr>
            <a:grpSpLocks/>
          </p:cNvGrpSpPr>
          <p:nvPr/>
        </p:nvGrpSpPr>
        <p:grpSpPr bwMode="auto">
          <a:xfrm>
            <a:off x="533400" y="2895600"/>
            <a:ext cx="3429000" cy="2362200"/>
            <a:chOff x="0" y="1200"/>
            <a:chExt cx="2160" cy="1488"/>
          </a:xfrm>
        </p:grpSpPr>
        <p:sp>
          <p:nvSpPr>
            <p:cNvPr id="34865" name="Rectangle 7"/>
            <p:cNvSpPr>
              <a:spLocks noChangeArrowheads="1"/>
            </p:cNvSpPr>
            <p:nvPr/>
          </p:nvSpPr>
          <p:spPr bwMode="auto">
            <a:xfrm>
              <a:off x="0" y="1200"/>
              <a:ext cx="2160" cy="1440"/>
            </a:xfrm>
            <a:prstGeom prst="rect">
              <a:avLst/>
            </a:prstGeom>
            <a:solidFill>
              <a:schemeClr val="accent1"/>
            </a:solidFill>
            <a:ln w="12700" cap="sq">
              <a:solidFill>
                <a:schemeClr val="tx1"/>
              </a:solidFill>
              <a:miter lim="800000"/>
              <a:headEnd type="none" w="sm" len="sm"/>
              <a:tailEnd type="none" w="sm" len="sm"/>
            </a:ln>
          </p:spPr>
          <p:txBody>
            <a:bodyPr wrap="none" anchor="ctr"/>
            <a:lstStyle/>
            <a:p>
              <a:pPr algn="ctr"/>
              <a:endParaRPr lang="en-US"/>
            </a:p>
          </p:txBody>
        </p:sp>
        <p:sp>
          <p:nvSpPr>
            <p:cNvPr id="34866" name="Oval 8"/>
            <p:cNvSpPr>
              <a:spLocks noChangeArrowheads="1"/>
            </p:cNvSpPr>
            <p:nvPr/>
          </p:nvSpPr>
          <p:spPr bwMode="auto">
            <a:xfrm>
              <a:off x="240" y="1248"/>
              <a:ext cx="1776" cy="1440"/>
            </a:xfrm>
            <a:prstGeom prst="ellipse">
              <a:avLst/>
            </a:prstGeom>
            <a:solidFill>
              <a:schemeClr val="accent1"/>
            </a:solidFill>
            <a:ln w="12700" cap="sq">
              <a:solidFill>
                <a:schemeClr val="tx1"/>
              </a:solidFill>
              <a:round/>
              <a:headEnd type="none" w="sm" len="sm"/>
              <a:tailEnd type="none" w="sm" len="sm"/>
            </a:ln>
          </p:spPr>
          <p:txBody>
            <a:bodyPr wrap="none" anchor="ctr"/>
            <a:lstStyle/>
            <a:p>
              <a:pPr algn="ctr"/>
              <a:endParaRPr lang="en-US"/>
            </a:p>
          </p:txBody>
        </p:sp>
        <p:grpSp>
          <p:nvGrpSpPr>
            <p:cNvPr id="34867" name="Group 25"/>
            <p:cNvGrpSpPr>
              <a:grpSpLocks/>
            </p:cNvGrpSpPr>
            <p:nvPr/>
          </p:nvGrpSpPr>
          <p:grpSpPr bwMode="auto">
            <a:xfrm>
              <a:off x="624" y="1440"/>
              <a:ext cx="1152" cy="912"/>
              <a:chOff x="624" y="1440"/>
              <a:chExt cx="1152" cy="912"/>
            </a:xfrm>
          </p:grpSpPr>
          <p:sp>
            <p:nvSpPr>
              <p:cNvPr id="34883" name="Oval 10"/>
              <p:cNvSpPr>
                <a:spLocks noChangeArrowheads="1"/>
              </p:cNvSpPr>
              <p:nvPr/>
            </p:nvSpPr>
            <p:spPr bwMode="auto">
              <a:xfrm>
                <a:off x="720" y="1488"/>
                <a:ext cx="96" cy="48"/>
              </a:xfrm>
              <a:prstGeom prst="ellipse">
                <a:avLst/>
              </a:prstGeom>
              <a:solidFill>
                <a:schemeClr val="accent1"/>
              </a:solidFill>
              <a:ln w="12700" cap="sq">
                <a:solidFill>
                  <a:schemeClr val="tx1"/>
                </a:solidFill>
                <a:round/>
                <a:headEnd type="none" w="sm" len="sm"/>
                <a:tailEnd type="none" w="sm" len="sm"/>
              </a:ln>
            </p:spPr>
            <p:txBody>
              <a:bodyPr wrap="none" anchor="ctr"/>
              <a:lstStyle/>
              <a:p>
                <a:pPr algn="ctr"/>
                <a:endParaRPr lang="en-US"/>
              </a:p>
            </p:txBody>
          </p:sp>
          <p:sp>
            <p:nvSpPr>
              <p:cNvPr id="34884" name="Oval 11"/>
              <p:cNvSpPr>
                <a:spLocks noChangeArrowheads="1"/>
              </p:cNvSpPr>
              <p:nvPr/>
            </p:nvSpPr>
            <p:spPr bwMode="auto">
              <a:xfrm>
                <a:off x="816" y="1584"/>
                <a:ext cx="96" cy="48"/>
              </a:xfrm>
              <a:prstGeom prst="ellipse">
                <a:avLst/>
              </a:prstGeom>
              <a:solidFill>
                <a:schemeClr val="accent1"/>
              </a:solidFill>
              <a:ln w="12700" cap="sq">
                <a:solidFill>
                  <a:schemeClr val="tx1"/>
                </a:solidFill>
                <a:round/>
                <a:headEnd type="none" w="sm" len="sm"/>
                <a:tailEnd type="none" w="sm" len="sm"/>
              </a:ln>
            </p:spPr>
            <p:txBody>
              <a:bodyPr wrap="none" anchor="ctr"/>
              <a:lstStyle/>
              <a:p>
                <a:pPr algn="ctr"/>
                <a:endParaRPr lang="en-US"/>
              </a:p>
            </p:txBody>
          </p:sp>
          <p:sp>
            <p:nvSpPr>
              <p:cNvPr id="34885" name="Oval 12"/>
              <p:cNvSpPr>
                <a:spLocks noChangeArrowheads="1"/>
              </p:cNvSpPr>
              <p:nvPr/>
            </p:nvSpPr>
            <p:spPr bwMode="auto">
              <a:xfrm>
                <a:off x="912" y="1680"/>
                <a:ext cx="96" cy="48"/>
              </a:xfrm>
              <a:prstGeom prst="ellipse">
                <a:avLst/>
              </a:prstGeom>
              <a:solidFill>
                <a:schemeClr val="accent1"/>
              </a:solidFill>
              <a:ln w="12700" cap="sq">
                <a:solidFill>
                  <a:schemeClr val="tx1"/>
                </a:solidFill>
                <a:round/>
                <a:headEnd type="none" w="sm" len="sm"/>
                <a:tailEnd type="none" w="sm" len="sm"/>
              </a:ln>
            </p:spPr>
            <p:txBody>
              <a:bodyPr wrap="none" anchor="ctr"/>
              <a:lstStyle/>
              <a:p>
                <a:pPr algn="ctr"/>
                <a:endParaRPr lang="en-US"/>
              </a:p>
            </p:txBody>
          </p:sp>
          <p:sp>
            <p:nvSpPr>
              <p:cNvPr id="34886" name="Oval 13"/>
              <p:cNvSpPr>
                <a:spLocks noChangeArrowheads="1"/>
              </p:cNvSpPr>
              <p:nvPr/>
            </p:nvSpPr>
            <p:spPr bwMode="auto">
              <a:xfrm>
                <a:off x="720" y="2304"/>
                <a:ext cx="96" cy="48"/>
              </a:xfrm>
              <a:prstGeom prst="ellipse">
                <a:avLst/>
              </a:prstGeom>
              <a:solidFill>
                <a:schemeClr val="accent1"/>
              </a:solidFill>
              <a:ln w="12700" cap="sq">
                <a:solidFill>
                  <a:schemeClr val="tx1"/>
                </a:solidFill>
                <a:round/>
                <a:headEnd type="none" w="sm" len="sm"/>
                <a:tailEnd type="none" w="sm" len="sm"/>
              </a:ln>
            </p:spPr>
            <p:txBody>
              <a:bodyPr wrap="none" anchor="ctr"/>
              <a:lstStyle/>
              <a:p>
                <a:pPr algn="ctr"/>
                <a:endParaRPr lang="en-US"/>
              </a:p>
            </p:txBody>
          </p:sp>
          <p:sp>
            <p:nvSpPr>
              <p:cNvPr id="34887" name="Oval 14"/>
              <p:cNvSpPr>
                <a:spLocks noChangeArrowheads="1"/>
              </p:cNvSpPr>
              <p:nvPr/>
            </p:nvSpPr>
            <p:spPr bwMode="auto">
              <a:xfrm>
                <a:off x="624" y="1584"/>
                <a:ext cx="96" cy="48"/>
              </a:xfrm>
              <a:prstGeom prst="ellipse">
                <a:avLst/>
              </a:prstGeom>
              <a:solidFill>
                <a:schemeClr val="accent1"/>
              </a:solidFill>
              <a:ln w="12700" cap="sq">
                <a:solidFill>
                  <a:schemeClr val="tx1"/>
                </a:solidFill>
                <a:round/>
                <a:headEnd type="none" w="sm" len="sm"/>
                <a:tailEnd type="none" w="sm" len="sm"/>
              </a:ln>
            </p:spPr>
            <p:txBody>
              <a:bodyPr wrap="none" anchor="ctr"/>
              <a:lstStyle/>
              <a:p>
                <a:pPr algn="ctr"/>
                <a:endParaRPr lang="en-US"/>
              </a:p>
            </p:txBody>
          </p:sp>
          <p:sp>
            <p:nvSpPr>
              <p:cNvPr id="34888" name="Oval 15"/>
              <p:cNvSpPr>
                <a:spLocks noChangeArrowheads="1"/>
              </p:cNvSpPr>
              <p:nvPr/>
            </p:nvSpPr>
            <p:spPr bwMode="auto">
              <a:xfrm>
                <a:off x="1488" y="1536"/>
                <a:ext cx="96" cy="48"/>
              </a:xfrm>
              <a:prstGeom prst="ellipse">
                <a:avLst/>
              </a:prstGeom>
              <a:solidFill>
                <a:schemeClr val="accent1"/>
              </a:solidFill>
              <a:ln w="12700" cap="sq">
                <a:solidFill>
                  <a:schemeClr val="tx1"/>
                </a:solidFill>
                <a:round/>
                <a:headEnd type="none" w="sm" len="sm"/>
                <a:tailEnd type="none" w="sm" len="sm"/>
              </a:ln>
            </p:spPr>
            <p:txBody>
              <a:bodyPr wrap="none" anchor="ctr"/>
              <a:lstStyle/>
              <a:p>
                <a:pPr algn="ctr"/>
                <a:endParaRPr lang="en-US"/>
              </a:p>
            </p:txBody>
          </p:sp>
          <p:sp>
            <p:nvSpPr>
              <p:cNvPr id="34889" name="Oval 16"/>
              <p:cNvSpPr>
                <a:spLocks noChangeArrowheads="1"/>
              </p:cNvSpPr>
              <p:nvPr/>
            </p:nvSpPr>
            <p:spPr bwMode="auto">
              <a:xfrm>
                <a:off x="624" y="2208"/>
                <a:ext cx="96" cy="48"/>
              </a:xfrm>
              <a:prstGeom prst="ellipse">
                <a:avLst/>
              </a:prstGeom>
              <a:solidFill>
                <a:schemeClr val="accent1"/>
              </a:solidFill>
              <a:ln w="12700" cap="sq">
                <a:solidFill>
                  <a:schemeClr val="tx1"/>
                </a:solidFill>
                <a:round/>
                <a:headEnd type="none" w="sm" len="sm"/>
                <a:tailEnd type="none" w="sm" len="sm"/>
              </a:ln>
            </p:spPr>
            <p:txBody>
              <a:bodyPr wrap="none" anchor="ctr"/>
              <a:lstStyle/>
              <a:p>
                <a:pPr algn="ctr"/>
                <a:endParaRPr lang="en-US"/>
              </a:p>
            </p:txBody>
          </p:sp>
          <p:sp>
            <p:nvSpPr>
              <p:cNvPr id="34890" name="Oval 17"/>
              <p:cNvSpPr>
                <a:spLocks noChangeArrowheads="1"/>
              </p:cNvSpPr>
              <p:nvPr/>
            </p:nvSpPr>
            <p:spPr bwMode="auto">
              <a:xfrm>
                <a:off x="1680" y="1968"/>
                <a:ext cx="96" cy="48"/>
              </a:xfrm>
              <a:prstGeom prst="ellipse">
                <a:avLst/>
              </a:prstGeom>
              <a:solidFill>
                <a:schemeClr val="accent1"/>
              </a:solidFill>
              <a:ln w="12700" cap="sq">
                <a:solidFill>
                  <a:schemeClr val="tx1"/>
                </a:solidFill>
                <a:round/>
                <a:headEnd type="none" w="sm" len="sm"/>
                <a:tailEnd type="none" w="sm" len="sm"/>
              </a:ln>
            </p:spPr>
            <p:txBody>
              <a:bodyPr wrap="none" anchor="ctr"/>
              <a:lstStyle/>
              <a:p>
                <a:pPr algn="ctr"/>
                <a:endParaRPr lang="en-US"/>
              </a:p>
            </p:txBody>
          </p:sp>
          <p:sp>
            <p:nvSpPr>
              <p:cNvPr id="34891" name="Oval 18"/>
              <p:cNvSpPr>
                <a:spLocks noChangeArrowheads="1"/>
              </p:cNvSpPr>
              <p:nvPr/>
            </p:nvSpPr>
            <p:spPr bwMode="auto">
              <a:xfrm>
                <a:off x="1488" y="2256"/>
                <a:ext cx="96" cy="48"/>
              </a:xfrm>
              <a:prstGeom prst="ellipse">
                <a:avLst/>
              </a:prstGeom>
              <a:solidFill>
                <a:schemeClr val="accent1"/>
              </a:solidFill>
              <a:ln w="12700" cap="sq">
                <a:solidFill>
                  <a:schemeClr val="tx1"/>
                </a:solidFill>
                <a:round/>
                <a:headEnd type="none" w="sm" len="sm"/>
                <a:tailEnd type="none" w="sm" len="sm"/>
              </a:ln>
            </p:spPr>
            <p:txBody>
              <a:bodyPr wrap="none" anchor="ctr"/>
              <a:lstStyle/>
              <a:p>
                <a:pPr algn="ctr"/>
                <a:endParaRPr lang="en-US"/>
              </a:p>
            </p:txBody>
          </p:sp>
          <p:sp>
            <p:nvSpPr>
              <p:cNvPr id="34892" name="Oval 19"/>
              <p:cNvSpPr>
                <a:spLocks noChangeArrowheads="1"/>
              </p:cNvSpPr>
              <p:nvPr/>
            </p:nvSpPr>
            <p:spPr bwMode="auto">
              <a:xfrm>
                <a:off x="1680" y="2160"/>
                <a:ext cx="96" cy="48"/>
              </a:xfrm>
              <a:prstGeom prst="ellipse">
                <a:avLst/>
              </a:prstGeom>
              <a:solidFill>
                <a:schemeClr val="accent1"/>
              </a:solidFill>
              <a:ln w="12700" cap="sq">
                <a:solidFill>
                  <a:schemeClr val="tx1"/>
                </a:solidFill>
                <a:round/>
                <a:headEnd type="none" w="sm" len="sm"/>
                <a:tailEnd type="none" w="sm" len="sm"/>
              </a:ln>
            </p:spPr>
            <p:txBody>
              <a:bodyPr wrap="none" anchor="ctr"/>
              <a:lstStyle/>
              <a:p>
                <a:pPr algn="ctr"/>
                <a:endParaRPr lang="en-US"/>
              </a:p>
            </p:txBody>
          </p:sp>
          <p:sp>
            <p:nvSpPr>
              <p:cNvPr id="34893" name="Oval 20"/>
              <p:cNvSpPr>
                <a:spLocks noChangeArrowheads="1"/>
              </p:cNvSpPr>
              <p:nvPr/>
            </p:nvSpPr>
            <p:spPr bwMode="auto">
              <a:xfrm>
                <a:off x="1680" y="2304"/>
                <a:ext cx="96" cy="48"/>
              </a:xfrm>
              <a:prstGeom prst="ellipse">
                <a:avLst/>
              </a:prstGeom>
              <a:solidFill>
                <a:schemeClr val="accent1"/>
              </a:solidFill>
              <a:ln w="12700" cap="sq">
                <a:solidFill>
                  <a:schemeClr val="tx1"/>
                </a:solidFill>
                <a:round/>
                <a:headEnd type="none" w="sm" len="sm"/>
                <a:tailEnd type="none" w="sm" len="sm"/>
              </a:ln>
            </p:spPr>
            <p:txBody>
              <a:bodyPr wrap="none" anchor="ctr"/>
              <a:lstStyle/>
              <a:p>
                <a:pPr algn="ctr"/>
                <a:endParaRPr lang="en-US"/>
              </a:p>
            </p:txBody>
          </p:sp>
          <p:sp>
            <p:nvSpPr>
              <p:cNvPr id="34894" name="Oval 21"/>
              <p:cNvSpPr>
                <a:spLocks noChangeArrowheads="1"/>
              </p:cNvSpPr>
              <p:nvPr/>
            </p:nvSpPr>
            <p:spPr bwMode="auto">
              <a:xfrm>
                <a:off x="768" y="2208"/>
                <a:ext cx="96" cy="48"/>
              </a:xfrm>
              <a:prstGeom prst="ellipse">
                <a:avLst/>
              </a:prstGeom>
              <a:solidFill>
                <a:schemeClr val="accent1"/>
              </a:solidFill>
              <a:ln w="12700" cap="sq">
                <a:solidFill>
                  <a:schemeClr val="tx1"/>
                </a:solidFill>
                <a:round/>
                <a:headEnd type="none" w="sm" len="sm"/>
                <a:tailEnd type="none" w="sm" len="sm"/>
              </a:ln>
            </p:spPr>
            <p:txBody>
              <a:bodyPr wrap="none" anchor="ctr"/>
              <a:lstStyle/>
              <a:p>
                <a:pPr algn="ctr"/>
                <a:endParaRPr lang="en-US"/>
              </a:p>
            </p:txBody>
          </p:sp>
          <p:sp>
            <p:nvSpPr>
              <p:cNvPr id="34895" name="Oval 22"/>
              <p:cNvSpPr>
                <a:spLocks noChangeArrowheads="1"/>
              </p:cNvSpPr>
              <p:nvPr/>
            </p:nvSpPr>
            <p:spPr bwMode="auto">
              <a:xfrm>
                <a:off x="720" y="1728"/>
                <a:ext cx="96" cy="48"/>
              </a:xfrm>
              <a:prstGeom prst="ellipse">
                <a:avLst/>
              </a:prstGeom>
              <a:solidFill>
                <a:schemeClr val="accent1"/>
              </a:solidFill>
              <a:ln w="12700" cap="sq">
                <a:solidFill>
                  <a:schemeClr val="tx1"/>
                </a:solidFill>
                <a:round/>
                <a:headEnd type="none" w="sm" len="sm"/>
                <a:tailEnd type="none" w="sm" len="sm"/>
              </a:ln>
            </p:spPr>
            <p:txBody>
              <a:bodyPr wrap="none" anchor="ctr"/>
              <a:lstStyle/>
              <a:p>
                <a:pPr algn="ctr"/>
                <a:endParaRPr lang="en-US"/>
              </a:p>
            </p:txBody>
          </p:sp>
          <p:sp>
            <p:nvSpPr>
              <p:cNvPr id="34896" name="Oval 23"/>
              <p:cNvSpPr>
                <a:spLocks noChangeArrowheads="1"/>
              </p:cNvSpPr>
              <p:nvPr/>
            </p:nvSpPr>
            <p:spPr bwMode="auto">
              <a:xfrm>
                <a:off x="1392" y="1440"/>
                <a:ext cx="96" cy="48"/>
              </a:xfrm>
              <a:prstGeom prst="ellipse">
                <a:avLst/>
              </a:prstGeom>
              <a:solidFill>
                <a:schemeClr val="accent1"/>
              </a:solidFill>
              <a:ln w="12700" cap="sq">
                <a:solidFill>
                  <a:schemeClr val="tx1"/>
                </a:solidFill>
                <a:round/>
                <a:headEnd type="none" w="sm" len="sm"/>
                <a:tailEnd type="none" w="sm" len="sm"/>
              </a:ln>
            </p:spPr>
            <p:txBody>
              <a:bodyPr wrap="none" anchor="ctr"/>
              <a:lstStyle/>
              <a:p>
                <a:pPr algn="ctr"/>
                <a:endParaRPr lang="en-US"/>
              </a:p>
            </p:txBody>
          </p:sp>
        </p:grpSp>
        <p:grpSp>
          <p:nvGrpSpPr>
            <p:cNvPr id="34868" name="Group 26"/>
            <p:cNvGrpSpPr>
              <a:grpSpLocks/>
            </p:cNvGrpSpPr>
            <p:nvPr/>
          </p:nvGrpSpPr>
          <p:grpSpPr bwMode="auto">
            <a:xfrm>
              <a:off x="720" y="1536"/>
              <a:ext cx="1152" cy="912"/>
              <a:chOff x="624" y="1440"/>
              <a:chExt cx="1152" cy="912"/>
            </a:xfrm>
          </p:grpSpPr>
          <p:sp>
            <p:nvSpPr>
              <p:cNvPr id="34869" name="Oval 27"/>
              <p:cNvSpPr>
                <a:spLocks noChangeArrowheads="1"/>
              </p:cNvSpPr>
              <p:nvPr/>
            </p:nvSpPr>
            <p:spPr bwMode="auto">
              <a:xfrm>
                <a:off x="720" y="1488"/>
                <a:ext cx="96" cy="48"/>
              </a:xfrm>
              <a:prstGeom prst="ellipse">
                <a:avLst/>
              </a:prstGeom>
              <a:solidFill>
                <a:schemeClr val="accent1"/>
              </a:solidFill>
              <a:ln w="12700" cap="sq">
                <a:solidFill>
                  <a:schemeClr val="tx1"/>
                </a:solidFill>
                <a:round/>
                <a:headEnd type="none" w="sm" len="sm"/>
                <a:tailEnd type="none" w="sm" len="sm"/>
              </a:ln>
            </p:spPr>
            <p:txBody>
              <a:bodyPr wrap="none" anchor="ctr"/>
              <a:lstStyle/>
              <a:p>
                <a:pPr algn="ctr"/>
                <a:endParaRPr lang="en-US"/>
              </a:p>
            </p:txBody>
          </p:sp>
          <p:sp>
            <p:nvSpPr>
              <p:cNvPr id="34870" name="Oval 28"/>
              <p:cNvSpPr>
                <a:spLocks noChangeArrowheads="1"/>
              </p:cNvSpPr>
              <p:nvPr/>
            </p:nvSpPr>
            <p:spPr bwMode="auto">
              <a:xfrm>
                <a:off x="816" y="1584"/>
                <a:ext cx="96" cy="48"/>
              </a:xfrm>
              <a:prstGeom prst="ellipse">
                <a:avLst/>
              </a:prstGeom>
              <a:solidFill>
                <a:schemeClr val="accent1"/>
              </a:solidFill>
              <a:ln w="12700" cap="sq">
                <a:solidFill>
                  <a:schemeClr val="tx1"/>
                </a:solidFill>
                <a:round/>
                <a:headEnd type="none" w="sm" len="sm"/>
                <a:tailEnd type="none" w="sm" len="sm"/>
              </a:ln>
            </p:spPr>
            <p:txBody>
              <a:bodyPr wrap="none" anchor="ctr"/>
              <a:lstStyle/>
              <a:p>
                <a:pPr algn="ctr"/>
                <a:endParaRPr lang="en-US"/>
              </a:p>
            </p:txBody>
          </p:sp>
          <p:sp>
            <p:nvSpPr>
              <p:cNvPr id="34871" name="Oval 29"/>
              <p:cNvSpPr>
                <a:spLocks noChangeArrowheads="1"/>
              </p:cNvSpPr>
              <p:nvPr/>
            </p:nvSpPr>
            <p:spPr bwMode="auto">
              <a:xfrm>
                <a:off x="912" y="1680"/>
                <a:ext cx="96" cy="48"/>
              </a:xfrm>
              <a:prstGeom prst="ellipse">
                <a:avLst/>
              </a:prstGeom>
              <a:solidFill>
                <a:schemeClr val="accent1"/>
              </a:solidFill>
              <a:ln w="12700" cap="sq">
                <a:solidFill>
                  <a:schemeClr val="tx1"/>
                </a:solidFill>
                <a:round/>
                <a:headEnd type="none" w="sm" len="sm"/>
                <a:tailEnd type="none" w="sm" len="sm"/>
              </a:ln>
            </p:spPr>
            <p:txBody>
              <a:bodyPr wrap="none" anchor="ctr"/>
              <a:lstStyle/>
              <a:p>
                <a:pPr algn="ctr"/>
                <a:endParaRPr lang="en-US"/>
              </a:p>
            </p:txBody>
          </p:sp>
          <p:sp>
            <p:nvSpPr>
              <p:cNvPr id="34872" name="Oval 30"/>
              <p:cNvSpPr>
                <a:spLocks noChangeArrowheads="1"/>
              </p:cNvSpPr>
              <p:nvPr/>
            </p:nvSpPr>
            <p:spPr bwMode="auto">
              <a:xfrm>
                <a:off x="720" y="2304"/>
                <a:ext cx="96" cy="48"/>
              </a:xfrm>
              <a:prstGeom prst="ellipse">
                <a:avLst/>
              </a:prstGeom>
              <a:solidFill>
                <a:schemeClr val="accent1"/>
              </a:solidFill>
              <a:ln w="12700" cap="sq">
                <a:solidFill>
                  <a:schemeClr val="tx1"/>
                </a:solidFill>
                <a:round/>
                <a:headEnd type="none" w="sm" len="sm"/>
                <a:tailEnd type="none" w="sm" len="sm"/>
              </a:ln>
            </p:spPr>
            <p:txBody>
              <a:bodyPr wrap="none" anchor="ctr"/>
              <a:lstStyle/>
              <a:p>
                <a:pPr algn="ctr"/>
                <a:endParaRPr lang="en-US"/>
              </a:p>
            </p:txBody>
          </p:sp>
          <p:sp>
            <p:nvSpPr>
              <p:cNvPr id="34873" name="Oval 31"/>
              <p:cNvSpPr>
                <a:spLocks noChangeArrowheads="1"/>
              </p:cNvSpPr>
              <p:nvPr/>
            </p:nvSpPr>
            <p:spPr bwMode="auto">
              <a:xfrm>
                <a:off x="624" y="1584"/>
                <a:ext cx="96" cy="48"/>
              </a:xfrm>
              <a:prstGeom prst="ellipse">
                <a:avLst/>
              </a:prstGeom>
              <a:solidFill>
                <a:schemeClr val="accent1"/>
              </a:solidFill>
              <a:ln w="12700" cap="sq">
                <a:solidFill>
                  <a:schemeClr val="tx1"/>
                </a:solidFill>
                <a:round/>
                <a:headEnd type="none" w="sm" len="sm"/>
                <a:tailEnd type="none" w="sm" len="sm"/>
              </a:ln>
            </p:spPr>
            <p:txBody>
              <a:bodyPr wrap="none" anchor="ctr"/>
              <a:lstStyle/>
              <a:p>
                <a:pPr algn="ctr"/>
                <a:endParaRPr lang="en-US"/>
              </a:p>
            </p:txBody>
          </p:sp>
          <p:sp>
            <p:nvSpPr>
              <p:cNvPr id="34874" name="Oval 32"/>
              <p:cNvSpPr>
                <a:spLocks noChangeArrowheads="1"/>
              </p:cNvSpPr>
              <p:nvPr/>
            </p:nvSpPr>
            <p:spPr bwMode="auto">
              <a:xfrm>
                <a:off x="1488" y="1536"/>
                <a:ext cx="96" cy="48"/>
              </a:xfrm>
              <a:prstGeom prst="ellipse">
                <a:avLst/>
              </a:prstGeom>
              <a:solidFill>
                <a:schemeClr val="accent1"/>
              </a:solidFill>
              <a:ln w="12700" cap="sq">
                <a:solidFill>
                  <a:schemeClr val="tx1"/>
                </a:solidFill>
                <a:round/>
                <a:headEnd type="none" w="sm" len="sm"/>
                <a:tailEnd type="none" w="sm" len="sm"/>
              </a:ln>
            </p:spPr>
            <p:txBody>
              <a:bodyPr wrap="none" anchor="ctr"/>
              <a:lstStyle/>
              <a:p>
                <a:pPr algn="ctr"/>
                <a:endParaRPr lang="en-US"/>
              </a:p>
            </p:txBody>
          </p:sp>
          <p:sp>
            <p:nvSpPr>
              <p:cNvPr id="34875" name="Oval 33"/>
              <p:cNvSpPr>
                <a:spLocks noChangeArrowheads="1"/>
              </p:cNvSpPr>
              <p:nvPr/>
            </p:nvSpPr>
            <p:spPr bwMode="auto">
              <a:xfrm>
                <a:off x="624" y="2208"/>
                <a:ext cx="96" cy="48"/>
              </a:xfrm>
              <a:prstGeom prst="ellipse">
                <a:avLst/>
              </a:prstGeom>
              <a:solidFill>
                <a:schemeClr val="accent1"/>
              </a:solidFill>
              <a:ln w="12700" cap="sq">
                <a:solidFill>
                  <a:schemeClr val="tx1"/>
                </a:solidFill>
                <a:round/>
                <a:headEnd type="none" w="sm" len="sm"/>
                <a:tailEnd type="none" w="sm" len="sm"/>
              </a:ln>
            </p:spPr>
            <p:txBody>
              <a:bodyPr wrap="none" anchor="ctr"/>
              <a:lstStyle/>
              <a:p>
                <a:pPr algn="ctr"/>
                <a:endParaRPr lang="en-US"/>
              </a:p>
            </p:txBody>
          </p:sp>
          <p:sp>
            <p:nvSpPr>
              <p:cNvPr id="34876" name="Oval 34"/>
              <p:cNvSpPr>
                <a:spLocks noChangeArrowheads="1"/>
              </p:cNvSpPr>
              <p:nvPr/>
            </p:nvSpPr>
            <p:spPr bwMode="auto">
              <a:xfrm>
                <a:off x="1680" y="1968"/>
                <a:ext cx="96" cy="48"/>
              </a:xfrm>
              <a:prstGeom prst="ellipse">
                <a:avLst/>
              </a:prstGeom>
              <a:solidFill>
                <a:schemeClr val="accent1"/>
              </a:solidFill>
              <a:ln w="12700" cap="sq">
                <a:solidFill>
                  <a:schemeClr val="tx1"/>
                </a:solidFill>
                <a:round/>
                <a:headEnd type="none" w="sm" len="sm"/>
                <a:tailEnd type="none" w="sm" len="sm"/>
              </a:ln>
            </p:spPr>
            <p:txBody>
              <a:bodyPr wrap="none" anchor="ctr"/>
              <a:lstStyle/>
              <a:p>
                <a:pPr algn="ctr"/>
                <a:endParaRPr lang="en-US"/>
              </a:p>
            </p:txBody>
          </p:sp>
          <p:sp>
            <p:nvSpPr>
              <p:cNvPr id="34877" name="Oval 35"/>
              <p:cNvSpPr>
                <a:spLocks noChangeArrowheads="1"/>
              </p:cNvSpPr>
              <p:nvPr/>
            </p:nvSpPr>
            <p:spPr bwMode="auto">
              <a:xfrm>
                <a:off x="1488" y="2256"/>
                <a:ext cx="96" cy="48"/>
              </a:xfrm>
              <a:prstGeom prst="ellipse">
                <a:avLst/>
              </a:prstGeom>
              <a:solidFill>
                <a:schemeClr val="accent1"/>
              </a:solidFill>
              <a:ln w="12700" cap="sq">
                <a:solidFill>
                  <a:schemeClr val="tx1"/>
                </a:solidFill>
                <a:round/>
                <a:headEnd type="none" w="sm" len="sm"/>
                <a:tailEnd type="none" w="sm" len="sm"/>
              </a:ln>
            </p:spPr>
            <p:txBody>
              <a:bodyPr wrap="none" anchor="ctr"/>
              <a:lstStyle/>
              <a:p>
                <a:pPr algn="ctr"/>
                <a:endParaRPr lang="en-US"/>
              </a:p>
            </p:txBody>
          </p:sp>
          <p:sp>
            <p:nvSpPr>
              <p:cNvPr id="34878" name="Oval 36"/>
              <p:cNvSpPr>
                <a:spLocks noChangeArrowheads="1"/>
              </p:cNvSpPr>
              <p:nvPr/>
            </p:nvSpPr>
            <p:spPr bwMode="auto">
              <a:xfrm>
                <a:off x="1680" y="2160"/>
                <a:ext cx="96" cy="48"/>
              </a:xfrm>
              <a:prstGeom prst="ellipse">
                <a:avLst/>
              </a:prstGeom>
              <a:solidFill>
                <a:schemeClr val="accent1"/>
              </a:solidFill>
              <a:ln w="12700" cap="sq">
                <a:solidFill>
                  <a:schemeClr val="tx1"/>
                </a:solidFill>
                <a:round/>
                <a:headEnd type="none" w="sm" len="sm"/>
                <a:tailEnd type="none" w="sm" len="sm"/>
              </a:ln>
            </p:spPr>
            <p:txBody>
              <a:bodyPr wrap="none" anchor="ctr"/>
              <a:lstStyle/>
              <a:p>
                <a:pPr algn="ctr"/>
                <a:endParaRPr lang="en-US"/>
              </a:p>
            </p:txBody>
          </p:sp>
          <p:sp>
            <p:nvSpPr>
              <p:cNvPr id="34879" name="Oval 37"/>
              <p:cNvSpPr>
                <a:spLocks noChangeArrowheads="1"/>
              </p:cNvSpPr>
              <p:nvPr/>
            </p:nvSpPr>
            <p:spPr bwMode="auto">
              <a:xfrm>
                <a:off x="1680" y="2304"/>
                <a:ext cx="96" cy="48"/>
              </a:xfrm>
              <a:prstGeom prst="ellipse">
                <a:avLst/>
              </a:prstGeom>
              <a:solidFill>
                <a:schemeClr val="accent1"/>
              </a:solidFill>
              <a:ln w="12700" cap="sq">
                <a:solidFill>
                  <a:schemeClr val="tx1"/>
                </a:solidFill>
                <a:round/>
                <a:headEnd type="none" w="sm" len="sm"/>
                <a:tailEnd type="none" w="sm" len="sm"/>
              </a:ln>
            </p:spPr>
            <p:txBody>
              <a:bodyPr wrap="none" anchor="ctr"/>
              <a:lstStyle/>
              <a:p>
                <a:pPr algn="ctr"/>
                <a:endParaRPr lang="en-US"/>
              </a:p>
            </p:txBody>
          </p:sp>
          <p:sp>
            <p:nvSpPr>
              <p:cNvPr id="34880" name="Oval 38"/>
              <p:cNvSpPr>
                <a:spLocks noChangeArrowheads="1"/>
              </p:cNvSpPr>
              <p:nvPr/>
            </p:nvSpPr>
            <p:spPr bwMode="auto">
              <a:xfrm>
                <a:off x="768" y="2208"/>
                <a:ext cx="96" cy="48"/>
              </a:xfrm>
              <a:prstGeom prst="ellipse">
                <a:avLst/>
              </a:prstGeom>
              <a:solidFill>
                <a:schemeClr val="accent1"/>
              </a:solidFill>
              <a:ln w="12700" cap="sq">
                <a:solidFill>
                  <a:schemeClr val="tx1"/>
                </a:solidFill>
                <a:round/>
                <a:headEnd type="none" w="sm" len="sm"/>
                <a:tailEnd type="none" w="sm" len="sm"/>
              </a:ln>
            </p:spPr>
            <p:txBody>
              <a:bodyPr wrap="none" anchor="ctr"/>
              <a:lstStyle/>
              <a:p>
                <a:pPr algn="ctr"/>
                <a:endParaRPr lang="en-US"/>
              </a:p>
            </p:txBody>
          </p:sp>
          <p:sp>
            <p:nvSpPr>
              <p:cNvPr id="34881" name="Oval 39"/>
              <p:cNvSpPr>
                <a:spLocks noChangeArrowheads="1"/>
              </p:cNvSpPr>
              <p:nvPr/>
            </p:nvSpPr>
            <p:spPr bwMode="auto">
              <a:xfrm>
                <a:off x="720" y="1728"/>
                <a:ext cx="96" cy="48"/>
              </a:xfrm>
              <a:prstGeom prst="ellipse">
                <a:avLst/>
              </a:prstGeom>
              <a:solidFill>
                <a:schemeClr val="accent1"/>
              </a:solidFill>
              <a:ln w="12700" cap="sq">
                <a:solidFill>
                  <a:schemeClr val="tx1"/>
                </a:solidFill>
                <a:round/>
                <a:headEnd type="none" w="sm" len="sm"/>
                <a:tailEnd type="none" w="sm" len="sm"/>
              </a:ln>
            </p:spPr>
            <p:txBody>
              <a:bodyPr wrap="none" anchor="ctr"/>
              <a:lstStyle/>
              <a:p>
                <a:pPr algn="ctr"/>
                <a:endParaRPr lang="en-US"/>
              </a:p>
            </p:txBody>
          </p:sp>
          <p:sp>
            <p:nvSpPr>
              <p:cNvPr id="34882" name="Oval 40"/>
              <p:cNvSpPr>
                <a:spLocks noChangeArrowheads="1"/>
              </p:cNvSpPr>
              <p:nvPr/>
            </p:nvSpPr>
            <p:spPr bwMode="auto">
              <a:xfrm>
                <a:off x="1392" y="1440"/>
                <a:ext cx="96" cy="48"/>
              </a:xfrm>
              <a:prstGeom prst="ellipse">
                <a:avLst/>
              </a:prstGeom>
              <a:solidFill>
                <a:schemeClr val="accent1"/>
              </a:solidFill>
              <a:ln w="12700" cap="sq">
                <a:solidFill>
                  <a:schemeClr val="tx1"/>
                </a:solidFill>
                <a:round/>
                <a:headEnd type="none" w="sm" len="sm"/>
                <a:tailEnd type="none" w="sm" len="sm"/>
              </a:ln>
            </p:spPr>
            <p:txBody>
              <a:bodyPr wrap="none" anchor="ctr"/>
              <a:lstStyle/>
              <a:p>
                <a:pPr algn="ctr"/>
                <a:endParaRPr lang="en-US"/>
              </a:p>
            </p:txBody>
          </p:sp>
        </p:grpSp>
      </p:grpSp>
      <p:grpSp>
        <p:nvGrpSpPr>
          <p:cNvPr id="34821" name="Group 87"/>
          <p:cNvGrpSpPr>
            <a:grpSpLocks/>
          </p:cNvGrpSpPr>
          <p:nvPr/>
        </p:nvGrpSpPr>
        <p:grpSpPr bwMode="auto">
          <a:xfrm>
            <a:off x="5105400" y="2895600"/>
            <a:ext cx="3429000" cy="2362200"/>
            <a:chOff x="3216" y="1872"/>
            <a:chExt cx="2160" cy="1488"/>
          </a:xfrm>
        </p:grpSpPr>
        <p:sp>
          <p:nvSpPr>
            <p:cNvPr id="34823" name="Oval 78"/>
            <p:cNvSpPr>
              <a:spLocks noChangeArrowheads="1"/>
            </p:cNvSpPr>
            <p:nvPr/>
          </p:nvSpPr>
          <p:spPr bwMode="auto">
            <a:xfrm>
              <a:off x="3792" y="2736"/>
              <a:ext cx="576" cy="576"/>
            </a:xfrm>
            <a:prstGeom prst="ellipse">
              <a:avLst/>
            </a:prstGeom>
            <a:solidFill>
              <a:schemeClr val="accent1"/>
            </a:solidFill>
            <a:ln w="12700" cap="sq">
              <a:solidFill>
                <a:schemeClr val="tx1"/>
              </a:solidFill>
              <a:round/>
              <a:headEnd type="none" w="sm" len="sm"/>
              <a:tailEnd type="none" w="sm" len="sm"/>
            </a:ln>
          </p:spPr>
          <p:txBody>
            <a:bodyPr wrap="none" anchor="ctr"/>
            <a:lstStyle/>
            <a:p>
              <a:pPr algn="ctr"/>
              <a:endParaRPr lang="en-US"/>
            </a:p>
          </p:txBody>
        </p:sp>
        <p:grpSp>
          <p:nvGrpSpPr>
            <p:cNvPr id="34824" name="Group 45"/>
            <p:cNvGrpSpPr>
              <a:grpSpLocks/>
            </p:cNvGrpSpPr>
            <p:nvPr/>
          </p:nvGrpSpPr>
          <p:grpSpPr bwMode="auto">
            <a:xfrm>
              <a:off x="3216" y="1872"/>
              <a:ext cx="2160" cy="1488"/>
              <a:chOff x="0" y="1200"/>
              <a:chExt cx="2160" cy="1488"/>
            </a:xfrm>
          </p:grpSpPr>
          <p:sp>
            <p:nvSpPr>
              <p:cNvPr id="34833" name="Rectangle 46"/>
              <p:cNvSpPr>
                <a:spLocks noChangeArrowheads="1"/>
              </p:cNvSpPr>
              <p:nvPr/>
            </p:nvSpPr>
            <p:spPr bwMode="auto">
              <a:xfrm>
                <a:off x="0" y="1200"/>
                <a:ext cx="2160" cy="1440"/>
              </a:xfrm>
              <a:prstGeom prst="rect">
                <a:avLst/>
              </a:prstGeom>
              <a:solidFill>
                <a:schemeClr val="accent1"/>
              </a:solidFill>
              <a:ln w="12700" cap="sq">
                <a:solidFill>
                  <a:schemeClr val="tx1"/>
                </a:solidFill>
                <a:miter lim="800000"/>
                <a:headEnd type="none" w="sm" len="sm"/>
                <a:tailEnd type="none" w="sm" len="sm"/>
              </a:ln>
            </p:spPr>
            <p:txBody>
              <a:bodyPr wrap="none" anchor="ctr"/>
              <a:lstStyle/>
              <a:p>
                <a:pPr algn="ctr"/>
                <a:endParaRPr lang="en-US"/>
              </a:p>
            </p:txBody>
          </p:sp>
          <p:sp>
            <p:nvSpPr>
              <p:cNvPr id="34834" name="Oval 47"/>
              <p:cNvSpPr>
                <a:spLocks noChangeArrowheads="1"/>
              </p:cNvSpPr>
              <p:nvPr/>
            </p:nvSpPr>
            <p:spPr bwMode="auto">
              <a:xfrm>
                <a:off x="240" y="1248"/>
                <a:ext cx="1776" cy="1440"/>
              </a:xfrm>
              <a:prstGeom prst="ellipse">
                <a:avLst/>
              </a:prstGeom>
              <a:solidFill>
                <a:schemeClr val="accent1"/>
              </a:solidFill>
              <a:ln w="12700" cap="sq">
                <a:solidFill>
                  <a:schemeClr val="tx1"/>
                </a:solidFill>
                <a:round/>
                <a:headEnd type="none" w="sm" len="sm"/>
                <a:tailEnd type="none" w="sm" len="sm"/>
              </a:ln>
            </p:spPr>
            <p:txBody>
              <a:bodyPr wrap="none" anchor="ctr"/>
              <a:lstStyle/>
              <a:p>
                <a:pPr algn="ctr"/>
                <a:endParaRPr lang="en-US"/>
              </a:p>
            </p:txBody>
          </p:sp>
          <p:grpSp>
            <p:nvGrpSpPr>
              <p:cNvPr id="34835" name="Group 48"/>
              <p:cNvGrpSpPr>
                <a:grpSpLocks/>
              </p:cNvGrpSpPr>
              <p:nvPr/>
            </p:nvGrpSpPr>
            <p:grpSpPr bwMode="auto">
              <a:xfrm>
                <a:off x="624" y="1440"/>
                <a:ext cx="1152" cy="912"/>
                <a:chOff x="624" y="1440"/>
                <a:chExt cx="1152" cy="912"/>
              </a:xfrm>
            </p:grpSpPr>
            <p:sp>
              <p:nvSpPr>
                <p:cNvPr id="34851" name="Oval 49"/>
                <p:cNvSpPr>
                  <a:spLocks noChangeArrowheads="1"/>
                </p:cNvSpPr>
                <p:nvPr/>
              </p:nvSpPr>
              <p:spPr bwMode="auto">
                <a:xfrm>
                  <a:off x="720" y="1488"/>
                  <a:ext cx="96" cy="48"/>
                </a:xfrm>
                <a:prstGeom prst="ellipse">
                  <a:avLst/>
                </a:prstGeom>
                <a:solidFill>
                  <a:schemeClr val="accent1"/>
                </a:solidFill>
                <a:ln w="12700" cap="sq">
                  <a:solidFill>
                    <a:schemeClr val="tx1"/>
                  </a:solidFill>
                  <a:round/>
                  <a:headEnd type="none" w="sm" len="sm"/>
                  <a:tailEnd type="none" w="sm" len="sm"/>
                </a:ln>
              </p:spPr>
              <p:txBody>
                <a:bodyPr wrap="none" anchor="ctr"/>
                <a:lstStyle/>
                <a:p>
                  <a:pPr algn="ctr"/>
                  <a:endParaRPr lang="en-US"/>
                </a:p>
              </p:txBody>
            </p:sp>
            <p:sp>
              <p:nvSpPr>
                <p:cNvPr id="34852" name="Oval 50"/>
                <p:cNvSpPr>
                  <a:spLocks noChangeArrowheads="1"/>
                </p:cNvSpPr>
                <p:nvPr/>
              </p:nvSpPr>
              <p:spPr bwMode="auto">
                <a:xfrm>
                  <a:off x="816" y="1584"/>
                  <a:ext cx="96" cy="48"/>
                </a:xfrm>
                <a:prstGeom prst="ellipse">
                  <a:avLst/>
                </a:prstGeom>
                <a:solidFill>
                  <a:schemeClr val="accent1"/>
                </a:solidFill>
                <a:ln w="12700" cap="sq">
                  <a:solidFill>
                    <a:schemeClr val="tx1"/>
                  </a:solidFill>
                  <a:round/>
                  <a:headEnd type="none" w="sm" len="sm"/>
                  <a:tailEnd type="none" w="sm" len="sm"/>
                </a:ln>
              </p:spPr>
              <p:txBody>
                <a:bodyPr wrap="none" anchor="ctr"/>
                <a:lstStyle/>
                <a:p>
                  <a:pPr algn="ctr"/>
                  <a:endParaRPr lang="en-US"/>
                </a:p>
              </p:txBody>
            </p:sp>
            <p:sp>
              <p:nvSpPr>
                <p:cNvPr id="34853" name="Oval 51"/>
                <p:cNvSpPr>
                  <a:spLocks noChangeArrowheads="1"/>
                </p:cNvSpPr>
                <p:nvPr/>
              </p:nvSpPr>
              <p:spPr bwMode="auto">
                <a:xfrm>
                  <a:off x="912" y="1680"/>
                  <a:ext cx="96" cy="48"/>
                </a:xfrm>
                <a:prstGeom prst="ellipse">
                  <a:avLst/>
                </a:prstGeom>
                <a:solidFill>
                  <a:schemeClr val="accent1"/>
                </a:solidFill>
                <a:ln w="12700" cap="sq">
                  <a:solidFill>
                    <a:schemeClr val="tx1"/>
                  </a:solidFill>
                  <a:round/>
                  <a:headEnd type="none" w="sm" len="sm"/>
                  <a:tailEnd type="none" w="sm" len="sm"/>
                </a:ln>
              </p:spPr>
              <p:txBody>
                <a:bodyPr wrap="none" anchor="ctr"/>
                <a:lstStyle/>
                <a:p>
                  <a:pPr algn="ctr"/>
                  <a:endParaRPr lang="en-US"/>
                </a:p>
              </p:txBody>
            </p:sp>
            <p:sp>
              <p:nvSpPr>
                <p:cNvPr id="34854" name="Oval 52"/>
                <p:cNvSpPr>
                  <a:spLocks noChangeArrowheads="1"/>
                </p:cNvSpPr>
                <p:nvPr/>
              </p:nvSpPr>
              <p:spPr bwMode="auto">
                <a:xfrm>
                  <a:off x="720" y="2304"/>
                  <a:ext cx="96" cy="48"/>
                </a:xfrm>
                <a:prstGeom prst="ellipse">
                  <a:avLst/>
                </a:prstGeom>
                <a:solidFill>
                  <a:schemeClr val="accent1"/>
                </a:solidFill>
                <a:ln w="12700" cap="sq">
                  <a:solidFill>
                    <a:schemeClr val="tx1"/>
                  </a:solidFill>
                  <a:round/>
                  <a:headEnd type="none" w="sm" len="sm"/>
                  <a:tailEnd type="none" w="sm" len="sm"/>
                </a:ln>
              </p:spPr>
              <p:txBody>
                <a:bodyPr wrap="none" anchor="ctr"/>
                <a:lstStyle/>
                <a:p>
                  <a:pPr algn="ctr"/>
                  <a:endParaRPr lang="en-US"/>
                </a:p>
              </p:txBody>
            </p:sp>
            <p:sp>
              <p:nvSpPr>
                <p:cNvPr id="34855" name="Oval 53"/>
                <p:cNvSpPr>
                  <a:spLocks noChangeArrowheads="1"/>
                </p:cNvSpPr>
                <p:nvPr/>
              </p:nvSpPr>
              <p:spPr bwMode="auto">
                <a:xfrm>
                  <a:off x="624" y="1584"/>
                  <a:ext cx="96" cy="48"/>
                </a:xfrm>
                <a:prstGeom prst="ellipse">
                  <a:avLst/>
                </a:prstGeom>
                <a:solidFill>
                  <a:schemeClr val="accent1"/>
                </a:solidFill>
                <a:ln w="12700" cap="sq">
                  <a:solidFill>
                    <a:schemeClr val="tx1"/>
                  </a:solidFill>
                  <a:round/>
                  <a:headEnd type="none" w="sm" len="sm"/>
                  <a:tailEnd type="none" w="sm" len="sm"/>
                </a:ln>
              </p:spPr>
              <p:txBody>
                <a:bodyPr wrap="none" anchor="ctr"/>
                <a:lstStyle/>
                <a:p>
                  <a:pPr algn="ctr"/>
                  <a:endParaRPr lang="en-US"/>
                </a:p>
              </p:txBody>
            </p:sp>
            <p:sp>
              <p:nvSpPr>
                <p:cNvPr id="34856" name="Oval 54"/>
                <p:cNvSpPr>
                  <a:spLocks noChangeArrowheads="1"/>
                </p:cNvSpPr>
                <p:nvPr/>
              </p:nvSpPr>
              <p:spPr bwMode="auto">
                <a:xfrm>
                  <a:off x="1488" y="1536"/>
                  <a:ext cx="96" cy="48"/>
                </a:xfrm>
                <a:prstGeom prst="ellipse">
                  <a:avLst/>
                </a:prstGeom>
                <a:solidFill>
                  <a:schemeClr val="accent1"/>
                </a:solidFill>
                <a:ln w="12700" cap="sq">
                  <a:solidFill>
                    <a:schemeClr val="tx1"/>
                  </a:solidFill>
                  <a:round/>
                  <a:headEnd type="none" w="sm" len="sm"/>
                  <a:tailEnd type="none" w="sm" len="sm"/>
                </a:ln>
              </p:spPr>
              <p:txBody>
                <a:bodyPr wrap="none" anchor="ctr"/>
                <a:lstStyle/>
                <a:p>
                  <a:pPr algn="ctr"/>
                  <a:endParaRPr lang="en-US"/>
                </a:p>
              </p:txBody>
            </p:sp>
            <p:sp>
              <p:nvSpPr>
                <p:cNvPr id="34857" name="Oval 55"/>
                <p:cNvSpPr>
                  <a:spLocks noChangeArrowheads="1"/>
                </p:cNvSpPr>
                <p:nvPr/>
              </p:nvSpPr>
              <p:spPr bwMode="auto">
                <a:xfrm>
                  <a:off x="624" y="2208"/>
                  <a:ext cx="96" cy="48"/>
                </a:xfrm>
                <a:prstGeom prst="ellipse">
                  <a:avLst/>
                </a:prstGeom>
                <a:solidFill>
                  <a:schemeClr val="accent1"/>
                </a:solidFill>
                <a:ln w="12700" cap="sq">
                  <a:solidFill>
                    <a:schemeClr val="tx1"/>
                  </a:solidFill>
                  <a:round/>
                  <a:headEnd type="none" w="sm" len="sm"/>
                  <a:tailEnd type="none" w="sm" len="sm"/>
                </a:ln>
              </p:spPr>
              <p:txBody>
                <a:bodyPr wrap="none" anchor="ctr"/>
                <a:lstStyle/>
                <a:p>
                  <a:pPr algn="ctr"/>
                  <a:endParaRPr lang="en-US"/>
                </a:p>
              </p:txBody>
            </p:sp>
            <p:sp>
              <p:nvSpPr>
                <p:cNvPr id="34858" name="Oval 56"/>
                <p:cNvSpPr>
                  <a:spLocks noChangeArrowheads="1"/>
                </p:cNvSpPr>
                <p:nvPr/>
              </p:nvSpPr>
              <p:spPr bwMode="auto">
                <a:xfrm>
                  <a:off x="1680" y="1968"/>
                  <a:ext cx="96" cy="48"/>
                </a:xfrm>
                <a:prstGeom prst="ellipse">
                  <a:avLst/>
                </a:prstGeom>
                <a:solidFill>
                  <a:schemeClr val="accent1"/>
                </a:solidFill>
                <a:ln w="12700" cap="sq">
                  <a:solidFill>
                    <a:schemeClr val="tx1"/>
                  </a:solidFill>
                  <a:round/>
                  <a:headEnd type="none" w="sm" len="sm"/>
                  <a:tailEnd type="none" w="sm" len="sm"/>
                </a:ln>
              </p:spPr>
              <p:txBody>
                <a:bodyPr wrap="none" anchor="ctr"/>
                <a:lstStyle/>
                <a:p>
                  <a:pPr algn="ctr"/>
                  <a:endParaRPr lang="en-US"/>
                </a:p>
              </p:txBody>
            </p:sp>
            <p:sp>
              <p:nvSpPr>
                <p:cNvPr id="34859" name="Oval 57"/>
                <p:cNvSpPr>
                  <a:spLocks noChangeArrowheads="1"/>
                </p:cNvSpPr>
                <p:nvPr/>
              </p:nvSpPr>
              <p:spPr bwMode="auto">
                <a:xfrm>
                  <a:off x="1488" y="2256"/>
                  <a:ext cx="96" cy="48"/>
                </a:xfrm>
                <a:prstGeom prst="ellipse">
                  <a:avLst/>
                </a:prstGeom>
                <a:solidFill>
                  <a:schemeClr val="accent1"/>
                </a:solidFill>
                <a:ln w="12700" cap="sq">
                  <a:solidFill>
                    <a:schemeClr val="tx1"/>
                  </a:solidFill>
                  <a:round/>
                  <a:headEnd type="none" w="sm" len="sm"/>
                  <a:tailEnd type="none" w="sm" len="sm"/>
                </a:ln>
              </p:spPr>
              <p:txBody>
                <a:bodyPr wrap="none" anchor="ctr"/>
                <a:lstStyle/>
                <a:p>
                  <a:pPr algn="ctr"/>
                  <a:endParaRPr lang="en-US"/>
                </a:p>
              </p:txBody>
            </p:sp>
            <p:sp>
              <p:nvSpPr>
                <p:cNvPr id="34860" name="Oval 58"/>
                <p:cNvSpPr>
                  <a:spLocks noChangeArrowheads="1"/>
                </p:cNvSpPr>
                <p:nvPr/>
              </p:nvSpPr>
              <p:spPr bwMode="auto">
                <a:xfrm>
                  <a:off x="1680" y="2160"/>
                  <a:ext cx="96" cy="48"/>
                </a:xfrm>
                <a:prstGeom prst="ellipse">
                  <a:avLst/>
                </a:prstGeom>
                <a:solidFill>
                  <a:schemeClr val="accent1"/>
                </a:solidFill>
                <a:ln w="12700" cap="sq">
                  <a:solidFill>
                    <a:schemeClr val="tx1"/>
                  </a:solidFill>
                  <a:round/>
                  <a:headEnd type="none" w="sm" len="sm"/>
                  <a:tailEnd type="none" w="sm" len="sm"/>
                </a:ln>
              </p:spPr>
              <p:txBody>
                <a:bodyPr wrap="none" anchor="ctr"/>
                <a:lstStyle/>
                <a:p>
                  <a:pPr algn="ctr"/>
                  <a:endParaRPr lang="en-US"/>
                </a:p>
              </p:txBody>
            </p:sp>
            <p:sp>
              <p:nvSpPr>
                <p:cNvPr id="34861" name="Oval 59"/>
                <p:cNvSpPr>
                  <a:spLocks noChangeArrowheads="1"/>
                </p:cNvSpPr>
                <p:nvPr/>
              </p:nvSpPr>
              <p:spPr bwMode="auto">
                <a:xfrm>
                  <a:off x="1680" y="2304"/>
                  <a:ext cx="96" cy="48"/>
                </a:xfrm>
                <a:prstGeom prst="ellipse">
                  <a:avLst/>
                </a:prstGeom>
                <a:solidFill>
                  <a:schemeClr val="accent1"/>
                </a:solidFill>
                <a:ln w="12700" cap="sq">
                  <a:solidFill>
                    <a:schemeClr val="tx1"/>
                  </a:solidFill>
                  <a:round/>
                  <a:headEnd type="none" w="sm" len="sm"/>
                  <a:tailEnd type="none" w="sm" len="sm"/>
                </a:ln>
              </p:spPr>
              <p:txBody>
                <a:bodyPr wrap="none" anchor="ctr"/>
                <a:lstStyle/>
                <a:p>
                  <a:pPr algn="ctr"/>
                  <a:endParaRPr lang="en-US"/>
                </a:p>
              </p:txBody>
            </p:sp>
            <p:sp>
              <p:nvSpPr>
                <p:cNvPr id="34862" name="Oval 60"/>
                <p:cNvSpPr>
                  <a:spLocks noChangeArrowheads="1"/>
                </p:cNvSpPr>
                <p:nvPr/>
              </p:nvSpPr>
              <p:spPr bwMode="auto">
                <a:xfrm>
                  <a:off x="768" y="2208"/>
                  <a:ext cx="96" cy="48"/>
                </a:xfrm>
                <a:prstGeom prst="ellipse">
                  <a:avLst/>
                </a:prstGeom>
                <a:solidFill>
                  <a:schemeClr val="accent1"/>
                </a:solidFill>
                <a:ln w="12700" cap="sq">
                  <a:solidFill>
                    <a:schemeClr val="tx1"/>
                  </a:solidFill>
                  <a:round/>
                  <a:headEnd type="none" w="sm" len="sm"/>
                  <a:tailEnd type="none" w="sm" len="sm"/>
                </a:ln>
              </p:spPr>
              <p:txBody>
                <a:bodyPr wrap="none" anchor="ctr"/>
                <a:lstStyle/>
                <a:p>
                  <a:pPr algn="ctr"/>
                  <a:endParaRPr lang="en-US"/>
                </a:p>
              </p:txBody>
            </p:sp>
            <p:sp>
              <p:nvSpPr>
                <p:cNvPr id="34863" name="Oval 61"/>
                <p:cNvSpPr>
                  <a:spLocks noChangeArrowheads="1"/>
                </p:cNvSpPr>
                <p:nvPr/>
              </p:nvSpPr>
              <p:spPr bwMode="auto">
                <a:xfrm>
                  <a:off x="720" y="1728"/>
                  <a:ext cx="96" cy="48"/>
                </a:xfrm>
                <a:prstGeom prst="ellipse">
                  <a:avLst/>
                </a:prstGeom>
                <a:solidFill>
                  <a:schemeClr val="accent1"/>
                </a:solidFill>
                <a:ln w="12700" cap="sq">
                  <a:solidFill>
                    <a:schemeClr val="tx1"/>
                  </a:solidFill>
                  <a:round/>
                  <a:headEnd type="none" w="sm" len="sm"/>
                  <a:tailEnd type="none" w="sm" len="sm"/>
                </a:ln>
              </p:spPr>
              <p:txBody>
                <a:bodyPr wrap="none" anchor="ctr"/>
                <a:lstStyle/>
                <a:p>
                  <a:pPr algn="ctr"/>
                  <a:endParaRPr lang="en-US"/>
                </a:p>
              </p:txBody>
            </p:sp>
            <p:sp>
              <p:nvSpPr>
                <p:cNvPr id="34864" name="Oval 62"/>
                <p:cNvSpPr>
                  <a:spLocks noChangeArrowheads="1"/>
                </p:cNvSpPr>
                <p:nvPr/>
              </p:nvSpPr>
              <p:spPr bwMode="auto">
                <a:xfrm>
                  <a:off x="1392" y="1440"/>
                  <a:ext cx="96" cy="48"/>
                </a:xfrm>
                <a:prstGeom prst="ellipse">
                  <a:avLst/>
                </a:prstGeom>
                <a:solidFill>
                  <a:schemeClr val="accent1"/>
                </a:solidFill>
                <a:ln w="12700" cap="sq">
                  <a:solidFill>
                    <a:schemeClr val="tx1"/>
                  </a:solidFill>
                  <a:round/>
                  <a:headEnd type="none" w="sm" len="sm"/>
                  <a:tailEnd type="none" w="sm" len="sm"/>
                </a:ln>
              </p:spPr>
              <p:txBody>
                <a:bodyPr wrap="none" anchor="ctr"/>
                <a:lstStyle/>
                <a:p>
                  <a:pPr algn="ctr"/>
                  <a:endParaRPr lang="en-US"/>
                </a:p>
              </p:txBody>
            </p:sp>
          </p:grpSp>
          <p:grpSp>
            <p:nvGrpSpPr>
              <p:cNvPr id="34836" name="Group 63"/>
              <p:cNvGrpSpPr>
                <a:grpSpLocks/>
              </p:cNvGrpSpPr>
              <p:nvPr/>
            </p:nvGrpSpPr>
            <p:grpSpPr bwMode="auto">
              <a:xfrm>
                <a:off x="720" y="1536"/>
                <a:ext cx="1152" cy="912"/>
                <a:chOff x="624" y="1440"/>
                <a:chExt cx="1152" cy="912"/>
              </a:xfrm>
            </p:grpSpPr>
            <p:sp>
              <p:nvSpPr>
                <p:cNvPr id="34837" name="Oval 64"/>
                <p:cNvSpPr>
                  <a:spLocks noChangeArrowheads="1"/>
                </p:cNvSpPr>
                <p:nvPr/>
              </p:nvSpPr>
              <p:spPr bwMode="auto">
                <a:xfrm>
                  <a:off x="720" y="1488"/>
                  <a:ext cx="96" cy="48"/>
                </a:xfrm>
                <a:prstGeom prst="ellipse">
                  <a:avLst/>
                </a:prstGeom>
                <a:solidFill>
                  <a:schemeClr val="accent1"/>
                </a:solidFill>
                <a:ln w="12700" cap="sq">
                  <a:solidFill>
                    <a:schemeClr val="tx1"/>
                  </a:solidFill>
                  <a:round/>
                  <a:headEnd type="none" w="sm" len="sm"/>
                  <a:tailEnd type="none" w="sm" len="sm"/>
                </a:ln>
              </p:spPr>
              <p:txBody>
                <a:bodyPr wrap="none" anchor="ctr"/>
                <a:lstStyle/>
                <a:p>
                  <a:pPr algn="ctr"/>
                  <a:endParaRPr lang="en-US"/>
                </a:p>
              </p:txBody>
            </p:sp>
            <p:sp>
              <p:nvSpPr>
                <p:cNvPr id="34838" name="Oval 65"/>
                <p:cNvSpPr>
                  <a:spLocks noChangeArrowheads="1"/>
                </p:cNvSpPr>
                <p:nvPr/>
              </p:nvSpPr>
              <p:spPr bwMode="auto">
                <a:xfrm>
                  <a:off x="816" y="1584"/>
                  <a:ext cx="96" cy="48"/>
                </a:xfrm>
                <a:prstGeom prst="ellipse">
                  <a:avLst/>
                </a:prstGeom>
                <a:solidFill>
                  <a:schemeClr val="accent1"/>
                </a:solidFill>
                <a:ln w="12700" cap="sq">
                  <a:solidFill>
                    <a:schemeClr val="tx1"/>
                  </a:solidFill>
                  <a:round/>
                  <a:headEnd type="none" w="sm" len="sm"/>
                  <a:tailEnd type="none" w="sm" len="sm"/>
                </a:ln>
              </p:spPr>
              <p:txBody>
                <a:bodyPr wrap="none" anchor="ctr"/>
                <a:lstStyle/>
                <a:p>
                  <a:pPr algn="ctr"/>
                  <a:endParaRPr lang="en-US"/>
                </a:p>
              </p:txBody>
            </p:sp>
            <p:sp>
              <p:nvSpPr>
                <p:cNvPr id="34839" name="Oval 66"/>
                <p:cNvSpPr>
                  <a:spLocks noChangeArrowheads="1"/>
                </p:cNvSpPr>
                <p:nvPr/>
              </p:nvSpPr>
              <p:spPr bwMode="auto">
                <a:xfrm>
                  <a:off x="912" y="1680"/>
                  <a:ext cx="96" cy="48"/>
                </a:xfrm>
                <a:prstGeom prst="ellipse">
                  <a:avLst/>
                </a:prstGeom>
                <a:solidFill>
                  <a:schemeClr val="accent1"/>
                </a:solidFill>
                <a:ln w="12700" cap="sq">
                  <a:solidFill>
                    <a:schemeClr val="tx1"/>
                  </a:solidFill>
                  <a:round/>
                  <a:headEnd type="none" w="sm" len="sm"/>
                  <a:tailEnd type="none" w="sm" len="sm"/>
                </a:ln>
              </p:spPr>
              <p:txBody>
                <a:bodyPr wrap="none" anchor="ctr"/>
                <a:lstStyle/>
                <a:p>
                  <a:pPr algn="ctr"/>
                  <a:endParaRPr lang="en-US"/>
                </a:p>
              </p:txBody>
            </p:sp>
            <p:sp>
              <p:nvSpPr>
                <p:cNvPr id="34840" name="Oval 67"/>
                <p:cNvSpPr>
                  <a:spLocks noChangeArrowheads="1"/>
                </p:cNvSpPr>
                <p:nvPr/>
              </p:nvSpPr>
              <p:spPr bwMode="auto">
                <a:xfrm>
                  <a:off x="720" y="2304"/>
                  <a:ext cx="96" cy="48"/>
                </a:xfrm>
                <a:prstGeom prst="ellipse">
                  <a:avLst/>
                </a:prstGeom>
                <a:solidFill>
                  <a:schemeClr val="accent1"/>
                </a:solidFill>
                <a:ln w="12700" cap="sq">
                  <a:solidFill>
                    <a:schemeClr val="tx1"/>
                  </a:solidFill>
                  <a:round/>
                  <a:headEnd type="none" w="sm" len="sm"/>
                  <a:tailEnd type="none" w="sm" len="sm"/>
                </a:ln>
              </p:spPr>
              <p:txBody>
                <a:bodyPr wrap="none" anchor="ctr"/>
                <a:lstStyle/>
                <a:p>
                  <a:pPr algn="ctr"/>
                  <a:endParaRPr lang="en-US"/>
                </a:p>
              </p:txBody>
            </p:sp>
            <p:sp>
              <p:nvSpPr>
                <p:cNvPr id="34841" name="Oval 68"/>
                <p:cNvSpPr>
                  <a:spLocks noChangeArrowheads="1"/>
                </p:cNvSpPr>
                <p:nvPr/>
              </p:nvSpPr>
              <p:spPr bwMode="auto">
                <a:xfrm>
                  <a:off x="624" y="1584"/>
                  <a:ext cx="96" cy="48"/>
                </a:xfrm>
                <a:prstGeom prst="ellipse">
                  <a:avLst/>
                </a:prstGeom>
                <a:solidFill>
                  <a:schemeClr val="accent1"/>
                </a:solidFill>
                <a:ln w="12700" cap="sq">
                  <a:solidFill>
                    <a:schemeClr val="tx1"/>
                  </a:solidFill>
                  <a:round/>
                  <a:headEnd type="none" w="sm" len="sm"/>
                  <a:tailEnd type="none" w="sm" len="sm"/>
                </a:ln>
              </p:spPr>
              <p:txBody>
                <a:bodyPr wrap="none" anchor="ctr"/>
                <a:lstStyle/>
                <a:p>
                  <a:pPr algn="ctr"/>
                  <a:endParaRPr lang="en-US"/>
                </a:p>
              </p:txBody>
            </p:sp>
            <p:sp>
              <p:nvSpPr>
                <p:cNvPr id="34842" name="Oval 69"/>
                <p:cNvSpPr>
                  <a:spLocks noChangeArrowheads="1"/>
                </p:cNvSpPr>
                <p:nvPr/>
              </p:nvSpPr>
              <p:spPr bwMode="auto">
                <a:xfrm>
                  <a:off x="1488" y="1536"/>
                  <a:ext cx="96" cy="48"/>
                </a:xfrm>
                <a:prstGeom prst="ellipse">
                  <a:avLst/>
                </a:prstGeom>
                <a:solidFill>
                  <a:schemeClr val="accent1"/>
                </a:solidFill>
                <a:ln w="12700" cap="sq">
                  <a:solidFill>
                    <a:schemeClr val="tx1"/>
                  </a:solidFill>
                  <a:round/>
                  <a:headEnd type="none" w="sm" len="sm"/>
                  <a:tailEnd type="none" w="sm" len="sm"/>
                </a:ln>
              </p:spPr>
              <p:txBody>
                <a:bodyPr wrap="none" anchor="ctr"/>
                <a:lstStyle/>
                <a:p>
                  <a:pPr algn="ctr"/>
                  <a:endParaRPr lang="en-US"/>
                </a:p>
              </p:txBody>
            </p:sp>
            <p:sp>
              <p:nvSpPr>
                <p:cNvPr id="34843" name="Oval 70"/>
                <p:cNvSpPr>
                  <a:spLocks noChangeArrowheads="1"/>
                </p:cNvSpPr>
                <p:nvPr/>
              </p:nvSpPr>
              <p:spPr bwMode="auto">
                <a:xfrm>
                  <a:off x="624" y="2208"/>
                  <a:ext cx="96" cy="48"/>
                </a:xfrm>
                <a:prstGeom prst="ellipse">
                  <a:avLst/>
                </a:prstGeom>
                <a:solidFill>
                  <a:schemeClr val="accent1"/>
                </a:solidFill>
                <a:ln w="12700" cap="sq">
                  <a:solidFill>
                    <a:schemeClr val="tx1"/>
                  </a:solidFill>
                  <a:round/>
                  <a:headEnd type="none" w="sm" len="sm"/>
                  <a:tailEnd type="none" w="sm" len="sm"/>
                </a:ln>
              </p:spPr>
              <p:txBody>
                <a:bodyPr wrap="none" anchor="ctr"/>
                <a:lstStyle/>
                <a:p>
                  <a:pPr algn="ctr"/>
                  <a:endParaRPr lang="en-US"/>
                </a:p>
              </p:txBody>
            </p:sp>
            <p:sp>
              <p:nvSpPr>
                <p:cNvPr id="34844" name="Oval 71"/>
                <p:cNvSpPr>
                  <a:spLocks noChangeArrowheads="1"/>
                </p:cNvSpPr>
                <p:nvPr/>
              </p:nvSpPr>
              <p:spPr bwMode="auto">
                <a:xfrm>
                  <a:off x="1680" y="1968"/>
                  <a:ext cx="96" cy="48"/>
                </a:xfrm>
                <a:prstGeom prst="ellipse">
                  <a:avLst/>
                </a:prstGeom>
                <a:solidFill>
                  <a:schemeClr val="accent1"/>
                </a:solidFill>
                <a:ln w="12700" cap="sq">
                  <a:solidFill>
                    <a:schemeClr val="tx1"/>
                  </a:solidFill>
                  <a:round/>
                  <a:headEnd type="none" w="sm" len="sm"/>
                  <a:tailEnd type="none" w="sm" len="sm"/>
                </a:ln>
              </p:spPr>
              <p:txBody>
                <a:bodyPr wrap="none" anchor="ctr"/>
                <a:lstStyle/>
                <a:p>
                  <a:pPr algn="ctr"/>
                  <a:endParaRPr lang="en-US"/>
                </a:p>
              </p:txBody>
            </p:sp>
            <p:sp>
              <p:nvSpPr>
                <p:cNvPr id="34845" name="Oval 72"/>
                <p:cNvSpPr>
                  <a:spLocks noChangeArrowheads="1"/>
                </p:cNvSpPr>
                <p:nvPr/>
              </p:nvSpPr>
              <p:spPr bwMode="auto">
                <a:xfrm>
                  <a:off x="1488" y="2256"/>
                  <a:ext cx="96" cy="48"/>
                </a:xfrm>
                <a:prstGeom prst="ellipse">
                  <a:avLst/>
                </a:prstGeom>
                <a:solidFill>
                  <a:schemeClr val="accent1"/>
                </a:solidFill>
                <a:ln w="12700" cap="sq">
                  <a:solidFill>
                    <a:schemeClr val="tx1"/>
                  </a:solidFill>
                  <a:round/>
                  <a:headEnd type="none" w="sm" len="sm"/>
                  <a:tailEnd type="none" w="sm" len="sm"/>
                </a:ln>
              </p:spPr>
              <p:txBody>
                <a:bodyPr wrap="none" anchor="ctr"/>
                <a:lstStyle/>
                <a:p>
                  <a:pPr algn="ctr"/>
                  <a:endParaRPr lang="en-US"/>
                </a:p>
              </p:txBody>
            </p:sp>
            <p:sp>
              <p:nvSpPr>
                <p:cNvPr id="34846" name="Oval 73"/>
                <p:cNvSpPr>
                  <a:spLocks noChangeArrowheads="1"/>
                </p:cNvSpPr>
                <p:nvPr/>
              </p:nvSpPr>
              <p:spPr bwMode="auto">
                <a:xfrm>
                  <a:off x="1680" y="2160"/>
                  <a:ext cx="96" cy="48"/>
                </a:xfrm>
                <a:prstGeom prst="ellipse">
                  <a:avLst/>
                </a:prstGeom>
                <a:solidFill>
                  <a:schemeClr val="accent1"/>
                </a:solidFill>
                <a:ln w="12700" cap="sq">
                  <a:solidFill>
                    <a:schemeClr val="tx1"/>
                  </a:solidFill>
                  <a:round/>
                  <a:headEnd type="none" w="sm" len="sm"/>
                  <a:tailEnd type="none" w="sm" len="sm"/>
                </a:ln>
              </p:spPr>
              <p:txBody>
                <a:bodyPr wrap="none" anchor="ctr"/>
                <a:lstStyle/>
                <a:p>
                  <a:pPr algn="ctr"/>
                  <a:endParaRPr lang="en-US"/>
                </a:p>
              </p:txBody>
            </p:sp>
            <p:sp>
              <p:nvSpPr>
                <p:cNvPr id="34847" name="Oval 74"/>
                <p:cNvSpPr>
                  <a:spLocks noChangeArrowheads="1"/>
                </p:cNvSpPr>
                <p:nvPr/>
              </p:nvSpPr>
              <p:spPr bwMode="auto">
                <a:xfrm>
                  <a:off x="1680" y="2304"/>
                  <a:ext cx="96" cy="48"/>
                </a:xfrm>
                <a:prstGeom prst="ellipse">
                  <a:avLst/>
                </a:prstGeom>
                <a:solidFill>
                  <a:schemeClr val="accent1"/>
                </a:solidFill>
                <a:ln w="12700" cap="sq">
                  <a:solidFill>
                    <a:schemeClr val="tx1"/>
                  </a:solidFill>
                  <a:round/>
                  <a:headEnd type="none" w="sm" len="sm"/>
                  <a:tailEnd type="none" w="sm" len="sm"/>
                </a:ln>
              </p:spPr>
              <p:txBody>
                <a:bodyPr wrap="none" anchor="ctr"/>
                <a:lstStyle/>
                <a:p>
                  <a:pPr algn="ctr"/>
                  <a:endParaRPr lang="en-US"/>
                </a:p>
              </p:txBody>
            </p:sp>
            <p:sp>
              <p:nvSpPr>
                <p:cNvPr id="34848" name="Oval 75"/>
                <p:cNvSpPr>
                  <a:spLocks noChangeArrowheads="1"/>
                </p:cNvSpPr>
                <p:nvPr/>
              </p:nvSpPr>
              <p:spPr bwMode="auto">
                <a:xfrm>
                  <a:off x="768" y="2208"/>
                  <a:ext cx="96" cy="48"/>
                </a:xfrm>
                <a:prstGeom prst="ellipse">
                  <a:avLst/>
                </a:prstGeom>
                <a:solidFill>
                  <a:schemeClr val="accent1"/>
                </a:solidFill>
                <a:ln w="12700" cap="sq">
                  <a:solidFill>
                    <a:schemeClr val="tx1"/>
                  </a:solidFill>
                  <a:round/>
                  <a:headEnd type="none" w="sm" len="sm"/>
                  <a:tailEnd type="none" w="sm" len="sm"/>
                </a:ln>
              </p:spPr>
              <p:txBody>
                <a:bodyPr wrap="none" anchor="ctr"/>
                <a:lstStyle/>
                <a:p>
                  <a:pPr algn="ctr"/>
                  <a:endParaRPr lang="en-US"/>
                </a:p>
              </p:txBody>
            </p:sp>
            <p:sp>
              <p:nvSpPr>
                <p:cNvPr id="34849" name="Oval 76"/>
                <p:cNvSpPr>
                  <a:spLocks noChangeArrowheads="1"/>
                </p:cNvSpPr>
                <p:nvPr/>
              </p:nvSpPr>
              <p:spPr bwMode="auto">
                <a:xfrm>
                  <a:off x="720" y="1728"/>
                  <a:ext cx="96" cy="48"/>
                </a:xfrm>
                <a:prstGeom prst="ellipse">
                  <a:avLst/>
                </a:prstGeom>
                <a:solidFill>
                  <a:schemeClr val="accent1"/>
                </a:solidFill>
                <a:ln w="12700" cap="sq">
                  <a:solidFill>
                    <a:schemeClr val="tx1"/>
                  </a:solidFill>
                  <a:round/>
                  <a:headEnd type="none" w="sm" len="sm"/>
                  <a:tailEnd type="none" w="sm" len="sm"/>
                </a:ln>
              </p:spPr>
              <p:txBody>
                <a:bodyPr wrap="none" anchor="ctr"/>
                <a:lstStyle/>
                <a:p>
                  <a:pPr algn="ctr"/>
                  <a:endParaRPr lang="en-US"/>
                </a:p>
              </p:txBody>
            </p:sp>
            <p:sp>
              <p:nvSpPr>
                <p:cNvPr id="34850" name="Oval 77"/>
                <p:cNvSpPr>
                  <a:spLocks noChangeArrowheads="1"/>
                </p:cNvSpPr>
                <p:nvPr/>
              </p:nvSpPr>
              <p:spPr bwMode="auto">
                <a:xfrm>
                  <a:off x="1392" y="1440"/>
                  <a:ext cx="96" cy="48"/>
                </a:xfrm>
                <a:prstGeom prst="ellipse">
                  <a:avLst/>
                </a:prstGeom>
                <a:solidFill>
                  <a:schemeClr val="accent1"/>
                </a:solidFill>
                <a:ln w="12700" cap="sq">
                  <a:solidFill>
                    <a:schemeClr val="tx1"/>
                  </a:solidFill>
                  <a:round/>
                  <a:headEnd type="none" w="sm" len="sm"/>
                  <a:tailEnd type="none" w="sm" len="sm"/>
                </a:ln>
              </p:spPr>
              <p:txBody>
                <a:bodyPr wrap="none" anchor="ctr"/>
                <a:lstStyle/>
                <a:p>
                  <a:pPr algn="ctr"/>
                  <a:endParaRPr lang="en-US"/>
                </a:p>
              </p:txBody>
            </p:sp>
          </p:grpSp>
        </p:grpSp>
        <p:sp>
          <p:nvSpPr>
            <p:cNvPr id="34825" name="Oval 79"/>
            <p:cNvSpPr>
              <a:spLocks noChangeArrowheads="1"/>
            </p:cNvSpPr>
            <p:nvPr/>
          </p:nvSpPr>
          <p:spPr bwMode="auto">
            <a:xfrm>
              <a:off x="3744" y="1968"/>
              <a:ext cx="720" cy="768"/>
            </a:xfrm>
            <a:prstGeom prst="ellipse">
              <a:avLst/>
            </a:prstGeom>
            <a:noFill/>
            <a:ln w="12700" cap="sq">
              <a:solidFill>
                <a:srgbClr val="0000C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34826" name="Oval 80"/>
            <p:cNvSpPr>
              <a:spLocks noChangeArrowheads="1"/>
            </p:cNvSpPr>
            <p:nvPr/>
          </p:nvSpPr>
          <p:spPr bwMode="auto">
            <a:xfrm>
              <a:off x="4512" y="1968"/>
              <a:ext cx="528" cy="480"/>
            </a:xfrm>
            <a:prstGeom prst="ellipse">
              <a:avLst/>
            </a:prstGeom>
            <a:noFill/>
            <a:ln w="12700" cap="sq">
              <a:solidFill>
                <a:srgbClr val="0000C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34827" name="Oval 81"/>
            <p:cNvSpPr>
              <a:spLocks noChangeArrowheads="1"/>
            </p:cNvSpPr>
            <p:nvPr/>
          </p:nvSpPr>
          <p:spPr bwMode="auto">
            <a:xfrm>
              <a:off x="3744" y="2784"/>
              <a:ext cx="576" cy="528"/>
            </a:xfrm>
            <a:prstGeom prst="ellipse">
              <a:avLst/>
            </a:prstGeom>
            <a:noFill/>
            <a:ln w="12700" cap="sq">
              <a:solidFill>
                <a:srgbClr val="0000C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34828" name="Oval 82"/>
            <p:cNvSpPr>
              <a:spLocks noChangeArrowheads="1"/>
            </p:cNvSpPr>
            <p:nvPr/>
          </p:nvSpPr>
          <p:spPr bwMode="auto">
            <a:xfrm>
              <a:off x="4704" y="2496"/>
              <a:ext cx="528" cy="720"/>
            </a:xfrm>
            <a:prstGeom prst="ellipse">
              <a:avLst/>
            </a:prstGeom>
            <a:noFill/>
            <a:ln w="12700" cap="sq">
              <a:solidFill>
                <a:srgbClr val="0000C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34829" name="Text Box 83"/>
            <p:cNvSpPr txBox="1">
              <a:spLocks noChangeArrowheads="1"/>
            </p:cNvSpPr>
            <p:nvPr/>
          </p:nvSpPr>
          <p:spPr bwMode="auto">
            <a:xfrm>
              <a:off x="3936" y="2870"/>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1600" b="1">
                  <a:solidFill>
                    <a:schemeClr val="bg2"/>
                  </a:solidFill>
                  <a:latin typeface="Times New Roman" pitchFamily="18" charset="0"/>
                  <a:ea typeface="MS PGothic" pitchFamily="34" charset="-128"/>
                </a:defRPr>
              </a:lvl1pPr>
              <a:lvl2pPr marL="742950" indent="-285750" eaLnBrk="0" hangingPunct="0">
                <a:defRPr sz="1600" b="1">
                  <a:solidFill>
                    <a:schemeClr val="bg2"/>
                  </a:solidFill>
                  <a:latin typeface="Times New Roman" pitchFamily="18" charset="0"/>
                  <a:ea typeface="MS PGothic" pitchFamily="34" charset="-128"/>
                </a:defRPr>
              </a:lvl2pPr>
              <a:lvl3pPr marL="1143000" indent="-228600" eaLnBrk="0" hangingPunct="0">
                <a:defRPr sz="1600" b="1">
                  <a:solidFill>
                    <a:schemeClr val="bg2"/>
                  </a:solidFill>
                  <a:latin typeface="Times New Roman" pitchFamily="18" charset="0"/>
                  <a:ea typeface="MS PGothic" pitchFamily="34" charset="-128"/>
                </a:defRPr>
              </a:lvl3pPr>
              <a:lvl4pPr marL="1600200" indent="-228600" eaLnBrk="0" hangingPunct="0">
                <a:defRPr sz="1600" b="1">
                  <a:solidFill>
                    <a:schemeClr val="bg2"/>
                  </a:solidFill>
                  <a:latin typeface="Times New Roman" pitchFamily="18" charset="0"/>
                  <a:ea typeface="MS PGothic" pitchFamily="34" charset="-128"/>
                </a:defRPr>
              </a:lvl4pPr>
              <a:lvl5pPr marL="2057400" indent="-228600" eaLnBrk="0" hangingPunct="0">
                <a:defRPr sz="1600" b="1">
                  <a:solidFill>
                    <a:schemeClr val="bg2"/>
                  </a:solidFill>
                  <a:latin typeface="Times New Roman" pitchFamily="18" charset="0"/>
                  <a:ea typeface="MS PGothic" pitchFamily="34" charset="-128"/>
                </a:defRPr>
              </a:lvl5pPr>
              <a:lvl6pPr marL="25146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8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90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62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algn="ctr" eaLnBrk="1" hangingPunct="1">
                <a:spcBef>
                  <a:spcPct val="50000"/>
                </a:spcBef>
              </a:pPr>
              <a:r>
                <a:rPr lang="en-US" sz="2000"/>
                <a:t>X</a:t>
              </a:r>
            </a:p>
          </p:txBody>
        </p:sp>
        <p:sp>
          <p:nvSpPr>
            <p:cNvPr id="34830" name="Text Box 84"/>
            <p:cNvSpPr txBox="1">
              <a:spLocks noChangeArrowheads="1"/>
            </p:cNvSpPr>
            <p:nvPr/>
          </p:nvSpPr>
          <p:spPr bwMode="auto">
            <a:xfrm>
              <a:off x="4656" y="2054"/>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1600" b="1">
                  <a:solidFill>
                    <a:schemeClr val="bg2"/>
                  </a:solidFill>
                  <a:latin typeface="Times New Roman" pitchFamily="18" charset="0"/>
                  <a:ea typeface="MS PGothic" pitchFamily="34" charset="-128"/>
                </a:defRPr>
              </a:lvl1pPr>
              <a:lvl2pPr marL="742950" indent="-285750" eaLnBrk="0" hangingPunct="0">
                <a:defRPr sz="1600" b="1">
                  <a:solidFill>
                    <a:schemeClr val="bg2"/>
                  </a:solidFill>
                  <a:latin typeface="Times New Roman" pitchFamily="18" charset="0"/>
                  <a:ea typeface="MS PGothic" pitchFamily="34" charset="-128"/>
                </a:defRPr>
              </a:lvl2pPr>
              <a:lvl3pPr marL="1143000" indent="-228600" eaLnBrk="0" hangingPunct="0">
                <a:defRPr sz="1600" b="1">
                  <a:solidFill>
                    <a:schemeClr val="bg2"/>
                  </a:solidFill>
                  <a:latin typeface="Times New Roman" pitchFamily="18" charset="0"/>
                  <a:ea typeface="MS PGothic" pitchFamily="34" charset="-128"/>
                </a:defRPr>
              </a:lvl3pPr>
              <a:lvl4pPr marL="1600200" indent="-228600" eaLnBrk="0" hangingPunct="0">
                <a:defRPr sz="1600" b="1">
                  <a:solidFill>
                    <a:schemeClr val="bg2"/>
                  </a:solidFill>
                  <a:latin typeface="Times New Roman" pitchFamily="18" charset="0"/>
                  <a:ea typeface="MS PGothic" pitchFamily="34" charset="-128"/>
                </a:defRPr>
              </a:lvl4pPr>
              <a:lvl5pPr marL="2057400" indent="-228600" eaLnBrk="0" hangingPunct="0">
                <a:defRPr sz="1600" b="1">
                  <a:solidFill>
                    <a:schemeClr val="bg2"/>
                  </a:solidFill>
                  <a:latin typeface="Times New Roman" pitchFamily="18" charset="0"/>
                  <a:ea typeface="MS PGothic" pitchFamily="34" charset="-128"/>
                </a:defRPr>
              </a:lvl5pPr>
              <a:lvl6pPr marL="25146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8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90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62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algn="ctr" eaLnBrk="1" hangingPunct="1">
                <a:spcBef>
                  <a:spcPct val="50000"/>
                </a:spcBef>
              </a:pPr>
              <a:r>
                <a:rPr lang="en-US" sz="2000"/>
                <a:t>X</a:t>
              </a:r>
            </a:p>
          </p:txBody>
        </p:sp>
        <p:sp>
          <p:nvSpPr>
            <p:cNvPr id="34831" name="Text Box 85"/>
            <p:cNvSpPr txBox="1">
              <a:spLocks noChangeArrowheads="1"/>
            </p:cNvSpPr>
            <p:nvPr/>
          </p:nvSpPr>
          <p:spPr bwMode="auto">
            <a:xfrm>
              <a:off x="4848" y="2784"/>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1600" b="1">
                  <a:solidFill>
                    <a:schemeClr val="bg2"/>
                  </a:solidFill>
                  <a:latin typeface="Times New Roman" pitchFamily="18" charset="0"/>
                  <a:ea typeface="MS PGothic" pitchFamily="34" charset="-128"/>
                </a:defRPr>
              </a:lvl1pPr>
              <a:lvl2pPr marL="742950" indent="-285750" eaLnBrk="0" hangingPunct="0">
                <a:defRPr sz="1600" b="1">
                  <a:solidFill>
                    <a:schemeClr val="bg2"/>
                  </a:solidFill>
                  <a:latin typeface="Times New Roman" pitchFamily="18" charset="0"/>
                  <a:ea typeface="MS PGothic" pitchFamily="34" charset="-128"/>
                </a:defRPr>
              </a:lvl2pPr>
              <a:lvl3pPr marL="1143000" indent="-228600" eaLnBrk="0" hangingPunct="0">
                <a:defRPr sz="1600" b="1">
                  <a:solidFill>
                    <a:schemeClr val="bg2"/>
                  </a:solidFill>
                  <a:latin typeface="Times New Roman" pitchFamily="18" charset="0"/>
                  <a:ea typeface="MS PGothic" pitchFamily="34" charset="-128"/>
                </a:defRPr>
              </a:lvl3pPr>
              <a:lvl4pPr marL="1600200" indent="-228600" eaLnBrk="0" hangingPunct="0">
                <a:defRPr sz="1600" b="1">
                  <a:solidFill>
                    <a:schemeClr val="bg2"/>
                  </a:solidFill>
                  <a:latin typeface="Times New Roman" pitchFamily="18" charset="0"/>
                  <a:ea typeface="MS PGothic" pitchFamily="34" charset="-128"/>
                </a:defRPr>
              </a:lvl4pPr>
              <a:lvl5pPr marL="2057400" indent="-228600" eaLnBrk="0" hangingPunct="0">
                <a:defRPr sz="1600" b="1">
                  <a:solidFill>
                    <a:schemeClr val="bg2"/>
                  </a:solidFill>
                  <a:latin typeface="Times New Roman" pitchFamily="18" charset="0"/>
                  <a:ea typeface="MS PGothic" pitchFamily="34" charset="-128"/>
                </a:defRPr>
              </a:lvl5pPr>
              <a:lvl6pPr marL="25146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8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90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62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algn="ctr" eaLnBrk="1" hangingPunct="1">
                <a:spcBef>
                  <a:spcPct val="50000"/>
                </a:spcBef>
              </a:pPr>
              <a:r>
                <a:rPr lang="en-US" sz="2000"/>
                <a:t>X</a:t>
              </a:r>
            </a:p>
          </p:txBody>
        </p:sp>
        <p:sp>
          <p:nvSpPr>
            <p:cNvPr id="34832" name="Text Box 86"/>
            <p:cNvSpPr txBox="1">
              <a:spLocks noChangeArrowheads="1"/>
            </p:cNvSpPr>
            <p:nvPr/>
          </p:nvSpPr>
          <p:spPr bwMode="auto">
            <a:xfrm>
              <a:off x="3936" y="2256"/>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1600" b="1">
                  <a:solidFill>
                    <a:schemeClr val="bg2"/>
                  </a:solidFill>
                  <a:latin typeface="Times New Roman" pitchFamily="18" charset="0"/>
                  <a:ea typeface="MS PGothic" pitchFamily="34" charset="-128"/>
                </a:defRPr>
              </a:lvl1pPr>
              <a:lvl2pPr marL="742950" indent="-285750" eaLnBrk="0" hangingPunct="0">
                <a:defRPr sz="1600" b="1">
                  <a:solidFill>
                    <a:schemeClr val="bg2"/>
                  </a:solidFill>
                  <a:latin typeface="Times New Roman" pitchFamily="18" charset="0"/>
                  <a:ea typeface="MS PGothic" pitchFamily="34" charset="-128"/>
                </a:defRPr>
              </a:lvl2pPr>
              <a:lvl3pPr marL="1143000" indent="-228600" eaLnBrk="0" hangingPunct="0">
                <a:defRPr sz="1600" b="1">
                  <a:solidFill>
                    <a:schemeClr val="bg2"/>
                  </a:solidFill>
                  <a:latin typeface="Times New Roman" pitchFamily="18" charset="0"/>
                  <a:ea typeface="MS PGothic" pitchFamily="34" charset="-128"/>
                </a:defRPr>
              </a:lvl3pPr>
              <a:lvl4pPr marL="1600200" indent="-228600" eaLnBrk="0" hangingPunct="0">
                <a:defRPr sz="1600" b="1">
                  <a:solidFill>
                    <a:schemeClr val="bg2"/>
                  </a:solidFill>
                  <a:latin typeface="Times New Roman" pitchFamily="18" charset="0"/>
                  <a:ea typeface="MS PGothic" pitchFamily="34" charset="-128"/>
                </a:defRPr>
              </a:lvl4pPr>
              <a:lvl5pPr marL="2057400" indent="-228600" eaLnBrk="0" hangingPunct="0">
                <a:defRPr sz="1600" b="1">
                  <a:solidFill>
                    <a:schemeClr val="bg2"/>
                  </a:solidFill>
                  <a:latin typeface="Times New Roman" pitchFamily="18" charset="0"/>
                  <a:ea typeface="MS PGothic" pitchFamily="34" charset="-128"/>
                </a:defRPr>
              </a:lvl5pPr>
              <a:lvl6pPr marL="25146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8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90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62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algn="ctr" eaLnBrk="1" hangingPunct="1">
                <a:spcBef>
                  <a:spcPct val="50000"/>
                </a:spcBef>
              </a:pPr>
              <a:r>
                <a:rPr lang="en-US" sz="2000"/>
                <a:t>X</a:t>
              </a:r>
            </a:p>
          </p:txBody>
        </p:sp>
      </p:grpSp>
      <p:sp>
        <p:nvSpPr>
          <p:cNvPr id="34822" name="Slide Number Placeholder 1"/>
          <p:cNvSpPr>
            <a:spLocks noGrp="1"/>
          </p:cNvSpPr>
          <p:nvPr>
            <p:ph type="sldNum" sz="quarter" idx="4294967295"/>
          </p:nvPr>
        </p:nvSpPr>
        <p:spPr>
          <a:xfrm>
            <a:off x="146050" y="6361113"/>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bg2"/>
                </a:solidFill>
                <a:latin typeface="Times New Roman" pitchFamily="18" charset="0"/>
                <a:ea typeface="MS PGothic" pitchFamily="34" charset="-128"/>
              </a:defRPr>
            </a:lvl1pPr>
            <a:lvl2pPr marL="742950" indent="-285750" eaLnBrk="0" hangingPunct="0">
              <a:defRPr sz="1600" b="1">
                <a:solidFill>
                  <a:schemeClr val="bg2"/>
                </a:solidFill>
                <a:latin typeface="Times New Roman" pitchFamily="18" charset="0"/>
                <a:ea typeface="MS PGothic" pitchFamily="34" charset="-128"/>
              </a:defRPr>
            </a:lvl2pPr>
            <a:lvl3pPr marL="1143000" indent="-228600" eaLnBrk="0" hangingPunct="0">
              <a:defRPr sz="1600" b="1">
                <a:solidFill>
                  <a:schemeClr val="bg2"/>
                </a:solidFill>
                <a:latin typeface="Times New Roman" pitchFamily="18" charset="0"/>
                <a:ea typeface="MS PGothic" pitchFamily="34" charset="-128"/>
              </a:defRPr>
            </a:lvl3pPr>
            <a:lvl4pPr marL="1600200" indent="-228600" eaLnBrk="0" hangingPunct="0">
              <a:defRPr sz="1600" b="1">
                <a:solidFill>
                  <a:schemeClr val="bg2"/>
                </a:solidFill>
                <a:latin typeface="Times New Roman" pitchFamily="18" charset="0"/>
                <a:ea typeface="MS PGothic" pitchFamily="34" charset="-128"/>
              </a:defRPr>
            </a:lvl4pPr>
            <a:lvl5pPr marL="2057400" indent="-228600" eaLnBrk="0" hangingPunct="0">
              <a:defRPr sz="1600" b="1">
                <a:solidFill>
                  <a:schemeClr val="bg2"/>
                </a:solidFill>
                <a:latin typeface="Times New Roman" pitchFamily="18" charset="0"/>
                <a:ea typeface="MS PGothic" pitchFamily="34" charset="-128"/>
              </a:defRPr>
            </a:lvl5pPr>
            <a:lvl6pPr marL="25146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8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90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62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F3D0F0D2-100A-4750-983E-264E92E3D98A}" type="slidenum">
              <a:rPr lang="en-US" sz="2400" b="0" smtClean="0">
                <a:solidFill>
                  <a:schemeClr val="tx1"/>
                </a:solidFill>
                <a:latin typeface="Arial" pitchFamily="34" charset="0"/>
              </a:rPr>
              <a:pPr eaLnBrk="1" hangingPunct="1"/>
              <a:t>70</a:t>
            </a:fld>
            <a:endParaRPr lang="en-US" sz="2400" b="0" smtClean="0">
              <a:solidFill>
                <a:schemeClr val="tx1"/>
              </a:solidFill>
              <a:latin typeface="Arial" pitchFamily="34" charset="0"/>
            </a:endParaRPr>
          </a:p>
        </p:txBody>
      </p:sp>
    </p:spTree>
    <p:extLst>
      <p:ext uri="{BB962C8B-B14F-4D97-AF65-F5344CB8AC3E}">
        <p14:creationId xmlns:p14="http://schemas.microsoft.com/office/powerpoint/2010/main" val="2764159690"/>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3"/>
          <p:cNvSpPr>
            <a:spLocks noGrp="1"/>
          </p:cNvSpPr>
          <p:nvPr>
            <p:ph type="sldNum" sz="quarter" idx="4294967295"/>
          </p:nvPr>
        </p:nvSpPr>
        <p:spPr>
          <a:xfrm>
            <a:off x="146050" y="6361113"/>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bg2"/>
                </a:solidFill>
                <a:latin typeface="Times New Roman" pitchFamily="18" charset="0"/>
                <a:ea typeface="MS PGothic" pitchFamily="34" charset="-128"/>
              </a:defRPr>
            </a:lvl1pPr>
            <a:lvl2pPr marL="742950" indent="-285750" eaLnBrk="0" hangingPunct="0">
              <a:defRPr sz="1600" b="1">
                <a:solidFill>
                  <a:schemeClr val="bg2"/>
                </a:solidFill>
                <a:latin typeface="Times New Roman" pitchFamily="18" charset="0"/>
                <a:ea typeface="MS PGothic" pitchFamily="34" charset="-128"/>
              </a:defRPr>
            </a:lvl2pPr>
            <a:lvl3pPr marL="1143000" indent="-228600" eaLnBrk="0" hangingPunct="0">
              <a:defRPr sz="1600" b="1">
                <a:solidFill>
                  <a:schemeClr val="bg2"/>
                </a:solidFill>
                <a:latin typeface="Times New Roman" pitchFamily="18" charset="0"/>
                <a:ea typeface="MS PGothic" pitchFamily="34" charset="-128"/>
              </a:defRPr>
            </a:lvl3pPr>
            <a:lvl4pPr marL="1600200" indent="-228600" eaLnBrk="0" hangingPunct="0">
              <a:defRPr sz="1600" b="1">
                <a:solidFill>
                  <a:schemeClr val="bg2"/>
                </a:solidFill>
                <a:latin typeface="Times New Roman" pitchFamily="18" charset="0"/>
                <a:ea typeface="MS PGothic" pitchFamily="34" charset="-128"/>
              </a:defRPr>
            </a:lvl4pPr>
            <a:lvl5pPr marL="2057400" indent="-228600" eaLnBrk="0" hangingPunct="0">
              <a:defRPr sz="1600" b="1">
                <a:solidFill>
                  <a:schemeClr val="bg2"/>
                </a:solidFill>
                <a:latin typeface="Times New Roman" pitchFamily="18" charset="0"/>
                <a:ea typeface="MS PGothic" pitchFamily="34" charset="-128"/>
              </a:defRPr>
            </a:lvl5pPr>
            <a:lvl6pPr marL="25146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8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90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62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41CD553E-DFCD-4ADE-B61A-04E7F00358A2}" type="slidenum">
              <a:rPr lang="en-US" sz="2400" b="0" smtClean="0">
                <a:solidFill>
                  <a:schemeClr val="tx1"/>
                </a:solidFill>
                <a:latin typeface="Arial" pitchFamily="34" charset="0"/>
              </a:rPr>
              <a:pPr eaLnBrk="1" hangingPunct="1"/>
              <a:t>71</a:t>
            </a:fld>
            <a:endParaRPr lang="en-US" sz="2400" b="0" smtClean="0">
              <a:solidFill>
                <a:schemeClr val="tx1"/>
              </a:solidFill>
              <a:latin typeface="Arial" pitchFamily="34" charset="0"/>
            </a:endParaRPr>
          </a:p>
        </p:txBody>
      </p:sp>
      <p:pic>
        <p:nvPicPr>
          <p:cNvPr id="35843"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422400"/>
            <a:ext cx="9144000" cy="481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4" name="Rectangle 4"/>
          <p:cNvSpPr>
            <a:spLocks noChangeArrowheads="1"/>
          </p:cNvSpPr>
          <p:nvPr/>
        </p:nvSpPr>
        <p:spPr bwMode="auto">
          <a:xfrm>
            <a:off x="0" y="304800"/>
            <a:ext cx="91440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p>
            <a:pPr algn="ctr"/>
            <a:r>
              <a:rPr lang="en-US" sz="3600">
                <a:solidFill>
                  <a:schemeClr val="tx2"/>
                </a:solidFill>
                <a:latin typeface="Arial" pitchFamily="34" charset="0"/>
              </a:rPr>
              <a:t>Kmeans Results from 10 million NYTimes articles</a:t>
            </a:r>
            <a:endParaRPr lang="en-US" sz="3600" b="0">
              <a:solidFill>
                <a:schemeClr val="tx2"/>
              </a:solidFill>
              <a:latin typeface="Arial" pitchFamily="34" charset="0"/>
            </a:endParaRPr>
          </a:p>
        </p:txBody>
      </p:sp>
      <p:sp>
        <p:nvSpPr>
          <p:cNvPr id="35845" name="TextBox 1"/>
          <p:cNvSpPr txBox="1">
            <a:spLocks noChangeArrowheads="1"/>
          </p:cNvSpPr>
          <p:nvPr/>
        </p:nvSpPr>
        <p:spPr bwMode="auto">
          <a:xfrm>
            <a:off x="381000" y="5607050"/>
            <a:ext cx="36258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2"/>
                </a:solidFill>
                <a:latin typeface="Times New Roman" pitchFamily="18" charset="0"/>
                <a:ea typeface="MS PGothic" pitchFamily="34" charset="-128"/>
              </a:defRPr>
            </a:lvl1pPr>
            <a:lvl2pPr marL="742950" indent="-285750" eaLnBrk="0" hangingPunct="0">
              <a:defRPr sz="1600" b="1">
                <a:solidFill>
                  <a:schemeClr val="bg2"/>
                </a:solidFill>
                <a:latin typeface="Times New Roman" pitchFamily="18" charset="0"/>
                <a:ea typeface="MS PGothic" pitchFamily="34" charset="-128"/>
              </a:defRPr>
            </a:lvl2pPr>
            <a:lvl3pPr marL="1143000" indent="-228600" eaLnBrk="0" hangingPunct="0">
              <a:defRPr sz="1600" b="1">
                <a:solidFill>
                  <a:schemeClr val="bg2"/>
                </a:solidFill>
                <a:latin typeface="Times New Roman" pitchFamily="18" charset="0"/>
                <a:ea typeface="MS PGothic" pitchFamily="34" charset="-128"/>
              </a:defRPr>
            </a:lvl3pPr>
            <a:lvl4pPr marL="1600200" indent="-228600" eaLnBrk="0" hangingPunct="0">
              <a:defRPr sz="1600" b="1">
                <a:solidFill>
                  <a:schemeClr val="bg2"/>
                </a:solidFill>
                <a:latin typeface="Times New Roman" pitchFamily="18" charset="0"/>
                <a:ea typeface="MS PGothic" pitchFamily="34" charset="-128"/>
              </a:defRPr>
            </a:lvl4pPr>
            <a:lvl5pPr marL="2057400" indent="-228600" eaLnBrk="0" hangingPunct="0">
              <a:defRPr sz="1600" b="1">
                <a:solidFill>
                  <a:schemeClr val="bg2"/>
                </a:solidFill>
                <a:latin typeface="Times New Roman" pitchFamily="18" charset="0"/>
                <a:ea typeface="MS PGothic" pitchFamily="34" charset="-128"/>
              </a:defRPr>
            </a:lvl5pPr>
            <a:lvl6pPr marL="25146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8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90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62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r>
              <a:rPr lang="en-US" sz="2800" i="1"/>
              <a:t>7 viable clusters found</a:t>
            </a:r>
          </a:p>
        </p:txBody>
      </p:sp>
      <p:sp>
        <p:nvSpPr>
          <p:cNvPr id="35846" name="TextBox 3"/>
          <p:cNvSpPr txBox="1">
            <a:spLocks noChangeArrowheads="1"/>
          </p:cNvSpPr>
          <p:nvPr/>
        </p:nvSpPr>
        <p:spPr bwMode="auto">
          <a:xfrm>
            <a:off x="6781800" y="2987675"/>
            <a:ext cx="22304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2"/>
                </a:solidFill>
                <a:latin typeface="Times New Roman" pitchFamily="18" charset="0"/>
                <a:ea typeface="MS PGothic" pitchFamily="34" charset="-128"/>
              </a:defRPr>
            </a:lvl1pPr>
            <a:lvl2pPr marL="742950" indent="-285750" eaLnBrk="0" hangingPunct="0">
              <a:defRPr sz="1600" b="1">
                <a:solidFill>
                  <a:schemeClr val="bg2"/>
                </a:solidFill>
                <a:latin typeface="Times New Roman" pitchFamily="18" charset="0"/>
                <a:ea typeface="MS PGothic" pitchFamily="34" charset="-128"/>
              </a:defRPr>
            </a:lvl2pPr>
            <a:lvl3pPr marL="1143000" indent="-228600" eaLnBrk="0" hangingPunct="0">
              <a:defRPr sz="1600" b="1">
                <a:solidFill>
                  <a:schemeClr val="bg2"/>
                </a:solidFill>
                <a:latin typeface="Times New Roman" pitchFamily="18" charset="0"/>
                <a:ea typeface="MS PGothic" pitchFamily="34" charset="-128"/>
              </a:defRPr>
            </a:lvl3pPr>
            <a:lvl4pPr marL="1600200" indent="-228600" eaLnBrk="0" hangingPunct="0">
              <a:defRPr sz="1600" b="1">
                <a:solidFill>
                  <a:schemeClr val="bg2"/>
                </a:solidFill>
                <a:latin typeface="Times New Roman" pitchFamily="18" charset="0"/>
                <a:ea typeface="MS PGothic" pitchFamily="34" charset="-128"/>
              </a:defRPr>
            </a:lvl4pPr>
            <a:lvl5pPr marL="2057400" indent="-228600" eaLnBrk="0" hangingPunct="0">
              <a:defRPr sz="1600" b="1">
                <a:solidFill>
                  <a:schemeClr val="bg2"/>
                </a:solidFill>
                <a:latin typeface="Times New Roman" pitchFamily="18" charset="0"/>
                <a:ea typeface="MS PGothic" pitchFamily="34" charset="-128"/>
              </a:defRPr>
            </a:lvl5pPr>
            <a:lvl6pPr marL="25146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8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90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62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r>
              <a:rPr lang="en-US" sz="1800" i="1"/>
              <a:t>cluster means shown </a:t>
            </a:r>
          </a:p>
          <a:p>
            <a:pPr eaLnBrk="1" hangingPunct="1"/>
            <a:r>
              <a:rPr lang="en-US" sz="1800" i="1"/>
              <a:t>with coordinates </a:t>
            </a:r>
          </a:p>
          <a:p>
            <a:pPr eaLnBrk="1" hangingPunct="1"/>
            <a:r>
              <a:rPr lang="en-US" sz="1800" i="1"/>
              <a:t>determining fontsize</a:t>
            </a:r>
          </a:p>
        </p:txBody>
      </p:sp>
    </p:spTree>
    <p:extLst>
      <p:ext uri="{BB962C8B-B14F-4D97-AF65-F5344CB8AC3E}">
        <p14:creationId xmlns:p14="http://schemas.microsoft.com/office/powerpoint/2010/main" val="3462884832"/>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317500" y="776288"/>
            <a:ext cx="8637588" cy="708025"/>
          </a:xfrm>
        </p:spPr>
        <p:txBody>
          <a:bodyPr/>
          <a:lstStyle/>
          <a:p>
            <a:pPr eaLnBrk="1" hangingPunct="1"/>
            <a:r>
              <a:rPr lang="en-US" sz="4000" smtClean="0"/>
              <a:t>Artificial Neural Networks (ANNs)</a:t>
            </a:r>
          </a:p>
        </p:txBody>
      </p:sp>
      <p:sp>
        <p:nvSpPr>
          <p:cNvPr id="36867" name="Rectangle 3"/>
          <p:cNvSpPr>
            <a:spLocks noGrp="1" noChangeArrowheads="1"/>
          </p:cNvSpPr>
          <p:nvPr>
            <p:ph type="body" idx="1"/>
          </p:nvPr>
        </p:nvSpPr>
        <p:spPr/>
        <p:txBody>
          <a:bodyPr lIns="90488" tIns="44450" rIns="90488" bIns="44450"/>
          <a:lstStyle/>
          <a:p>
            <a:pPr eaLnBrk="1" hangingPunct="1">
              <a:buFont typeface="Wingdings" pitchFamily="2" charset="2"/>
              <a:buNone/>
            </a:pPr>
            <a:endParaRPr lang="en-US" smtClean="0">
              <a:cs typeface="Times New Roman" pitchFamily="18" charset="0"/>
            </a:endParaRPr>
          </a:p>
          <a:p>
            <a:pPr lvl="1" eaLnBrk="1" hangingPunct="1"/>
            <a:endParaRPr lang="en-US" smtClean="0"/>
          </a:p>
        </p:txBody>
      </p:sp>
      <p:pic>
        <p:nvPicPr>
          <p:cNvPr id="36868" name="Picture 4" descr="schematics of the three lay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362200"/>
            <a:ext cx="3505200" cy="289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Rectangle 5"/>
          <p:cNvSpPr>
            <a:spLocks noChangeArrowheads="1"/>
          </p:cNvSpPr>
          <p:nvPr/>
        </p:nvSpPr>
        <p:spPr bwMode="auto">
          <a:xfrm>
            <a:off x="4572000" y="1981200"/>
            <a:ext cx="4572000" cy="420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algn="l" eaLnBrk="0" hangingPunct="0">
              <a:lnSpc>
                <a:spcPct val="90000"/>
              </a:lnSpc>
              <a:spcBef>
                <a:spcPct val="50000"/>
              </a:spcBef>
              <a:buClr>
                <a:schemeClr val="hlink"/>
              </a:buClr>
              <a:buSzPct val="50000"/>
              <a:buFont typeface="Arial" pitchFamily="34" charset="0"/>
              <a:buChar char="•"/>
            </a:pPr>
            <a:r>
              <a:rPr kumimoji="1" lang="en-US" sz="2400" dirty="0">
                <a:solidFill>
                  <a:schemeClr val="tx1"/>
                </a:solidFill>
                <a:latin typeface="Arial" pitchFamily="34" charset="0"/>
                <a:cs typeface="Times New Roman" pitchFamily="18" charset="0"/>
              </a:rPr>
              <a:t>Network of many simple units</a:t>
            </a:r>
          </a:p>
          <a:p>
            <a:pPr algn="l" eaLnBrk="0" hangingPunct="0">
              <a:lnSpc>
                <a:spcPct val="90000"/>
              </a:lnSpc>
              <a:spcBef>
                <a:spcPct val="50000"/>
              </a:spcBef>
              <a:buClr>
                <a:schemeClr val="hlink"/>
              </a:buClr>
              <a:buSzPct val="50000"/>
              <a:buFont typeface="Arial" pitchFamily="34" charset="0"/>
              <a:buChar char="•"/>
            </a:pPr>
            <a:r>
              <a:rPr kumimoji="1" lang="en-US" sz="2400" dirty="0">
                <a:solidFill>
                  <a:schemeClr val="tx1"/>
                </a:solidFill>
                <a:latin typeface="Arial" pitchFamily="34" charset="0"/>
                <a:cs typeface="Times New Roman" pitchFamily="18" charset="0"/>
              </a:rPr>
              <a:t>Main Components</a:t>
            </a:r>
          </a:p>
          <a:p>
            <a:pPr lvl="1" algn="l" eaLnBrk="0" hangingPunct="0">
              <a:lnSpc>
                <a:spcPct val="90000"/>
              </a:lnSpc>
              <a:spcBef>
                <a:spcPct val="50000"/>
              </a:spcBef>
              <a:buClr>
                <a:schemeClr val="tx2"/>
              </a:buClr>
              <a:buSzPct val="75000"/>
              <a:buFont typeface="Arial" pitchFamily="34" charset="0"/>
              <a:buChar char="•"/>
            </a:pPr>
            <a:r>
              <a:rPr kumimoji="1" lang="en-US" sz="2200" dirty="0">
                <a:solidFill>
                  <a:schemeClr val="tx1"/>
                </a:solidFill>
                <a:latin typeface="Arial" pitchFamily="34" charset="0"/>
                <a:cs typeface="Times New Roman" pitchFamily="18" charset="0"/>
              </a:rPr>
              <a:t>Inputs</a:t>
            </a:r>
          </a:p>
          <a:p>
            <a:pPr lvl="1" algn="l" eaLnBrk="0" hangingPunct="0">
              <a:lnSpc>
                <a:spcPct val="90000"/>
              </a:lnSpc>
              <a:spcBef>
                <a:spcPct val="50000"/>
              </a:spcBef>
              <a:buClr>
                <a:schemeClr val="tx2"/>
              </a:buClr>
              <a:buSzPct val="75000"/>
              <a:buFont typeface="Arial" pitchFamily="34" charset="0"/>
              <a:buChar char="•"/>
            </a:pPr>
            <a:r>
              <a:rPr kumimoji="1" lang="en-US" sz="2200" dirty="0">
                <a:solidFill>
                  <a:schemeClr val="tx1"/>
                </a:solidFill>
                <a:latin typeface="Arial" pitchFamily="34" charset="0"/>
                <a:cs typeface="Times New Roman" pitchFamily="18" charset="0"/>
              </a:rPr>
              <a:t>Hidden layers</a:t>
            </a:r>
          </a:p>
          <a:p>
            <a:pPr lvl="1" algn="l" eaLnBrk="0" hangingPunct="0">
              <a:lnSpc>
                <a:spcPct val="90000"/>
              </a:lnSpc>
              <a:spcBef>
                <a:spcPct val="50000"/>
              </a:spcBef>
              <a:buClr>
                <a:schemeClr val="tx2"/>
              </a:buClr>
              <a:buSzPct val="75000"/>
              <a:buFont typeface="Arial" pitchFamily="34" charset="0"/>
              <a:buChar char="•"/>
            </a:pPr>
            <a:r>
              <a:rPr kumimoji="1" lang="en-US" sz="2200" dirty="0">
                <a:solidFill>
                  <a:schemeClr val="tx1"/>
                </a:solidFill>
                <a:latin typeface="Arial" pitchFamily="34" charset="0"/>
                <a:cs typeface="Times New Roman" pitchFamily="18" charset="0"/>
              </a:rPr>
              <a:t>Outputs</a:t>
            </a:r>
          </a:p>
          <a:p>
            <a:pPr lvl="1" algn="l" eaLnBrk="0" hangingPunct="0">
              <a:lnSpc>
                <a:spcPct val="90000"/>
              </a:lnSpc>
              <a:spcBef>
                <a:spcPct val="50000"/>
              </a:spcBef>
              <a:buClr>
                <a:schemeClr val="tx2"/>
              </a:buClr>
              <a:buSzPct val="75000"/>
              <a:buFont typeface="Monotype Sorts" charset="2"/>
              <a:buChar char="u"/>
            </a:pPr>
            <a:endParaRPr kumimoji="1" lang="en-US" sz="2200" dirty="0">
              <a:solidFill>
                <a:schemeClr val="tx1"/>
              </a:solidFill>
              <a:latin typeface="Arial" pitchFamily="34" charset="0"/>
              <a:cs typeface="Times New Roman" pitchFamily="18" charset="0"/>
            </a:endParaRPr>
          </a:p>
          <a:p>
            <a:pPr algn="l" eaLnBrk="0" hangingPunct="0">
              <a:lnSpc>
                <a:spcPct val="90000"/>
              </a:lnSpc>
              <a:spcBef>
                <a:spcPct val="50000"/>
              </a:spcBef>
              <a:buClr>
                <a:schemeClr val="hlink"/>
              </a:buClr>
              <a:buSzPct val="50000"/>
              <a:buFont typeface="Arial" pitchFamily="34" charset="0"/>
              <a:buChar char="•"/>
            </a:pPr>
            <a:r>
              <a:rPr kumimoji="1" lang="en-US" sz="2400" dirty="0">
                <a:solidFill>
                  <a:schemeClr val="tx1"/>
                </a:solidFill>
                <a:latin typeface="Arial" pitchFamily="34" charset="0"/>
                <a:cs typeface="Times New Roman" pitchFamily="18" charset="0"/>
              </a:rPr>
              <a:t>Adjusting weights of connections</a:t>
            </a:r>
          </a:p>
          <a:p>
            <a:pPr algn="l" eaLnBrk="0" hangingPunct="0">
              <a:lnSpc>
                <a:spcPct val="90000"/>
              </a:lnSpc>
              <a:spcBef>
                <a:spcPct val="50000"/>
              </a:spcBef>
              <a:buClr>
                <a:schemeClr val="hlink"/>
              </a:buClr>
              <a:buSzPct val="50000"/>
              <a:buFont typeface="Arial" pitchFamily="34" charset="0"/>
              <a:buChar char="•"/>
            </a:pPr>
            <a:r>
              <a:rPr kumimoji="1" lang="en-US" sz="2400" dirty="0" err="1">
                <a:solidFill>
                  <a:schemeClr val="tx1"/>
                </a:solidFill>
                <a:latin typeface="Arial" pitchFamily="34" charset="0"/>
                <a:cs typeface="Times New Roman" pitchFamily="18" charset="0"/>
              </a:rPr>
              <a:t>Backpropagation</a:t>
            </a:r>
            <a:endParaRPr kumimoji="1" lang="en-US" sz="2400" dirty="0">
              <a:solidFill>
                <a:schemeClr val="tx1"/>
              </a:solidFill>
              <a:latin typeface="Arial" pitchFamily="34" charset="0"/>
              <a:cs typeface="Times New Roman" pitchFamily="18" charset="0"/>
            </a:endParaRPr>
          </a:p>
        </p:txBody>
      </p:sp>
      <p:sp>
        <p:nvSpPr>
          <p:cNvPr id="36870" name="Slide Number Placeholder 1"/>
          <p:cNvSpPr>
            <a:spLocks noGrp="1"/>
          </p:cNvSpPr>
          <p:nvPr>
            <p:ph type="sldNum" sz="quarter" idx="4294967295"/>
          </p:nvPr>
        </p:nvSpPr>
        <p:spPr>
          <a:xfrm>
            <a:off x="146050" y="6361113"/>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bg2"/>
                </a:solidFill>
                <a:latin typeface="Times New Roman" pitchFamily="18" charset="0"/>
                <a:ea typeface="MS PGothic" pitchFamily="34" charset="-128"/>
              </a:defRPr>
            </a:lvl1pPr>
            <a:lvl2pPr marL="742950" indent="-285750" eaLnBrk="0" hangingPunct="0">
              <a:defRPr sz="1600" b="1">
                <a:solidFill>
                  <a:schemeClr val="bg2"/>
                </a:solidFill>
                <a:latin typeface="Times New Roman" pitchFamily="18" charset="0"/>
                <a:ea typeface="MS PGothic" pitchFamily="34" charset="-128"/>
              </a:defRPr>
            </a:lvl2pPr>
            <a:lvl3pPr marL="1143000" indent="-228600" eaLnBrk="0" hangingPunct="0">
              <a:defRPr sz="1600" b="1">
                <a:solidFill>
                  <a:schemeClr val="bg2"/>
                </a:solidFill>
                <a:latin typeface="Times New Roman" pitchFamily="18" charset="0"/>
                <a:ea typeface="MS PGothic" pitchFamily="34" charset="-128"/>
              </a:defRPr>
            </a:lvl3pPr>
            <a:lvl4pPr marL="1600200" indent="-228600" eaLnBrk="0" hangingPunct="0">
              <a:defRPr sz="1600" b="1">
                <a:solidFill>
                  <a:schemeClr val="bg2"/>
                </a:solidFill>
                <a:latin typeface="Times New Roman" pitchFamily="18" charset="0"/>
                <a:ea typeface="MS PGothic" pitchFamily="34" charset="-128"/>
              </a:defRPr>
            </a:lvl4pPr>
            <a:lvl5pPr marL="2057400" indent="-228600" eaLnBrk="0" hangingPunct="0">
              <a:defRPr sz="1600" b="1">
                <a:solidFill>
                  <a:schemeClr val="bg2"/>
                </a:solidFill>
                <a:latin typeface="Times New Roman" pitchFamily="18" charset="0"/>
                <a:ea typeface="MS PGothic" pitchFamily="34" charset="-128"/>
              </a:defRPr>
            </a:lvl5pPr>
            <a:lvl6pPr marL="25146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8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90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62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96B38505-ED5D-4687-9171-BEFE51AE5BBA}" type="slidenum">
              <a:rPr lang="en-US" sz="2400" b="0" smtClean="0">
                <a:solidFill>
                  <a:schemeClr val="tx1"/>
                </a:solidFill>
                <a:latin typeface="Arial" pitchFamily="34" charset="0"/>
              </a:rPr>
              <a:pPr eaLnBrk="1" hangingPunct="1"/>
              <a:t>72</a:t>
            </a:fld>
            <a:endParaRPr lang="en-US" sz="2400" b="0" smtClean="0">
              <a:solidFill>
                <a:schemeClr val="tx1"/>
              </a:solidFill>
              <a:latin typeface="Arial" pitchFamily="34" charset="0"/>
            </a:endParaRPr>
          </a:p>
        </p:txBody>
      </p:sp>
    </p:spTree>
    <p:extLst>
      <p:ext uri="{BB962C8B-B14F-4D97-AF65-F5344CB8AC3E}">
        <p14:creationId xmlns:p14="http://schemas.microsoft.com/office/powerpoint/2010/main" val="1832614879"/>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3" name="Content Placeholder 2"/>
          <p:cNvSpPr>
            <a:spLocks noGrp="1"/>
          </p:cNvSpPr>
          <p:nvPr>
            <p:ph idx="1"/>
          </p:nvPr>
        </p:nvSpPr>
        <p:spPr/>
        <p:txBody>
          <a:bodyPr/>
          <a:lstStyle/>
          <a:p>
            <a:r>
              <a:rPr lang="en-US" dirty="0"/>
              <a:t>Error on the training data vs. performance on future/unseen data</a:t>
            </a:r>
          </a:p>
          <a:p>
            <a:r>
              <a:rPr lang="en-US" dirty="0"/>
              <a:t>Simple solution</a:t>
            </a:r>
          </a:p>
          <a:p>
            <a:pPr lvl="1"/>
            <a:r>
              <a:rPr lang="en-US" dirty="0"/>
              <a:t>Split data into training and test </a:t>
            </a:r>
            <a:r>
              <a:rPr lang="en-US" dirty="0" smtClean="0"/>
              <a:t>set</a:t>
            </a:r>
          </a:p>
          <a:p>
            <a:pPr lvl="1"/>
            <a:r>
              <a:rPr lang="en-US" dirty="0"/>
              <a:t>Re-substitution error</a:t>
            </a:r>
          </a:p>
          <a:p>
            <a:pPr lvl="2"/>
            <a:r>
              <a:rPr lang="en-US" dirty="0"/>
              <a:t>error rate obtained from the training </a:t>
            </a:r>
            <a:r>
              <a:rPr lang="en-US" dirty="0" smtClean="0"/>
              <a:t>data</a:t>
            </a:r>
          </a:p>
          <a:p>
            <a:r>
              <a:rPr lang="en-US" dirty="0"/>
              <a:t>Three sets</a:t>
            </a:r>
          </a:p>
          <a:p>
            <a:pPr lvl="1"/>
            <a:r>
              <a:rPr lang="en-US" dirty="0"/>
              <a:t>training data, validation data, and test data</a:t>
            </a:r>
          </a:p>
          <a:p>
            <a:pPr lvl="1"/>
            <a:endParaRPr lang="en-US" dirty="0"/>
          </a:p>
          <a:p>
            <a:endParaRPr lang="en-US" dirty="0"/>
          </a:p>
        </p:txBody>
      </p:sp>
    </p:spTree>
    <p:extLst>
      <p:ext uri="{BB962C8B-B14F-4D97-AF65-F5344CB8AC3E}">
        <p14:creationId xmlns:p14="http://schemas.microsoft.com/office/powerpoint/2010/main" val="1177636048"/>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and Testing</a:t>
            </a:r>
          </a:p>
        </p:txBody>
      </p:sp>
      <p:sp>
        <p:nvSpPr>
          <p:cNvPr id="3" name="Content Placeholder 2"/>
          <p:cNvSpPr>
            <a:spLocks noGrp="1"/>
          </p:cNvSpPr>
          <p:nvPr>
            <p:ph idx="1"/>
          </p:nvPr>
        </p:nvSpPr>
        <p:spPr/>
        <p:txBody>
          <a:bodyPr/>
          <a:lstStyle/>
          <a:p>
            <a:r>
              <a:rPr lang="en-US" dirty="0"/>
              <a:t>Test set</a:t>
            </a:r>
          </a:p>
          <a:p>
            <a:pPr lvl="1"/>
            <a:r>
              <a:rPr lang="en-US" dirty="0" smtClean="0"/>
              <a:t>set </a:t>
            </a:r>
            <a:r>
              <a:rPr lang="en-US" dirty="0"/>
              <a:t>of independent instances that have not been used in formation of classifier in any way</a:t>
            </a:r>
          </a:p>
          <a:p>
            <a:pPr lvl="1"/>
            <a:r>
              <a:rPr lang="en-US" dirty="0" smtClean="0"/>
              <a:t>Assumption</a:t>
            </a:r>
            <a:endParaRPr lang="en-US" dirty="0"/>
          </a:p>
          <a:p>
            <a:pPr lvl="2"/>
            <a:r>
              <a:rPr lang="en-US" dirty="0" smtClean="0"/>
              <a:t>data contains representative </a:t>
            </a:r>
            <a:r>
              <a:rPr lang="en-US" dirty="0"/>
              <a:t>samples of the underlying problem</a:t>
            </a:r>
          </a:p>
          <a:p>
            <a:r>
              <a:rPr lang="en-US" dirty="0" smtClean="0"/>
              <a:t>Example</a:t>
            </a:r>
            <a:r>
              <a:rPr lang="en-US" dirty="0"/>
              <a:t>: classifiers built using customer data from two different towns A and B</a:t>
            </a:r>
          </a:p>
          <a:p>
            <a:pPr lvl="1"/>
            <a:r>
              <a:rPr lang="en-US" dirty="0" smtClean="0"/>
              <a:t>To </a:t>
            </a:r>
            <a:r>
              <a:rPr lang="en-US" dirty="0"/>
              <a:t>estimate performance of classifier from town in completely new town, test it on data from B</a:t>
            </a:r>
          </a:p>
        </p:txBody>
      </p:sp>
    </p:spTree>
    <p:extLst>
      <p:ext uri="{BB962C8B-B14F-4D97-AF65-F5344CB8AC3E}">
        <p14:creationId xmlns:p14="http://schemas.microsoft.com/office/powerpoint/2010/main" val="3845852815"/>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 Estimation Methods</a:t>
            </a:r>
            <a:endParaRPr lang="en-US" dirty="0"/>
          </a:p>
        </p:txBody>
      </p:sp>
      <p:sp>
        <p:nvSpPr>
          <p:cNvPr id="3" name="Content Placeholder 2"/>
          <p:cNvSpPr>
            <a:spLocks noGrp="1"/>
          </p:cNvSpPr>
          <p:nvPr>
            <p:ph idx="1"/>
          </p:nvPr>
        </p:nvSpPr>
        <p:spPr>
          <a:xfrm>
            <a:off x="228600" y="1371600"/>
            <a:ext cx="8763000" cy="4343400"/>
          </a:xfrm>
        </p:spPr>
        <p:txBody>
          <a:bodyPr/>
          <a:lstStyle/>
          <a:p>
            <a:r>
              <a:rPr lang="en-US" dirty="0" smtClean="0"/>
              <a:t>Holdout</a:t>
            </a:r>
          </a:p>
          <a:p>
            <a:pPr lvl="1"/>
            <a:r>
              <a:rPr lang="en-US" sz="2800" dirty="0" smtClean="0"/>
              <a:t>½ training and ½ testing (2/3&amp;1/3)</a:t>
            </a:r>
          </a:p>
          <a:p>
            <a:r>
              <a:rPr lang="en-US" dirty="0" smtClean="0"/>
              <a:t>Repeated </a:t>
            </a:r>
            <a:r>
              <a:rPr lang="en-US" dirty="0"/>
              <a:t>Holdout </a:t>
            </a:r>
            <a:r>
              <a:rPr lang="en-US" dirty="0" smtClean="0"/>
              <a:t>Method</a:t>
            </a:r>
          </a:p>
          <a:p>
            <a:pPr lvl="1"/>
            <a:r>
              <a:rPr lang="en-US" sz="2800" dirty="0" smtClean="0"/>
              <a:t>Random sampling – repeated holdout</a:t>
            </a:r>
          </a:p>
          <a:p>
            <a:r>
              <a:rPr lang="en-US" dirty="0" smtClean="0"/>
              <a:t>Cross-validation</a:t>
            </a:r>
          </a:p>
          <a:p>
            <a:pPr lvl="1"/>
            <a:r>
              <a:rPr lang="en-US" sz="2800" dirty="0" smtClean="0"/>
              <a:t>Partition in K disjoint clusters</a:t>
            </a:r>
          </a:p>
          <a:p>
            <a:pPr lvl="1"/>
            <a:r>
              <a:rPr lang="en-US" sz="2800" dirty="0" smtClean="0"/>
              <a:t>Train k-1, test on remaining</a:t>
            </a:r>
          </a:p>
          <a:p>
            <a:r>
              <a:rPr lang="en-US" dirty="0"/>
              <a:t>Leave-one-out </a:t>
            </a:r>
            <a:r>
              <a:rPr lang="en-US" dirty="0" smtClean="0"/>
              <a:t>Method</a:t>
            </a:r>
          </a:p>
          <a:p>
            <a:r>
              <a:rPr lang="en-US" dirty="0" smtClean="0"/>
              <a:t>Bootstrap </a:t>
            </a:r>
          </a:p>
          <a:p>
            <a:pPr lvl="1"/>
            <a:r>
              <a:rPr lang="en-US" sz="2800" dirty="0" smtClean="0"/>
              <a:t>Sampling with replacement</a:t>
            </a:r>
          </a:p>
          <a:p>
            <a:endParaRPr lang="en-US" dirty="0" smtClean="0"/>
          </a:p>
          <a:p>
            <a:endParaRPr lang="en-US" dirty="0" smtClean="0"/>
          </a:p>
          <a:p>
            <a:endParaRPr lang="en-US" dirty="0"/>
          </a:p>
        </p:txBody>
      </p:sp>
    </p:spTree>
    <p:extLst>
      <p:ext uri="{BB962C8B-B14F-4D97-AF65-F5344CB8AC3E}">
        <p14:creationId xmlns:p14="http://schemas.microsoft.com/office/powerpoint/2010/main" val="661620280"/>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5"/>
          <p:cNvSpPr>
            <a:spLocks noGrp="1"/>
          </p:cNvSpPr>
          <p:nvPr>
            <p:ph type="sldNum" sz="quarter" idx="4294967295"/>
          </p:nvPr>
        </p:nvSpPr>
        <p:spPr>
          <a:xfrm>
            <a:off x="146050" y="6361113"/>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bg2"/>
                </a:solidFill>
                <a:latin typeface="Times New Roman" pitchFamily="18" charset="0"/>
                <a:ea typeface="MS PGothic" pitchFamily="34" charset="-128"/>
              </a:defRPr>
            </a:lvl1pPr>
            <a:lvl2pPr marL="742950" indent="-285750" eaLnBrk="0" hangingPunct="0">
              <a:defRPr sz="1600" b="1">
                <a:solidFill>
                  <a:schemeClr val="bg2"/>
                </a:solidFill>
                <a:latin typeface="Times New Roman" pitchFamily="18" charset="0"/>
                <a:ea typeface="MS PGothic" pitchFamily="34" charset="-128"/>
              </a:defRPr>
            </a:lvl2pPr>
            <a:lvl3pPr marL="1143000" indent="-228600" eaLnBrk="0" hangingPunct="0">
              <a:defRPr sz="1600" b="1">
                <a:solidFill>
                  <a:schemeClr val="bg2"/>
                </a:solidFill>
                <a:latin typeface="Times New Roman" pitchFamily="18" charset="0"/>
                <a:ea typeface="MS PGothic" pitchFamily="34" charset="-128"/>
              </a:defRPr>
            </a:lvl3pPr>
            <a:lvl4pPr marL="1600200" indent="-228600" eaLnBrk="0" hangingPunct="0">
              <a:defRPr sz="1600" b="1">
                <a:solidFill>
                  <a:schemeClr val="bg2"/>
                </a:solidFill>
                <a:latin typeface="Times New Roman" pitchFamily="18" charset="0"/>
                <a:ea typeface="MS PGothic" pitchFamily="34" charset="-128"/>
              </a:defRPr>
            </a:lvl4pPr>
            <a:lvl5pPr marL="2057400" indent="-228600" eaLnBrk="0" hangingPunct="0">
              <a:defRPr sz="1600" b="1">
                <a:solidFill>
                  <a:schemeClr val="bg2"/>
                </a:solidFill>
                <a:latin typeface="Times New Roman" pitchFamily="18" charset="0"/>
                <a:ea typeface="MS PGothic" pitchFamily="34" charset="-128"/>
              </a:defRPr>
            </a:lvl5pPr>
            <a:lvl6pPr marL="25146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8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90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62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1394B507-626B-4934-A741-0A98F24A9252}" type="slidenum">
              <a:rPr lang="en-US" sz="2400" b="0" smtClean="0">
                <a:solidFill>
                  <a:schemeClr val="tx1"/>
                </a:solidFill>
                <a:latin typeface="Arial" pitchFamily="34" charset="0"/>
              </a:rPr>
              <a:pPr eaLnBrk="1" hangingPunct="1"/>
              <a:t>76</a:t>
            </a:fld>
            <a:endParaRPr lang="en-US" sz="2400" b="0" smtClean="0">
              <a:solidFill>
                <a:schemeClr val="tx1"/>
              </a:solidFill>
              <a:latin typeface="Arial" pitchFamily="34" charset="0"/>
            </a:endParaRPr>
          </a:p>
        </p:txBody>
      </p:sp>
      <p:sp>
        <p:nvSpPr>
          <p:cNvPr id="40963" name="Rectangle 2"/>
          <p:cNvSpPr>
            <a:spLocks noGrp="1" noChangeArrowheads="1"/>
          </p:cNvSpPr>
          <p:nvPr>
            <p:ph type="title"/>
          </p:nvPr>
        </p:nvSpPr>
        <p:spPr>
          <a:xfrm>
            <a:off x="317500" y="381000"/>
            <a:ext cx="8637588" cy="762000"/>
          </a:xfrm>
        </p:spPr>
        <p:txBody>
          <a:bodyPr/>
          <a:lstStyle/>
          <a:p>
            <a:pPr eaLnBrk="1" hangingPunct="1"/>
            <a:r>
              <a:rPr lang="en-US" smtClean="0"/>
              <a:t>Data Mining Challenges</a:t>
            </a:r>
          </a:p>
        </p:txBody>
      </p:sp>
      <p:sp>
        <p:nvSpPr>
          <p:cNvPr id="40964" name="Rectangle 3"/>
          <p:cNvSpPr>
            <a:spLocks noGrp="1" noChangeArrowheads="1"/>
          </p:cNvSpPr>
          <p:nvPr>
            <p:ph type="body" idx="1"/>
          </p:nvPr>
        </p:nvSpPr>
        <p:spPr>
          <a:xfrm>
            <a:off x="304800" y="1047890"/>
            <a:ext cx="8686800" cy="5029200"/>
          </a:xfrm>
        </p:spPr>
        <p:txBody>
          <a:bodyPr/>
          <a:lstStyle/>
          <a:p>
            <a:pPr eaLnBrk="1" hangingPunct="1">
              <a:lnSpc>
                <a:spcPct val="80000"/>
              </a:lnSpc>
              <a:buFont typeface="Wingdings" pitchFamily="2" charset="2"/>
              <a:buNone/>
            </a:pPr>
            <a:endParaRPr lang="en-US" sz="2800" dirty="0" smtClean="0"/>
          </a:p>
          <a:p>
            <a:pPr eaLnBrk="1" hangingPunct="1">
              <a:lnSpc>
                <a:spcPct val="80000"/>
              </a:lnSpc>
            </a:pPr>
            <a:r>
              <a:rPr lang="en-US" sz="2800" dirty="0" smtClean="0"/>
              <a:t>Computationally expensive to investigate all possibilities</a:t>
            </a:r>
          </a:p>
          <a:p>
            <a:pPr eaLnBrk="1" hangingPunct="1">
              <a:lnSpc>
                <a:spcPct val="80000"/>
              </a:lnSpc>
            </a:pPr>
            <a:r>
              <a:rPr lang="en-US" sz="2800" dirty="0" smtClean="0"/>
              <a:t>Dealing with noise/missing information and errors in data</a:t>
            </a:r>
          </a:p>
          <a:p>
            <a:pPr eaLnBrk="1" hangingPunct="1">
              <a:lnSpc>
                <a:spcPct val="110000"/>
              </a:lnSpc>
            </a:pPr>
            <a:r>
              <a:rPr lang="en-US" sz="2800" dirty="0" smtClean="0"/>
              <a:t>Mining methodology and user interaction</a:t>
            </a:r>
          </a:p>
          <a:p>
            <a:pPr lvl="1" eaLnBrk="1" hangingPunct="1">
              <a:lnSpc>
                <a:spcPct val="110000"/>
              </a:lnSpc>
            </a:pPr>
            <a:r>
              <a:rPr lang="en-US" sz="2400" dirty="0" smtClean="0"/>
              <a:t>Mining different kinds of knowledge in databases</a:t>
            </a:r>
          </a:p>
          <a:p>
            <a:pPr lvl="1" eaLnBrk="1" hangingPunct="1">
              <a:lnSpc>
                <a:spcPct val="110000"/>
              </a:lnSpc>
            </a:pPr>
            <a:r>
              <a:rPr lang="en-US" sz="2400" dirty="0" smtClean="0"/>
              <a:t>Incorporation of background knowledge</a:t>
            </a:r>
          </a:p>
          <a:p>
            <a:pPr lvl="1" eaLnBrk="1" hangingPunct="1">
              <a:lnSpc>
                <a:spcPct val="110000"/>
              </a:lnSpc>
            </a:pPr>
            <a:r>
              <a:rPr lang="en-US" sz="2400" dirty="0" smtClean="0"/>
              <a:t>Handling noise and incomplete data</a:t>
            </a:r>
          </a:p>
          <a:p>
            <a:pPr lvl="1" eaLnBrk="1" hangingPunct="1">
              <a:lnSpc>
                <a:spcPct val="110000"/>
              </a:lnSpc>
            </a:pPr>
            <a:r>
              <a:rPr lang="en-US" sz="2400" dirty="0" smtClean="0"/>
              <a:t>Pattern evaluation: the interestingness problem </a:t>
            </a:r>
          </a:p>
          <a:p>
            <a:pPr lvl="1" eaLnBrk="1" hangingPunct="1">
              <a:lnSpc>
                <a:spcPct val="110000"/>
              </a:lnSpc>
            </a:pPr>
            <a:r>
              <a:rPr lang="en-US" sz="2400" dirty="0" smtClean="0"/>
              <a:t>Expression and visualization of data mining results</a:t>
            </a:r>
          </a:p>
          <a:p>
            <a:pPr eaLnBrk="1" hangingPunct="1">
              <a:lnSpc>
                <a:spcPct val="80000"/>
              </a:lnSpc>
            </a:pPr>
            <a:endParaRPr lang="en-US" dirty="0" smtClean="0"/>
          </a:p>
        </p:txBody>
      </p:sp>
    </p:spTree>
    <p:extLst>
      <p:ext uri="{BB962C8B-B14F-4D97-AF65-F5344CB8AC3E}">
        <p14:creationId xmlns:p14="http://schemas.microsoft.com/office/powerpoint/2010/main" val="2914888398"/>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5"/>
          <p:cNvSpPr>
            <a:spLocks noGrp="1"/>
          </p:cNvSpPr>
          <p:nvPr>
            <p:ph type="sldNum" sz="quarter" idx="4294967295"/>
          </p:nvPr>
        </p:nvSpPr>
        <p:spPr>
          <a:xfrm>
            <a:off x="146050" y="6361113"/>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bg2"/>
                </a:solidFill>
                <a:latin typeface="Times New Roman" pitchFamily="18" charset="0"/>
                <a:ea typeface="MS PGothic" pitchFamily="34" charset="-128"/>
              </a:defRPr>
            </a:lvl1pPr>
            <a:lvl2pPr marL="742950" indent="-285750" eaLnBrk="0" hangingPunct="0">
              <a:defRPr sz="1600" b="1">
                <a:solidFill>
                  <a:schemeClr val="bg2"/>
                </a:solidFill>
                <a:latin typeface="Times New Roman" pitchFamily="18" charset="0"/>
                <a:ea typeface="MS PGothic" pitchFamily="34" charset="-128"/>
              </a:defRPr>
            </a:lvl2pPr>
            <a:lvl3pPr marL="1143000" indent="-228600" eaLnBrk="0" hangingPunct="0">
              <a:defRPr sz="1600" b="1">
                <a:solidFill>
                  <a:schemeClr val="bg2"/>
                </a:solidFill>
                <a:latin typeface="Times New Roman" pitchFamily="18" charset="0"/>
                <a:ea typeface="MS PGothic" pitchFamily="34" charset="-128"/>
              </a:defRPr>
            </a:lvl3pPr>
            <a:lvl4pPr marL="1600200" indent="-228600" eaLnBrk="0" hangingPunct="0">
              <a:defRPr sz="1600" b="1">
                <a:solidFill>
                  <a:schemeClr val="bg2"/>
                </a:solidFill>
                <a:latin typeface="Times New Roman" pitchFamily="18" charset="0"/>
                <a:ea typeface="MS PGothic" pitchFamily="34" charset="-128"/>
              </a:defRPr>
            </a:lvl4pPr>
            <a:lvl5pPr marL="2057400" indent="-228600" eaLnBrk="0" hangingPunct="0">
              <a:defRPr sz="1600" b="1">
                <a:solidFill>
                  <a:schemeClr val="bg2"/>
                </a:solidFill>
                <a:latin typeface="Times New Roman" pitchFamily="18" charset="0"/>
                <a:ea typeface="MS PGothic" pitchFamily="34" charset="-128"/>
              </a:defRPr>
            </a:lvl5pPr>
            <a:lvl6pPr marL="25146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8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90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62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4465E3F1-915D-437C-BEF2-0D375B3E5690}" type="slidenum">
              <a:rPr lang="en-US" sz="2400" b="0" smtClean="0">
                <a:solidFill>
                  <a:schemeClr val="tx1"/>
                </a:solidFill>
                <a:latin typeface="Arial" pitchFamily="34" charset="0"/>
              </a:rPr>
              <a:pPr eaLnBrk="1" hangingPunct="1"/>
              <a:t>77</a:t>
            </a:fld>
            <a:endParaRPr lang="en-US" sz="2400" b="0" smtClean="0">
              <a:solidFill>
                <a:schemeClr val="tx1"/>
              </a:solidFill>
              <a:latin typeface="Arial" pitchFamily="34" charset="0"/>
            </a:endParaRPr>
          </a:p>
        </p:txBody>
      </p:sp>
      <p:sp>
        <p:nvSpPr>
          <p:cNvPr id="41987" name="Rectangle 4"/>
          <p:cNvSpPr>
            <a:spLocks noGrp="1" noChangeArrowheads="1"/>
          </p:cNvSpPr>
          <p:nvPr>
            <p:ph type="title"/>
          </p:nvPr>
        </p:nvSpPr>
        <p:spPr>
          <a:xfrm>
            <a:off x="0" y="457200"/>
            <a:ext cx="9144000" cy="701675"/>
          </a:xfrm>
        </p:spPr>
        <p:txBody>
          <a:bodyPr/>
          <a:lstStyle/>
          <a:p>
            <a:pPr algn="ctr" eaLnBrk="1" hangingPunct="1"/>
            <a:r>
              <a:rPr lang="en-US" sz="4000" smtClean="0"/>
              <a:t>Data Mining Heuristics and Guide</a:t>
            </a:r>
            <a:endParaRPr lang="en-US" sz="4000" b="1" u="sng" smtClean="0"/>
          </a:p>
        </p:txBody>
      </p:sp>
      <p:sp>
        <p:nvSpPr>
          <p:cNvPr id="41988" name="Rectangle 5"/>
          <p:cNvSpPr>
            <a:spLocks noGrp="1" noChangeArrowheads="1"/>
          </p:cNvSpPr>
          <p:nvPr>
            <p:ph type="body" idx="1"/>
          </p:nvPr>
        </p:nvSpPr>
        <p:spPr>
          <a:xfrm>
            <a:off x="501070" y="1815990"/>
            <a:ext cx="8141860" cy="4280010"/>
          </a:xfrm>
        </p:spPr>
        <p:txBody>
          <a:bodyPr/>
          <a:lstStyle/>
          <a:p>
            <a:pPr eaLnBrk="1" hangingPunct="1">
              <a:lnSpc>
                <a:spcPct val="80000"/>
              </a:lnSpc>
            </a:pPr>
            <a:r>
              <a:rPr lang="en-US" sz="3200" dirty="0" smtClean="0"/>
              <a:t>Choosing appropriate attributes/input representation</a:t>
            </a:r>
          </a:p>
          <a:p>
            <a:pPr eaLnBrk="1" hangingPunct="1">
              <a:lnSpc>
                <a:spcPct val="80000"/>
              </a:lnSpc>
            </a:pPr>
            <a:r>
              <a:rPr lang="en-US" sz="3200" dirty="0" smtClean="0"/>
              <a:t>Finding the minimal attribute space</a:t>
            </a:r>
          </a:p>
          <a:p>
            <a:pPr eaLnBrk="1" hangingPunct="1">
              <a:lnSpc>
                <a:spcPct val="80000"/>
              </a:lnSpc>
            </a:pPr>
            <a:r>
              <a:rPr lang="en-US" sz="3200" dirty="0" smtClean="0"/>
              <a:t>Finding adequate evaluation function(s)</a:t>
            </a:r>
          </a:p>
          <a:p>
            <a:pPr eaLnBrk="1" hangingPunct="1">
              <a:lnSpc>
                <a:spcPct val="80000"/>
              </a:lnSpc>
            </a:pPr>
            <a:r>
              <a:rPr lang="en-US" sz="3200" dirty="0" smtClean="0"/>
              <a:t>Extracting meaningful information</a:t>
            </a:r>
          </a:p>
          <a:p>
            <a:pPr eaLnBrk="1" hangingPunct="1">
              <a:lnSpc>
                <a:spcPct val="80000"/>
              </a:lnSpc>
            </a:pPr>
            <a:r>
              <a:rPr lang="en-US" sz="3200" dirty="0" smtClean="0"/>
              <a:t>Not </a:t>
            </a:r>
            <a:r>
              <a:rPr lang="en-US" sz="3200" dirty="0" err="1" smtClean="0"/>
              <a:t>overfitting</a:t>
            </a:r>
            <a:endParaRPr lang="en-US" sz="3200" dirty="0" smtClean="0"/>
          </a:p>
          <a:p>
            <a:pPr lvl="1" eaLnBrk="1" hangingPunct="1">
              <a:lnSpc>
                <a:spcPct val="110000"/>
              </a:lnSpc>
            </a:pPr>
            <a:endParaRPr lang="en-US" sz="3200" dirty="0" smtClean="0"/>
          </a:p>
        </p:txBody>
      </p:sp>
    </p:spTree>
    <p:extLst>
      <p:ext uri="{BB962C8B-B14F-4D97-AF65-F5344CB8AC3E}">
        <p14:creationId xmlns:p14="http://schemas.microsoft.com/office/powerpoint/2010/main" val="2908484923"/>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smtClean="0"/>
              <a:t>Available Data Mining Tools</a:t>
            </a:r>
          </a:p>
        </p:txBody>
      </p:sp>
      <p:sp>
        <p:nvSpPr>
          <p:cNvPr id="3" name="Content Placeholder 2"/>
          <p:cNvSpPr>
            <a:spLocks noGrp="1"/>
          </p:cNvSpPr>
          <p:nvPr>
            <p:ph sz="half" idx="1"/>
          </p:nvPr>
        </p:nvSpPr>
        <p:spPr>
          <a:xfrm>
            <a:off x="152400" y="1219200"/>
            <a:ext cx="4343400" cy="4343400"/>
          </a:xfrm>
        </p:spPr>
        <p:txBody>
          <a:bodyPr/>
          <a:lstStyle/>
          <a:p>
            <a:pPr marL="0" indent="0" algn="ctr">
              <a:buFont typeface="Wingdings" charset="0"/>
              <a:buNone/>
              <a:defRPr/>
            </a:pPr>
            <a:r>
              <a:rPr lang="en-US" b="1" dirty="0" smtClean="0"/>
              <a:t>COTs:</a:t>
            </a:r>
          </a:p>
          <a:p>
            <a:pPr>
              <a:buFont typeface="Wingdings" charset="0"/>
              <a:buChar char="n"/>
              <a:defRPr/>
            </a:pPr>
            <a:r>
              <a:rPr lang="en-US" dirty="0" smtClean="0"/>
              <a:t>IBM Intelligent Miner</a:t>
            </a:r>
          </a:p>
          <a:p>
            <a:pPr>
              <a:buFont typeface="Wingdings" charset="0"/>
              <a:buChar char="n"/>
              <a:defRPr/>
            </a:pPr>
            <a:r>
              <a:rPr lang="en-US" dirty="0" smtClean="0"/>
              <a:t>SAS Enterprise Miner</a:t>
            </a:r>
          </a:p>
          <a:p>
            <a:pPr>
              <a:buFont typeface="Wingdings" charset="0"/>
              <a:buChar char="n"/>
              <a:defRPr/>
            </a:pPr>
            <a:r>
              <a:rPr lang="en-US" dirty="0" smtClean="0"/>
              <a:t>Oracle ODM</a:t>
            </a:r>
          </a:p>
          <a:p>
            <a:pPr>
              <a:buFont typeface="Wingdings" charset="0"/>
              <a:buChar char="n"/>
              <a:defRPr/>
            </a:pPr>
            <a:r>
              <a:rPr lang="en-US" dirty="0" err="1" smtClean="0"/>
              <a:t>Microstrategy</a:t>
            </a:r>
            <a:endParaRPr lang="en-US" dirty="0" smtClean="0"/>
          </a:p>
          <a:p>
            <a:pPr>
              <a:buFont typeface="Wingdings" charset="0"/>
              <a:buChar char="n"/>
              <a:defRPr/>
            </a:pPr>
            <a:r>
              <a:rPr lang="en-US" dirty="0" smtClean="0"/>
              <a:t>Microsoft </a:t>
            </a:r>
            <a:r>
              <a:rPr lang="en-US" dirty="0" err="1" smtClean="0"/>
              <a:t>DBMiner</a:t>
            </a:r>
            <a:endParaRPr lang="en-US" dirty="0" smtClean="0"/>
          </a:p>
          <a:p>
            <a:pPr>
              <a:buFont typeface="Wingdings" charset="0"/>
              <a:buChar char="n"/>
              <a:defRPr/>
            </a:pPr>
            <a:r>
              <a:rPr lang="en-US" dirty="0" err="1" smtClean="0"/>
              <a:t>Pentaho</a:t>
            </a:r>
            <a:endParaRPr lang="en-US" dirty="0" smtClean="0"/>
          </a:p>
          <a:p>
            <a:pPr>
              <a:buFont typeface="Wingdings" charset="0"/>
              <a:buChar char="n"/>
              <a:defRPr/>
            </a:pPr>
            <a:r>
              <a:rPr lang="en-US" dirty="0" err="1" smtClean="0"/>
              <a:t>Matlab</a:t>
            </a:r>
            <a:endParaRPr lang="en-US" dirty="0" smtClean="0"/>
          </a:p>
          <a:p>
            <a:pPr>
              <a:buFont typeface="Wingdings" charset="0"/>
              <a:buChar char="n"/>
              <a:defRPr/>
            </a:pPr>
            <a:r>
              <a:rPr lang="en-US" dirty="0" smtClean="0"/>
              <a:t>Teradata</a:t>
            </a:r>
          </a:p>
          <a:p>
            <a:pPr>
              <a:buFont typeface="Wingdings" charset="0"/>
              <a:buChar char="n"/>
              <a:defRPr/>
            </a:pPr>
            <a:endParaRPr lang="en-US" dirty="0"/>
          </a:p>
        </p:txBody>
      </p:sp>
      <p:sp>
        <p:nvSpPr>
          <p:cNvPr id="4" name="Content Placeholder 3"/>
          <p:cNvSpPr>
            <a:spLocks noGrp="1"/>
          </p:cNvSpPr>
          <p:nvPr>
            <p:ph sz="half" idx="2"/>
          </p:nvPr>
        </p:nvSpPr>
        <p:spPr>
          <a:xfrm>
            <a:off x="5562600" y="1408113"/>
            <a:ext cx="3276600" cy="4687887"/>
          </a:xfrm>
        </p:spPr>
        <p:txBody>
          <a:bodyPr/>
          <a:lstStyle/>
          <a:p>
            <a:pPr marL="0" indent="0" algn="ctr">
              <a:buFont typeface="Wingdings" charset="0"/>
              <a:buNone/>
              <a:defRPr/>
            </a:pPr>
            <a:r>
              <a:rPr lang="en-US" b="1" dirty="0" smtClean="0"/>
              <a:t>Open Source:</a:t>
            </a:r>
          </a:p>
          <a:p>
            <a:pPr>
              <a:buFont typeface="Wingdings" charset="0"/>
              <a:buChar char="n"/>
              <a:defRPr/>
            </a:pPr>
            <a:r>
              <a:rPr lang="en-US" dirty="0" smtClean="0"/>
              <a:t>Python</a:t>
            </a:r>
          </a:p>
          <a:p>
            <a:pPr>
              <a:buFont typeface="Wingdings" charset="0"/>
              <a:buChar char="n"/>
              <a:defRPr/>
            </a:pPr>
            <a:r>
              <a:rPr lang="en-US" dirty="0" smtClean="0"/>
              <a:t>R</a:t>
            </a:r>
          </a:p>
          <a:p>
            <a:pPr>
              <a:buFont typeface="Wingdings" charset="0"/>
              <a:buChar char="n"/>
              <a:defRPr/>
            </a:pPr>
            <a:r>
              <a:rPr lang="en-US" dirty="0" smtClean="0"/>
              <a:t>WEKA</a:t>
            </a:r>
          </a:p>
          <a:p>
            <a:pPr>
              <a:buFont typeface="Wingdings" charset="0"/>
              <a:buChar char="n"/>
              <a:defRPr/>
            </a:pPr>
            <a:r>
              <a:rPr lang="en-US" dirty="0" smtClean="0"/>
              <a:t>KNIME</a:t>
            </a:r>
          </a:p>
          <a:p>
            <a:pPr>
              <a:buFont typeface="Wingdings" charset="0"/>
              <a:buChar char="n"/>
              <a:defRPr/>
            </a:pPr>
            <a:r>
              <a:rPr lang="en-US" dirty="0" smtClean="0"/>
              <a:t>Orange</a:t>
            </a:r>
          </a:p>
          <a:p>
            <a:pPr>
              <a:buFont typeface="Wingdings" charset="0"/>
              <a:buChar char="n"/>
              <a:defRPr/>
            </a:pPr>
            <a:r>
              <a:rPr lang="en-US" dirty="0" err="1" smtClean="0"/>
              <a:t>RapidMiner</a:t>
            </a:r>
            <a:endParaRPr lang="en-US" dirty="0" smtClean="0"/>
          </a:p>
          <a:p>
            <a:pPr>
              <a:buFont typeface="Wingdings" charset="0"/>
              <a:buChar char="n"/>
              <a:defRPr/>
            </a:pPr>
            <a:r>
              <a:rPr lang="en-US" dirty="0" smtClean="0"/>
              <a:t>Rattle</a:t>
            </a:r>
          </a:p>
          <a:p>
            <a:pPr>
              <a:buFont typeface="Wingdings" charset="0"/>
              <a:buChar char="n"/>
              <a:defRPr/>
            </a:pPr>
            <a:r>
              <a:rPr lang="en-US" dirty="0" smtClean="0"/>
              <a:t>Mahout</a:t>
            </a:r>
          </a:p>
          <a:p>
            <a:pPr>
              <a:buFont typeface="Wingdings" charset="0"/>
              <a:buChar char="n"/>
              <a:defRPr/>
            </a:pPr>
            <a:r>
              <a:rPr lang="en-US" dirty="0" err="1" smtClean="0"/>
              <a:t>MlLib</a:t>
            </a:r>
            <a:endParaRPr lang="en-US" dirty="0" smtClean="0"/>
          </a:p>
          <a:p>
            <a:pPr>
              <a:buFont typeface="Wingdings" charset="0"/>
              <a:buChar char="n"/>
              <a:defRPr/>
            </a:pPr>
            <a:endParaRPr lang="en-US" dirty="0"/>
          </a:p>
        </p:txBody>
      </p:sp>
      <p:sp>
        <p:nvSpPr>
          <p:cNvPr id="43013" name="Slide Number Placeholder 4"/>
          <p:cNvSpPr>
            <a:spLocks noGrp="1"/>
          </p:cNvSpPr>
          <p:nvPr>
            <p:ph type="sldNum" sz="quarter" idx="4294967295"/>
          </p:nvPr>
        </p:nvSpPr>
        <p:spPr>
          <a:xfrm>
            <a:off x="146050" y="6361113"/>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bg2"/>
                </a:solidFill>
                <a:latin typeface="Times New Roman" pitchFamily="18" charset="0"/>
                <a:ea typeface="MS PGothic" pitchFamily="34" charset="-128"/>
              </a:defRPr>
            </a:lvl1pPr>
            <a:lvl2pPr marL="742950" indent="-285750" eaLnBrk="0" hangingPunct="0">
              <a:defRPr sz="1600" b="1">
                <a:solidFill>
                  <a:schemeClr val="bg2"/>
                </a:solidFill>
                <a:latin typeface="Times New Roman" pitchFamily="18" charset="0"/>
                <a:ea typeface="MS PGothic" pitchFamily="34" charset="-128"/>
              </a:defRPr>
            </a:lvl2pPr>
            <a:lvl3pPr marL="1143000" indent="-228600" eaLnBrk="0" hangingPunct="0">
              <a:defRPr sz="1600" b="1">
                <a:solidFill>
                  <a:schemeClr val="bg2"/>
                </a:solidFill>
                <a:latin typeface="Times New Roman" pitchFamily="18" charset="0"/>
                <a:ea typeface="MS PGothic" pitchFamily="34" charset="-128"/>
              </a:defRPr>
            </a:lvl3pPr>
            <a:lvl4pPr marL="1600200" indent="-228600" eaLnBrk="0" hangingPunct="0">
              <a:defRPr sz="1600" b="1">
                <a:solidFill>
                  <a:schemeClr val="bg2"/>
                </a:solidFill>
                <a:latin typeface="Times New Roman" pitchFamily="18" charset="0"/>
                <a:ea typeface="MS PGothic" pitchFamily="34" charset="-128"/>
              </a:defRPr>
            </a:lvl4pPr>
            <a:lvl5pPr marL="2057400" indent="-228600" eaLnBrk="0" hangingPunct="0">
              <a:defRPr sz="1600" b="1">
                <a:solidFill>
                  <a:schemeClr val="bg2"/>
                </a:solidFill>
                <a:latin typeface="Times New Roman" pitchFamily="18" charset="0"/>
                <a:ea typeface="MS PGothic" pitchFamily="34" charset="-128"/>
              </a:defRPr>
            </a:lvl5pPr>
            <a:lvl6pPr marL="25146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8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90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62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153D360F-D9C1-41DA-B844-C4EF85004F8D}" type="slidenum">
              <a:rPr lang="en-US" sz="2400" b="0" smtClean="0">
                <a:solidFill>
                  <a:schemeClr val="tx1"/>
                </a:solidFill>
                <a:latin typeface="Arial" pitchFamily="34" charset="0"/>
              </a:rPr>
              <a:pPr eaLnBrk="1" hangingPunct="1"/>
              <a:t>78</a:t>
            </a:fld>
            <a:endParaRPr lang="en-US" sz="2400" b="0" smtClean="0">
              <a:solidFill>
                <a:schemeClr val="tx1"/>
              </a:solidFill>
              <a:latin typeface="Arial" pitchFamily="34" charset="0"/>
            </a:endParaRPr>
          </a:p>
        </p:txBody>
      </p:sp>
    </p:spTree>
    <p:extLst>
      <p:ext uri="{BB962C8B-B14F-4D97-AF65-F5344CB8AC3E}">
        <p14:creationId xmlns:p14="http://schemas.microsoft.com/office/powerpoint/2010/main" val="1139660751"/>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3"/>
          <p:cNvSpPr>
            <a:spLocks noGrp="1"/>
          </p:cNvSpPr>
          <p:nvPr>
            <p:ph type="sldNum" sz="quarter" idx="4294967295"/>
          </p:nvPr>
        </p:nvSpPr>
        <p:spPr>
          <a:xfrm>
            <a:off x="125413" y="6361113"/>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bg2"/>
                </a:solidFill>
                <a:latin typeface="Times New Roman" pitchFamily="18" charset="0"/>
                <a:ea typeface="MS PGothic" pitchFamily="34" charset="-128"/>
              </a:defRPr>
            </a:lvl1pPr>
            <a:lvl2pPr marL="742950" indent="-285750" eaLnBrk="0" hangingPunct="0">
              <a:defRPr sz="1600" b="1">
                <a:solidFill>
                  <a:schemeClr val="bg2"/>
                </a:solidFill>
                <a:latin typeface="Times New Roman" pitchFamily="18" charset="0"/>
                <a:ea typeface="MS PGothic" pitchFamily="34" charset="-128"/>
              </a:defRPr>
            </a:lvl2pPr>
            <a:lvl3pPr marL="1143000" indent="-228600" eaLnBrk="0" hangingPunct="0">
              <a:defRPr sz="1600" b="1">
                <a:solidFill>
                  <a:schemeClr val="bg2"/>
                </a:solidFill>
                <a:latin typeface="Times New Roman" pitchFamily="18" charset="0"/>
                <a:ea typeface="MS PGothic" pitchFamily="34" charset="-128"/>
              </a:defRPr>
            </a:lvl3pPr>
            <a:lvl4pPr marL="1600200" indent="-228600" eaLnBrk="0" hangingPunct="0">
              <a:defRPr sz="1600" b="1">
                <a:solidFill>
                  <a:schemeClr val="bg2"/>
                </a:solidFill>
                <a:latin typeface="Times New Roman" pitchFamily="18" charset="0"/>
                <a:ea typeface="MS PGothic" pitchFamily="34" charset="-128"/>
              </a:defRPr>
            </a:lvl4pPr>
            <a:lvl5pPr marL="2057400" indent="-228600" eaLnBrk="0" hangingPunct="0">
              <a:defRPr sz="1600" b="1">
                <a:solidFill>
                  <a:schemeClr val="bg2"/>
                </a:solidFill>
                <a:latin typeface="Times New Roman" pitchFamily="18" charset="0"/>
                <a:ea typeface="MS PGothic" pitchFamily="34" charset="-128"/>
              </a:defRPr>
            </a:lvl5pPr>
            <a:lvl6pPr marL="25146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8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90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62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2E0B649B-48A7-406C-8E3F-0017D42931C1}" type="slidenum">
              <a:rPr lang="en-US" sz="2400" b="0" smtClean="0">
                <a:solidFill>
                  <a:schemeClr val="tx1"/>
                </a:solidFill>
                <a:latin typeface="Arial" pitchFamily="34" charset="0"/>
              </a:rPr>
              <a:pPr eaLnBrk="1" hangingPunct="1"/>
              <a:t>79</a:t>
            </a:fld>
            <a:endParaRPr lang="en-US" sz="2400" b="0" smtClean="0">
              <a:solidFill>
                <a:schemeClr val="tx1"/>
              </a:solidFill>
              <a:latin typeface="Arial" pitchFamily="34" charset="0"/>
            </a:endParaRPr>
          </a:p>
        </p:txBody>
      </p:sp>
      <p:pic>
        <p:nvPicPr>
          <p:cNvPr id="38915" name="Picture 2"/>
          <p:cNvPicPr>
            <a:picLocks noChangeAspect="1" noChangeArrowheads="1"/>
          </p:cNvPicPr>
          <p:nvPr/>
        </p:nvPicPr>
        <p:blipFill>
          <a:blip r:embed="rId3"/>
          <a:srcRect l="26964" t="12135" r="34077" b="76344"/>
          <a:stretch>
            <a:fillRect/>
          </a:stretch>
        </p:blipFill>
        <p:spPr bwMode="auto">
          <a:xfrm>
            <a:off x="3992563" y="5619750"/>
            <a:ext cx="4924425" cy="881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50180" name="Picture 6" descr="R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8213" y="2728912"/>
            <a:ext cx="1423987"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1" name="Picture 8" descr="wek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0350" y="2266950"/>
            <a:ext cx="2289175"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2" name="Picture 10" descr="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238" y="3724275"/>
            <a:ext cx="3078162"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183" name="Group 6"/>
          <p:cNvGrpSpPr>
            <a:grpSpLocks/>
          </p:cNvGrpSpPr>
          <p:nvPr/>
        </p:nvGrpSpPr>
        <p:grpSpPr bwMode="auto">
          <a:xfrm>
            <a:off x="4419600" y="804863"/>
            <a:ext cx="1979612" cy="1862137"/>
            <a:chOff x="4648200" y="539904"/>
            <a:chExt cx="1219200" cy="1323274"/>
          </a:xfrm>
        </p:grpSpPr>
        <p:pic>
          <p:nvPicPr>
            <p:cNvPr id="50196" name="Picture 4" descr="icon-matlab.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8200" y="539904"/>
              <a:ext cx="1219200" cy="1219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97" name="TextBox 5"/>
            <p:cNvSpPr txBox="1">
              <a:spLocks noChangeArrowheads="1"/>
            </p:cNvSpPr>
            <p:nvPr/>
          </p:nvSpPr>
          <p:spPr bwMode="auto">
            <a:xfrm>
              <a:off x="4883921" y="1622574"/>
              <a:ext cx="798878" cy="240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2"/>
                  </a:solidFill>
                  <a:latin typeface="Times New Roman" pitchFamily="18" charset="0"/>
                  <a:ea typeface="MS PGothic" pitchFamily="34" charset="-128"/>
                </a:defRPr>
              </a:lvl1pPr>
              <a:lvl2pPr marL="742950" indent="-285750" eaLnBrk="0" hangingPunct="0">
                <a:defRPr sz="1600" b="1">
                  <a:solidFill>
                    <a:schemeClr val="bg2"/>
                  </a:solidFill>
                  <a:latin typeface="Times New Roman" pitchFamily="18" charset="0"/>
                  <a:ea typeface="MS PGothic" pitchFamily="34" charset="-128"/>
                </a:defRPr>
              </a:lvl2pPr>
              <a:lvl3pPr marL="1143000" indent="-228600" eaLnBrk="0" hangingPunct="0">
                <a:defRPr sz="1600" b="1">
                  <a:solidFill>
                    <a:schemeClr val="bg2"/>
                  </a:solidFill>
                  <a:latin typeface="Times New Roman" pitchFamily="18" charset="0"/>
                  <a:ea typeface="MS PGothic" pitchFamily="34" charset="-128"/>
                </a:defRPr>
              </a:lvl3pPr>
              <a:lvl4pPr marL="1600200" indent="-228600" eaLnBrk="0" hangingPunct="0">
                <a:defRPr sz="1600" b="1">
                  <a:solidFill>
                    <a:schemeClr val="bg2"/>
                  </a:solidFill>
                  <a:latin typeface="Times New Roman" pitchFamily="18" charset="0"/>
                  <a:ea typeface="MS PGothic" pitchFamily="34" charset="-128"/>
                </a:defRPr>
              </a:lvl4pPr>
              <a:lvl5pPr marL="2057400" indent="-228600" eaLnBrk="0" hangingPunct="0">
                <a:defRPr sz="1600" b="1">
                  <a:solidFill>
                    <a:schemeClr val="bg2"/>
                  </a:solidFill>
                  <a:latin typeface="Times New Roman" pitchFamily="18" charset="0"/>
                  <a:ea typeface="MS PGothic" pitchFamily="34" charset="-128"/>
                </a:defRPr>
              </a:lvl5pPr>
              <a:lvl6pPr marL="25146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8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90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62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r>
                <a:rPr lang="en-US">
                  <a:solidFill>
                    <a:schemeClr val="tx2"/>
                  </a:solidFill>
                </a:rPr>
                <a:t>MathWorks</a:t>
              </a:r>
              <a:r>
                <a:rPr lang="en-US"/>
                <a:t> </a:t>
              </a:r>
            </a:p>
          </p:txBody>
        </p:sp>
      </p:grpSp>
      <p:grpSp>
        <p:nvGrpSpPr>
          <p:cNvPr id="50184" name="Group 8"/>
          <p:cNvGrpSpPr>
            <a:grpSpLocks/>
          </p:cNvGrpSpPr>
          <p:nvPr/>
        </p:nvGrpSpPr>
        <p:grpSpPr bwMode="auto">
          <a:xfrm>
            <a:off x="7010400" y="2427288"/>
            <a:ext cx="1447800" cy="1331912"/>
            <a:chOff x="7194624" y="571500"/>
            <a:chExt cx="1949375" cy="1571229"/>
          </a:xfrm>
        </p:grpSpPr>
        <p:pic>
          <p:nvPicPr>
            <p:cNvPr id="50194" name="Picture 12" descr="[3D graph]"/>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94624" y="571500"/>
              <a:ext cx="1949375" cy="1084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95" name="TextBox 7"/>
            <p:cNvSpPr txBox="1">
              <a:spLocks noChangeArrowheads="1"/>
            </p:cNvSpPr>
            <p:nvPr/>
          </p:nvSpPr>
          <p:spPr bwMode="auto">
            <a:xfrm>
              <a:off x="7848600" y="1743362"/>
              <a:ext cx="1079606" cy="399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2"/>
                  </a:solidFill>
                  <a:latin typeface="Times New Roman" pitchFamily="18" charset="0"/>
                  <a:ea typeface="MS PGothic" pitchFamily="34" charset="-128"/>
                </a:defRPr>
              </a:lvl1pPr>
              <a:lvl2pPr marL="742950" indent="-285750" eaLnBrk="0" hangingPunct="0">
                <a:defRPr sz="1600" b="1">
                  <a:solidFill>
                    <a:schemeClr val="bg2"/>
                  </a:solidFill>
                  <a:latin typeface="Times New Roman" pitchFamily="18" charset="0"/>
                  <a:ea typeface="MS PGothic" pitchFamily="34" charset="-128"/>
                </a:defRPr>
              </a:lvl2pPr>
              <a:lvl3pPr marL="1143000" indent="-228600" eaLnBrk="0" hangingPunct="0">
                <a:defRPr sz="1600" b="1">
                  <a:solidFill>
                    <a:schemeClr val="bg2"/>
                  </a:solidFill>
                  <a:latin typeface="Times New Roman" pitchFamily="18" charset="0"/>
                  <a:ea typeface="MS PGothic" pitchFamily="34" charset="-128"/>
                </a:defRPr>
              </a:lvl3pPr>
              <a:lvl4pPr marL="1600200" indent="-228600" eaLnBrk="0" hangingPunct="0">
                <a:defRPr sz="1600" b="1">
                  <a:solidFill>
                    <a:schemeClr val="bg2"/>
                  </a:solidFill>
                  <a:latin typeface="Times New Roman" pitchFamily="18" charset="0"/>
                  <a:ea typeface="MS PGothic" pitchFamily="34" charset="-128"/>
                </a:defRPr>
              </a:lvl4pPr>
              <a:lvl5pPr marL="2057400" indent="-228600" eaLnBrk="0" hangingPunct="0">
                <a:defRPr sz="1600" b="1">
                  <a:solidFill>
                    <a:schemeClr val="bg2"/>
                  </a:solidFill>
                  <a:latin typeface="Times New Roman" pitchFamily="18" charset="0"/>
                  <a:ea typeface="MS PGothic" pitchFamily="34" charset="-128"/>
                </a:defRPr>
              </a:lvl5pPr>
              <a:lvl6pPr marL="25146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8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90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62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r>
                <a:rPr lang="en-US">
                  <a:solidFill>
                    <a:schemeClr val="tx2"/>
                  </a:solidFill>
                </a:rPr>
                <a:t>Octave</a:t>
              </a:r>
            </a:p>
          </p:txBody>
        </p:sp>
      </p:grpSp>
      <p:sp>
        <p:nvSpPr>
          <p:cNvPr id="50185" name="Oval 1"/>
          <p:cNvSpPr>
            <a:spLocks noChangeArrowheads="1"/>
          </p:cNvSpPr>
          <p:nvPr/>
        </p:nvSpPr>
        <p:spPr bwMode="auto">
          <a:xfrm>
            <a:off x="3962400" y="919163"/>
            <a:ext cx="5181600" cy="3424237"/>
          </a:xfrm>
          <a:prstGeom prst="ellipse">
            <a:avLst/>
          </a:prstGeom>
          <a:noFill/>
          <a:ln w="12700" cap="sq">
            <a:solidFill>
              <a:schemeClr val="tx1"/>
            </a:solidFill>
            <a:prstDash val="sysDash"/>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p>
            <a:pPr algn="ctr"/>
            <a:endParaRPr lang="en-US"/>
          </a:p>
        </p:txBody>
      </p:sp>
      <p:sp>
        <p:nvSpPr>
          <p:cNvPr id="50186" name="TextBox 13"/>
          <p:cNvSpPr txBox="1">
            <a:spLocks noChangeArrowheads="1"/>
          </p:cNvSpPr>
          <p:nvPr/>
        </p:nvSpPr>
        <p:spPr bwMode="auto">
          <a:xfrm>
            <a:off x="4783138" y="3875088"/>
            <a:ext cx="4114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bg2"/>
                </a:solidFill>
                <a:latin typeface="Times New Roman" pitchFamily="18" charset="0"/>
                <a:ea typeface="MS PGothic" pitchFamily="34" charset="-128"/>
              </a:defRPr>
            </a:lvl1pPr>
            <a:lvl2pPr marL="742950" indent="-285750" eaLnBrk="0" hangingPunct="0">
              <a:defRPr sz="1600" b="1">
                <a:solidFill>
                  <a:schemeClr val="bg2"/>
                </a:solidFill>
                <a:latin typeface="Times New Roman" pitchFamily="18" charset="0"/>
                <a:ea typeface="MS PGothic" pitchFamily="34" charset="-128"/>
              </a:defRPr>
            </a:lvl2pPr>
            <a:lvl3pPr marL="1143000" indent="-228600" eaLnBrk="0" hangingPunct="0">
              <a:defRPr sz="1600" b="1">
                <a:solidFill>
                  <a:schemeClr val="bg2"/>
                </a:solidFill>
                <a:latin typeface="Times New Roman" pitchFamily="18" charset="0"/>
                <a:ea typeface="MS PGothic" pitchFamily="34" charset="-128"/>
              </a:defRPr>
            </a:lvl3pPr>
            <a:lvl4pPr marL="1600200" indent="-228600" eaLnBrk="0" hangingPunct="0">
              <a:defRPr sz="1600" b="1">
                <a:solidFill>
                  <a:schemeClr val="bg2"/>
                </a:solidFill>
                <a:latin typeface="Times New Roman" pitchFamily="18" charset="0"/>
                <a:ea typeface="MS PGothic" pitchFamily="34" charset="-128"/>
              </a:defRPr>
            </a:lvl4pPr>
            <a:lvl5pPr marL="2057400" indent="-228600" eaLnBrk="0" hangingPunct="0">
              <a:defRPr sz="1600" b="1">
                <a:solidFill>
                  <a:schemeClr val="bg2"/>
                </a:solidFill>
                <a:latin typeface="Times New Roman" pitchFamily="18" charset="0"/>
                <a:ea typeface="MS PGothic" pitchFamily="34" charset="-128"/>
              </a:defRPr>
            </a:lvl5pPr>
            <a:lvl6pPr marL="25146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8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90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62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r>
              <a:rPr lang="en-US" sz="1800" i="1">
                <a:solidFill>
                  <a:schemeClr val="tx2"/>
                </a:solidFill>
              </a:rPr>
              <a:t>Computational Packages with DM tools</a:t>
            </a:r>
          </a:p>
        </p:txBody>
      </p:sp>
      <p:sp>
        <p:nvSpPr>
          <p:cNvPr id="50187" name="Oval 14"/>
          <p:cNvSpPr>
            <a:spLocks noChangeArrowheads="1"/>
          </p:cNvSpPr>
          <p:nvPr/>
        </p:nvSpPr>
        <p:spPr bwMode="auto">
          <a:xfrm>
            <a:off x="12700" y="1546225"/>
            <a:ext cx="3949700" cy="3711575"/>
          </a:xfrm>
          <a:prstGeom prst="ellipse">
            <a:avLst/>
          </a:prstGeom>
          <a:noFill/>
          <a:ln w="12700" cap="sq">
            <a:solidFill>
              <a:schemeClr val="tx1"/>
            </a:solidFill>
            <a:prstDash val="sysDash"/>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p>
            <a:pPr algn="ctr"/>
            <a:endParaRPr lang="en-US"/>
          </a:p>
        </p:txBody>
      </p:sp>
      <p:sp>
        <p:nvSpPr>
          <p:cNvPr id="50188" name="TextBox 15"/>
          <p:cNvSpPr txBox="1">
            <a:spLocks noChangeArrowheads="1"/>
          </p:cNvSpPr>
          <p:nvPr/>
        </p:nvSpPr>
        <p:spPr bwMode="auto">
          <a:xfrm>
            <a:off x="1295400" y="1768475"/>
            <a:ext cx="228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bg2"/>
                </a:solidFill>
                <a:latin typeface="Times New Roman" pitchFamily="18" charset="0"/>
                <a:ea typeface="MS PGothic" pitchFamily="34" charset="-128"/>
              </a:defRPr>
            </a:lvl1pPr>
            <a:lvl2pPr marL="742950" indent="-285750" eaLnBrk="0" hangingPunct="0">
              <a:defRPr sz="1600" b="1">
                <a:solidFill>
                  <a:schemeClr val="bg2"/>
                </a:solidFill>
                <a:latin typeface="Times New Roman" pitchFamily="18" charset="0"/>
                <a:ea typeface="MS PGothic" pitchFamily="34" charset="-128"/>
              </a:defRPr>
            </a:lvl2pPr>
            <a:lvl3pPr marL="1143000" indent="-228600" eaLnBrk="0" hangingPunct="0">
              <a:defRPr sz="1600" b="1">
                <a:solidFill>
                  <a:schemeClr val="bg2"/>
                </a:solidFill>
                <a:latin typeface="Times New Roman" pitchFamily="18" charset="0"/>
                <a:ea typeface="MS PGothic" pitchFamily="34" charset="-128"/>
              </a:defRPr>
            </a:lvl3pPr>
            <a:lvl4pPr marL="1600200" indent="-228600" eaLnBrk="0" hangingPunct="0">
              <a:defRPr sz="1600" b="1">
                <a:solidFill>
                  <a:schemeClr val="bg2"/>
                </a:solidFill>
                <a:latin typeface="Times New Roman" pitchFamily="18" charset="0"/>
                <a:ea typeface="MS PGothic" pitchFamily="34" charset="-128"/>
              </a:defRPr>
            </a:lvl4pPr>
            <a:lvl5pPr marL="2057400" indent="-228600" eaLnBrk="0" hangingPunct="0">
              <a:defRPr sz="1600" b="1">
                <a:solidFill>
                  <a:schemeClr val="bg2"/>
                </a:solidFill>
                <a:latin typeface="Times New Roman" pitchFamily="18" charset="0"/>
                <a:ea typeface="MS PGothic" pitchFamily="34" charset="-128"/>
              </a:defRPr>
            </a:lvl5pPr>
            <a:lvl6pPr marL="25146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8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90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62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r>
              <a:rPr lang="en-US" sz="1800" i="1">
                <a:solidFill>
                  <a:schemeClr val="tx2"/>
                </a:solidFill>
              </a:rPr>
              <a:t>DM Suites </a:t>
            </a:r>
          </a:p>
        </p:txBody>
      </p:sp>
      <p:sp>
        <p:nvSpPr>
          <p:cNvPr id="50189" name="TextBox 16"/>
          <p:cNvSpPr txBox="1">
            <a:spLocks noChangeArrowheads="1"/>
          </p:cNvSpPr>
          <p:nvPr/>
        </p:nvSpPr>
        <p:spPr bwMode="auto">
          <a:xfrm>
            <a:off x="3429000" y="5122863"/>
            <a:ext cx="4114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bg2"/>
                </a:solidFill>
                <a:latin typeface="Times New Roman" pitchFamily="18" charset="0"/>
                <a:ea typeface="MS PGothic" pitchFamily="34" charset="-128"/>
              </a:defRPr>
            </a:lvl1pPr>
            <a:lvl2pPr marL="742950" indent="-285750" eaLnBrk="0" hangingPunct="0">
              <a:defRPr sz="1600" b="1">
                <a:solidFill>
                  <a:schemeClr val="bg2"/>
                </a:solidFill>
                <a:latin typeface="Times New Roman" pitchFamily="18" charset="0"/>
                <a:ea typeface="MS PGothic" pitchFamily="34" charset="-128"/>
              </a:defRPr>
            </a:lvl2pPr>
            <a:lvl3pPr marL="1143000" indent="-228600" eaLnBrk="0" hangingPunct="0">
              <a:defRPr sz="1600" b="1">
                <a:solidFill>
                  <a:schemeClr val="bg2"/>
                </a:solidFill>
                <a:latin typeface="Times New Roman" pitchFamily="18" charset="0"/>
                <a:ea typeface="MS PGothic" pitchFamily="34" charset="-128"/>
              </a:defRPr>
            </a:lvl3pPr>
            <a:lvl4pPr marL="1600200" indent="-228600" eaLnBrk="0" hangingPunct="0">
              <a:defRPr sz="1600" b="1">
                <a:solidFill>
                  <a:schemeClr val="bg2"/>
                </a:solidFill>
                <a:latin typeface="Times New Roman" pitchFamily="18" charset="0"/>
                <a:ea typeface="MS PGothic" pitchFamily="34" charset="-128"/>
              </a:defRPr>
            </a:lvl4pPr>
            <a:lvl5pPr marL="2057400" indent="-228600" eaLnBrk="0" hangingPunct="0">
              <a:defRPr sz="1600" b="1">
                <a:solidFill>
                  <a:schemeClr val="bg2"/>
                </a:solidFill>
                <a:latin typeface="Times New Roman" pitchFamily="18" charset="0"/>
                <a:ea typeface="MS PGothic" pitchFamily="34" charset="-128"/>
              </a:defRPr>
            </a:lvl5pPr>
            <a:lvl6pPr marL="25146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8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90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62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r>
              <a:rPr lang="en-US" sz="1800" i="1">
                <a:solidFill>
                  <a:schemeClr val="tx2"/>
                </a:solidFill>
              </a:rPr>
              <a:t>Libraries for building tools</a:t>
            </a:r>
          </a:p>
        </p:txBody>
      </p:sp>
      <p:pic>
        <p:nvPicPr>
          <p:cNvPr id="38926" name="Picture 2"/>
          <p:cNvPicPr>
            <a:picLocks noChangeAspect="1" noChangeArrowheads="1"/>
          </p:cNvPicPr>
          <p:nvPr/>
        </p:nvPicPr>
        <p:blipFill>
          <a:blip r:embed="rId9"/>
          <a:srcRect l="23409" t="25101" r="22147" b="55101"/>
          <a:stretch>
            <a:fillRect/>
          </a:stretch>
        </p:blipFill>
        <p:spPr bwMode="auto">
          <a:xfrm>
            <a:off x="152400" y="5122863"/>
            <a:ext cx="3190875" cy="693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
        <p:nvSpPr>
          <p:cNvPr id="50191" name="Title 1"/>
          <p:cNvSpPr txBox="1">
            <a:spLocks/>
          </p:cNvSpPr>
          <p:nvPr/>
        </p:nvSpPr>
        <p:spPr bwMode="auto">
          <a:xfrm>
            <a:off x="122238" y="222250"/>
            <a:ext cx="88026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eaLnBrk="0" hangingPunct="0">
              <a:defRPr sz="1600" b="1">
                <a:solidFill>
                  <a:schemeClr val="bg2"/>
                </a:solidFill>
                <a:latin typeface="Times New Roman" pitchFamily="18" charset="0"/>
                <a:ea typeface="MS PGothic" pitchFamily="34" charset="-128"/>
              </a:defRPr>
            </a:lvl1pPr>
            <a:lvl2pPr marL="742950" indent="-285750" eaLnBrk="0" hangingPunct="0">
              <a:defRPr sz="1600" b="1">
                <a:solidFill>
                  <a:schemeClr val="bg2"/>
                </a:solidFill>
                <a:latin typeface="Times New Roman" pitchFamily="18" charset="0"/>
                <a:ea typeface="MS PGothic" pitchFamily="34" charset="-128"/>
              </a:defRPr>
            </a:lvl2pPr>
            <a:lvl3pPr marL="1143000" indent="-228600" eaLnBrk="0" hangingPunct="0">
              <a:defRPr sz="1600" b="1">
                <a:solidFill>
                  <a:schemeClr val="bg2"/>
                </a:solidFill>
                <a:latin typeface="Times New Roman" pitchFamily="18" charset="0"/>
                <a:ea typeface="MS PGothic" pitchFamily="34" charset="-128"/>
              </a:defRPr>
            </a:lvl3pPr>
            <a:lvl4pPr marL="1600200" indent="-228600" eaLnBrk="0" hangingPunct="0">
              <a:defRPr sz="1600" b="1">
                <a:solidFill>
                  <a:schemeClr val="bg2"/>
                </a:solidFill>
                <a:latin typeface="Times New Roman" pitchFamily="18" charset="0"/>
                <a:ea typeface="MS PGothic" pitchFamily="34" charset="-128"/>
              </a:defRPr>
            </a:lvl4pPr>
            <a:lvl5pPr marL="2057400" indent="-228600" eaLnBrk="0" hangingPunct="0">
              <a:defRPr sz="1600" b="1">
                <a:solidFill>
                  <a:schemeClr val="bg2"/>
                </a:solidFill>
                <a:latin typeface="Times New Roman" pitchFamily="18" charset="0"/>
                <a:ea typeface="MS PGothic" pitchFamily="34" charset="-128"/>
              </a:defRPr>
            </a:lvl5pPr>
            <a:lvl6pPr marL="25146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8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90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62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algn="ctr"/>
            <a:r>
              <a:rPr lang="en-US" sz="3600" dirty="0">
                <a:solidFill>
                  <a:schemeClr val="tx2"/>
                </a:solidFill>
                <a:latin typeface="Arial" pitchFamily="34" charset="0"/>
              </a:rPr>
              <a:t>Data mining applications </a:t>
            </a:r>
            <a:r>
              <a:rPr lang="en-US" sz="3600" dirty="0" smtClean="0">
                <a:solidFill>
                  <a:schemeClr val="tx2"/>
                </a:solidFill>
                <a:latin typeface="Arial" pitchFamily="34" charset="0"/>
              </a:rPr>
              <a:t>at SDSC</a:t>
            </a:r>
            <a:endParaRPr lang="en-US" sz="3600" dirty="0">
              <a:solidFill>
                <a:schemeClr val="tx2"/>
              </a:solidFill>
              <a:latin typeface="Arial" pitchFamily="34" charset="0"/>
            </a:endParaRPr>
          </a:p>
        </p:txBody>
      </p:sp>
      <p:sp>
        <p:nvSpPr>
          <p:cNvPr id="50192" name="Oval 21"/>
          <p:cNvSpPr>
            <a:spLocks noChangeArrowheads="1"/>
          </p:cNvSpPr>
          <p:nvPr/>
        </p:nvSpPr>
        <p:spPr bwMode="auto">
          <a:xfrm>
            <a:off x="1925638" y="4899025"/>
            <a:ext cx="5530850" cy="1958975"/>
          </a:xfrm>
          <a:prstGeom prst="ellipse">
            <a:avLst/>
          </a:prstGeom>
          <a:noFill/>
          <a:ln w="12700" cap="sq">
            <a:solidFill>
              <a:schemeClr val="tx1"/>
            </a:solidFill>
            <a:prstDash val="sysDash"/>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p>
            <a:pPr algn="ctr"/>
            <a:endParaRPr lang="en-US"/>
          </a:p>
        </p:txBody>
      </p:sp>
      <p:sp>
        <p:nvSpPr>
          <p:cNvPr id="50193" name="TextBox 15"/>
          <p:cNvSpPr txBox="1">
            <a:spLocks noChangeArrowheads="1"/>
          </p:cNvSpPr>
          <p:nvPr/>
        </p:nvSpPr>
        <p:spPr bwMode="auto">
          <a:xfrm>
            <a:off x="7456488" y="4529138"/>
            <a:ext cx="2286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bg2"/>
                </a:solidFill>
                <a:latin typeface="Times New Roman" pitchFamily="18" charset="0"/>
                <a:ea typeface="MS PGothic" pitchFamily="34" charset="-128"/>
              </a:defRPr>
            </a:lvl1pPr>
            <a:lvl2pPr marL="742950" indent="-285750" eaLnBrk="0" hangingPunct="0">
              <a:defRPr sz="1600" b="1">
                <a:solidFill>
                  <a:schemeClr val="bg2"/>
                </a:solidFill>
                <a:latin typeface="Times New Roman" pitchFamily="18" charset="0"/>
                <a:ea typeface="MS PGothic" pitchFamily="34" charset="-128"/>
              </a:defRPr>
            </a:lvl2pPr>
            <a:lvl3pPr marL="1143000" indent="-228600" eaLnBrk="0" hangingPunct="0">
              <a:defRPr sz="1600" b="1">
                <a:solidFill>
                  <a:schemeClr val="bg2"/>
                </a:solidFill>
                <a:latin typeface="Times New Roman" pitchFamily="18" charset="0"/>
                <a:ea typeface="MS PGothic" pitchFamily="34" charset="-128"/>
              </a:defRPr>
            </a:lvl3pPr>
            <a:lvl4pPr marL="1600200" indent="-228600" eaLnBrk="0" hangingPunct="0">
              <a:defRPr sz="1600" b="1">
                <a:solidFill>
                  <a:schemeClr val="bg2"/>
                </a:solidFill>
                <a:latin typeface="Times New Roman" pitchFamily="18" charset="0"/>
                <a:ea typeface="MS PGothic" pitchFamily="34" charset="-128"/>
              </a:defRPr>
            </a:lvl4pPr>
            <a:lvl5pPr marL="2057400" indent="-228600" eaLnBrk="0" hangingPunct="0">
              <a:defRPr sz="1600" b="1">
                <a:solidFill>
                  <a:schemeClr val="bg2"/>
                </a:solidFill>
                <a:latin typeface="Times New Roman" pitchFamily="18" charset="0"/>
                <a:ea typeface="MS PGothic" pitchFamily="34" charset="-128"/>
              </a:defRPr>
            </a:lvl5pPr>
            <a:lvl6pPr marL="25146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8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90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62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r>
              <a:rPr lang="en-US" sz="1800" i="1">
                <a:solidFill>
                  <a:schemeClr val="tx2"/>
                </a:solidFill>
              </a:rPr>
              <a:t>Others as </a:t>
            </a:r>
          </a:p>
          <a:p>
            <a:pPr eaLnBrk="1" hangingPunct="1"/>
            <a:r>
              <a:rPr lang="en-US" sz="1800" i="1">
                <a:solidFill>
                  <a:schemeClr val="tx2"/>
                </a:solidFill>
              </a:rPr>
              <a:t>Requested </a:t>
            </a:r>
          </a:p>
        </p:txBody>
      </p:sp>
      <p:pic>
        <p:nvPicPr>
          <p:cNvPr id="3074" name="Picture 2" descr="python™"/>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47256" y="1507671"/>
            <a:ext cx="2369732" cy="670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7559674"/>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pPr algn="ctr"/>
            <a:r>
              <a:rPr lang="en-US" sz="3600" b="1" i="1" dirty="0" smtClean="0">
                <a:solidFill>
                  <a:srgbClr val="000099"/>
                </a:solidFill>
                <a:latin typeface="Helvetica" pitchFamily="34" charset="0"/>
                <a:cs typeface="Helvetica" pitchFamily="34" charset="0"/>
              </a:rPr>
              <a:t>SDSC</a:t>
            </a:r>
            <a:r>
              <a:rPr lang="en-US" dirty="0">
                <a:latin typeface="Helvetica" pitchFamily="34" charset="0"/>
                <a:cs typeface="Helvetica" pitchFamily="34" charset="0"/>
              </a:rPr>
              <a:t> </a:t>
            </a:r>
            <a:r>
              <a:rPr lang="en-US" sz="3600" b="1" i="1" dirty="0" smtClean="0">
                <a:solidFill>
                  <a:srgbClr val="000099"/>
                </a:solidFill>
                <a:latin typeface="Helvetica" pitchFamily="34" charset="0"/>
                <a:cs typeface="Helvetica" pitchFamily="34" charset="0"/>
              </a:rPr>
              <a:t>Repertoire of Storage </a:t>
            </a:r>
            <a:r>
              <a:rPr lang="en-US" sz="3600" dirty="0">
                <a:solidFill>
                  <a:srgbClr val="000099"/>
                </a:solidFill>
                <a:latin typeface="Helvetica" pitchFamily="34" charset="0"/>
                <a:cs typeface="Helvetica" pitchFamily="34" charset="0"/>
              </a:rPr>
              <a:t>S</a:t>
            </a:r>
            <a:r>
              <a:rPr lang="en-US" sz="3600" b="1" i="1" dirty="0" smtClean="0">
                <a:solidFill>
                  <a:srgbClr val="000099"/>
                </a:solidFill>
                <a:latin typeface="Helvetica" pitchFamily="34" charset="0"/>
                <a:cs typeface="Helvetica" pitchFamily="34" charset="0"/>
              </a:rPr>
              <a:t>ystems</a:t>
            </a:r>
            <a:endParaRPr lang="en-US" sz="2000" b="1" i="1" dirty="0">
              <a:solidFill>
                <a:srgbClr val="000099"/>
              </a:solidFill>
              <a:latin typeface="Helvetica" pitchFamily="34" charset="0"/>
              <a:cs typeface="Helvetica" pitchFamily="34" charset="0"/>
            </a:endParaRPr>
          </a:p>
        </p:txBody>
      </p:sp>
      <p:graphicFrame>
        <p:nvGraphicFramePr>
          <p:cNvPr id="8" name="Content Placeholder 7"/>
          <p:cNvGraphicFramePr>
            <a:graphicFrameLocks noGrp="1"/>
          </p:cNvGraphicFramePr>
          <p:nvPr>
            <p:ph idx="4294967295"/>
            <p:extLst>
              <p:ext uri="{D42A27DB-BD31-4B8C-83A1-F6EECF244321}">
                <p14:modId xmlns:p14="http://schemas.microsoft.com/office/powerpoint/2010/main" val="1321427128"/>
              </p:ext>
            </p:extLst>
          </p:nvPr>
        </p:nvGraphicFramePr>
        <p:xfrm>
          <a:off x="0" y="990600"/>
          <a:ext cx="8839200" cy="5410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1770120"/>
      </p:ext>
    </p:extLst>
  </p:cSld>
  <p:clrMapOvr>
    <a:masterClrMapping/>
  </p:clrMapOvr>
  <mc:AlternateContent xmlns:mc="http://schemas.openxmlformats.org/markup-compatibility/2006" xmlns:p14="http://schemas.microsoft.com/office/powerpoint/2010/main">
    <mc:Choice Requires="p14">
      <p:transition p14:dur="10">
        <p14:pan dir="u"/>
      </p:transition>
    </mc:Choice>
    <mc:Fallback xmlns="">
      <p:transition>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5"/>
          <p:cNvSpPr>
            <a:spLocks noGrp="1"/>
          </p:cNvSpPr>
          <p:nvPr>
            <p:ph type="sldNum" sz="quarter" idx="4294967295"/>
          </p:nvPr>
        </p:nvSpPr>
        <p:spPr>
          <a:xfrm>
            <a:off x="146050" y="6361113"/>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bg2"/>
                </a:solidFill>
                <a:latin typeface="Times New Roman" pitchFamily="18" charset="0"/>
                <a:ea typeface="MS PGothic" pitchFamily="34" charset="-128"/>
              </a:defRPr>
            </a:lvl1pPr>
            <a:lvl2pPr marL="742950" indent="-285750" eaLnBrk="0" hangingPunct="0">
              <a:defRPr sz="1600" b="1">
                <a:solidFill>
                  <a:schemeClr val="bg2"/>
                </a:solidFill>
                <a:latin typeface="Times New Roman" pitchFamily="18" charset="0"/>
                <a:ea typeface="MS PGothic" pitchFamily="34" charset="-128"/>
              </a:defRPr>
            </a:lvl2pPr>
            <a:lvl3pPr marL="1143000" indent="-228600" eaLnBrk="0" hangingPunct="0">
              <a:defRPr sz="1600" b="1">
                <a:solidFill>
                  <a:schemeClr val="bg2"/>
                </a:solidFill>
                <a:latin typeface="Times New Roman" pitchFamily="18" charset="0"/>
                <a:ea typeface="MS PGothic" pitchFamily="34" charset="-128"/>
              </a:defRPr>
            </a:lvl3pPr>
            <a:lvl4pPr marL="1600200" indent="-228600" eaLnBrk="0" hangingPunct="0">
              <a:defRPr sz="1600" b="1">
                <a:solidFill>
                  <a:schemeClr val="bg2"/>
                </a:solidFill>
                <a:latin typeface="Times New Roman" pitchFamily="18" charset="0"/>
                <a:ea typeface="MS PGothic" pitchFamily="34" charset="-128"/>
              </a:defRPr>
            </a:lvl4pPr>
            <a:lvl5pPr marL="2057400" indent="-228600" eaLnBrk="0" hangingPunct="0">
              <a:defRPr sz="1600" b="1">
                <a:solidFill>
                  <a:schemeClr val="bg2"/>
                </a:solidFill>
                <a:latin typeface="Times New Roman" pitchFamily="18" charset="0"/>
                <a:ea typeface="MS PGothic" pitchFamily="34" charset="-128"/>
              </a:defRPr>
            </a:lvl5pPr>
            <a:lvl6pPr marL="25146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8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90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62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96771245-000C-4FA8-B686-9DDC17C54330}" type="slidenum">
              <a:rPr lang="en-US" sz="2400" b="0" smtClean="0">
                <a:solidFill>
                  <a:schemeClr val="tx1"/>
                </a:solidFill>
                <a:latin typeface="Arial" pitchFamily="34" charset="0"/>
              </a:rPr>
              <a:pPr eaLnBrk="1" hangingPunct="1"/>
              <a:t>80</a:t>
            </a:fld>
            <a:endParaRPr lang="en-US" sz="2400" b="0" smtClean="0">
              <a:solidFill>
                <a:schemeClr val="tx1"/>
              </a:solidFill>
              <a:latin typeface="Arial" pitchFamily="34" charset="0"/>
            </a:endParaRPr>
          </a:p>
        </p:txBody>
      </p:sp>
      <p:sp>
        <p:nvSpPr>
          <p:cNvPr id="51203" name="Rectangle 4"/>
          <p:cNvSpPr>
            <a:spLocks noGrp="1" noChangeArrowheads="1"/>
          </p:cNvSpPr>
          <p:nvPr>
            <p:ph type="title"/>
          </p:nvPr>
        </p:nvSpPr>
        <p:spPr>
          <a:xfrm>
            <a:off x="0" y="441325"/>
            <a:ext cx="8637588" cy="701675"/>
          </a:xfrm>
        </p:spPr>
        <p:txBody>
          <a:bodyPr/>
          <a:lstStyle/>
          <a:p>
            <a:pPr algn="ctr" eaLnBrk="1" hangingPunct="1"/>
            <a:r>
              <a:rPr lang="en-US" sz="4000" smtClean="0"/>
              <a:t>Summary</a:t>
            </a:r>
            <a:endParaRPr lang="en-US" sz="3600" b="1" smtClean="0"/>
          </a:p>
        </p:txBody>
      </p:sp>
      <p:sp>
        <p:nvSpPr>
          <p:cNvPr id="132099" name="Rectangle 5"/>
          <p:cNvSpPr>
            <a:spLocks noGrp="1" noChangeArrowheads="1"/>
          </p:cNvSpPr>
          <p:nvPr>
            <p:ph type="body" idx="1"/>
          </p:nvPr>
        </p:nvSpPr>
        <p:spPr>
          <a:xfrm>
            <a:off x="381000" y="1355130"/>
            <a:ext cx="8763000" cy="5105400"/>
          </a:xfrm>
        </p:spPr>
        <p:txBody>
          <a:bodyPr/>
          <a:lstStyle/>
          <a:p>
            <a:pPr eaLnBrk="1" hangingPunct="1">
              <a:lnSpc>
                <a:spcPct val="110000"/>
              </a:lnSpc>
              <a:defRPr/>
            </a:pPr>
            <a:r>
              <a:rPr lang="en-US" sz="2800" dirty="0"/>
              <a:t>D</a:t>
            </a:r>
            <a:r>
              <a:rPr lang="en-US" sz="2800" dirty="0" smtClean="0"/>
              <a:t>iscovering interesting patterns from large amounts of data</a:t>
            </a:r>
          </a:p>
          <a:p>
            <a:pPr eaLnBrk="1" hangingPunct="1">
              <a:lnSpc>
                <a:spcPct val="110000"/>
              </a:lnSpc>
              <a:defRPr/>
            </a:pPr>
            <a:r>
              <a:rPr lang="en-US" sz="2800" dirty="0" smtClean="0"/>
              <a:t>CRISP-DM Industry standard</a:t>
            </a:r>
          </a:p>
          <a:p>
            <a:pPr eaLnBrk="1" hangingPunct="1">
              <a:defRPr/>
            </a:pPr>
            <a:r>
              <a:rPr lang="en-GB" dirty="0" smtClean="0"/>
              <a:t>Learn from the past</a:t>
            </a:r>
            <a:endParaRPr lang="en-GB" i="1" dirty="0" smtClean="0">
              <a:solidFill>
                <a:srgbClr val="E0004A"/>
              </a:solidFill>
            </a:endParaRPr>
          </a:p>
          <a:p>
            <a:pPr lvl="1" eaLnBrk="1" hangingPunct="1">
              <a:defRPr/>
            </a:pPr>
            <a:r>
              <a:rPr lang="en-GB" dirty="0" smtClean="0"/>
              <a:t>High quality, evidence based decisions</a:t>
            </a:r>
          </a:p>
          <a:p>
            <a:pPr eaLnBrk="1" hangingPunct="1">
              <a:defRPr/>
            </a:pPr>
            <a:r>
              <a:rPr lang="en-GB" dirty="0" smtClean="0"/>
              <a:t>Predict for the future</a:t>
            </a:r>
            <a:endParaRPr lang="en-GB" i="1" dirty="0" smtClean="0">
              <a:solidFill>
                <a:srgbClr val="E0004A"/>
              </a:solidFill>
            </a:endParaRPr>
          </a:p>
          <a:p>
            <a:pPr lvl="1" eaLnBrk="1" hangingPunct="1">
              <a:defRPr/>
            </a:pPr>
            <a:r>
              <a:rPr lang="en-GB" dirty="0" smtClean="0"/>
              <a:t>Prevent future instances of fraud, waste &amp; abuse</a:t>
            </a:r>
          </a:p>
          <a:p>
            <a:pPr eaLnBrk="1" hangingPunct="1">
              <a:defRPr/>
            </a:pPr>
            <a:r>
              <a:rPr lang="en-GB" dirty="0" smtClean="0"/>
              <a:t>React to changing circumstances</a:t>
            </a:r>
          </a:p>
          <a:p>
            <a:pPr lvl="1" eaLnBrk="1" hangingPunct="1">
              <a:defRPr/>
            </a:pPr>
            <a:r>
              <a:rPr lang="en-GB" dirty="0" smtClean="0"/>
              <a:t>Current models, continuous learning</a:t>
            </a:r>
          </a:p>
          <a:p>
            <a:pPr marL="0" indent="0" eaLnBrk="1" hangingPunct="1">
              <a:lnSpc>
                <a:spcPct val="110000"/>
              </a:lnSpc>
              <a:buFont typeface="Wingdings" pitchFamily="2" charset="2"/>
              <a:buNone/>
              <a:defRPr/>
            </a:pPr>
            <a:endParaRPr lang="en-US" sz="2400" dirty="0" smtClean="0"/>
          </a:p>
          <a:p>
            <a:pPr eaLnBrk="1" hangingPunct="1">
              <a:lnSpc>
                <a:spcPct val="110000"/>
              </a:lnSpc>
              <a:defRPr/>
            </a:pPr>
            <a:endParaRPr lang="en-US" dirty="0" smtClean="0"/>
          </a:p>
        </p:txBody>
      </p:sp>
    </p:spTree>
    <p:extLst>
      <p:ext uri="{BB962C8B-B14F-4D97-AF65-F5344CB8AC3E}">
        <p14:creationId xmlns:p14="http://schemas.microsoft.com/office/powerpoint/2010/main" val="1176151480"/>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Font typeface="Wingdings" charset="0"/>
              <a:buNone/>
              <a:defRPr/>
            </a:pPr>
            <a:r>
              <a:rPr lang="en-US" sz="4800" dirty="0" smtClean="0"/>
              <a:t>Thank you!</a:t>
            </a:r>
          </a:p>
          <a:p>
            <a:pPr>
              <a:buFont typeface="Wingdings" charset="0"/>
              <a:buChar char="n"/>
              <a:defRPr/>
            </a:pPr>
            <a:endParaRPr lang="en-US" dirty="0"/>
          </a:p>
        </p:txBody>
      </p:sp>
      <p:sp>
        <p:nvSpPr>
          <p:cNvPr id="52227" name="Slide Number Placeholder 3"/>
          <p:cNvSpPr>
            <a:spLocks noGrp="1"/>
          </p:cNvSpPr>
          <p:nvPr>
            <p:ph type="sldNum" sz="quarter" idx="4294967295"/>
          </p:nvPr>
        </p:nvSpPr>
        <p:spPr>
          <a:xfrm>
            <a:off x="146050" y="6361113"/>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bg2"/>
                </a:solidFill>
                <a:latin typeface="Times New Roman" pitchFamily="18" charset="0"/>
                <a:ea typeface="MS PGothic" pitchFamily="34" charset="-128"/>
              </a:defRPr>
            </a:lvl1pPr>
            <a:lvl2pPr marL="742950" indent="-285750" eaLnBrk="0" hangingPunct="0">
              <a:defRPr sz="1600" b="1">
                <a:solidFill>
                  <a:schemeClr val="bg2"/>
                </a:solidFill>
                <a:latin typeface="Times New Roman" pitchFamily="18" charset="0"/>
                <a:ea typeface="MS PGothic" pitchFamily="34" charset="-128"/>
              </a:defRPr>
            </a:lvl2pPr>
            <a:lvl3pPr marL="1143000" indent="-228600" eaLnBrk="0" hangingPunct="0">
              <a:defRPr sz="1600" b="1">
                <a:solidFill>
                  <a:schemeClr val="bg2"/>
                </a:solidFill>
                <a:latin typeface="Times New Roman" pitchFamily="18" charset="0"/>
                <a:ea typeface="MS PGothic" pitchFamily="34" charset="-128"/>
              </a:defRPr>
            </a:lvl3pPr>
            <a:lvl4pPr marL="1600200" indent="-228600" eaLnBrk="0" hangingPunct="0">
              <a:defRPr sz="1600" b="1">
                <a:solidFill>
                  <a:schemeClr val="bg2"/>
                </a:solidFill>
                <a:latin typeface="Times New Roman" pitchFamily="18" charset="0"/>
                <a:ea typeface="MS PGothic" pitchFamily="34" charset="-128"/>
              </a:defRPr>
            </a:lvl4pPr>
            <a:lvl5pPr marL="2057400" indent="-228600" eaLnBrk="0" hangingPunct="0">
              <a:defRPr sz="1600" b="1">
                <a:solidFill>
                  <a:schemeClr val="bg2"/>
                </a:solidFill>
                <a:latin typeface="Times New Roman" pitchFamily="18" charset="0"/>
                <a:ea typeface="MS PGothic" pitchFamily="34" charset="-128"/>
              </a:defRPr>
            </a:lvl5pPr>
            <a:lvl6pPr marL="25146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6pPr>
            <a:lvl7pPr marL="29718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7pPr>
            <a:lvl8pPr marL="34290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8pPr>
            <a:lvl9pPr marL="3886200" indent="-228600" eaLnBrk="0" fontAlgn="base" hangingPunct="0">
              <a:spcBef>
                <a:spcPct val="0"/>
              </a:spcBef>
              <a:spcAft>
                <a:spcPct val="0"/>
              </a:spcAft>
              <a:defRPr sz="1600" b="1">
                <a:solidFill>
                  <a:schemeClr val="bg2"/>
                </a:solidFill>
                <a:latin typeface="Times New Roman" pitchFamily="18" charset="0"/>
                <a:ea typeface="MS PGothic" pitchFamily="34" charset="-128"/>
              </a:defRPr>
            </a:lvl9pPr>
          </a:lstStyle>
          <a:p>
            <a:pPr eaLnBrk="1" hangingPunct="1"/>
            <a:fld id="{A601EAD8-5E61-460E-9604-CDA16E5606FA}" type="slidenum">
              <a:rPr lang="en-US" sz="2400" b="0" smtClean="0">
                <a:solidFill>
                  <a:schemeClr val="tx1"/>
                </a:solidFill>
                <a:latin typeface="Arial" pitchFamily="34" charset="0"/>
              </a:rPr>
              <a:pPr eaLnBrk="1" hangingPunct="1"/>
              <a:t>81</a:t>
            </a:fld>
            <a:endParaRPr lang="en-US" sz="2400" b="0" smtClean="0">
              <a:solidFill>
                <a:schemeClr val="tx1"/>
              </a:solidFill>
              <a:latin typeface="Arial" pitchFamily="34" charset="0"/>
            </a:endParaRPr>
          </a:p>
        </p:txBody>
      </p:sp>
    </p:spTree>
    <p:extLst>
      <p:ext uri="{BB962C8B-B14F-4D97-AF65-F5344CB8AC3E}">
        <p14:creationId xmlns:p14="http://schemas.microsoft.com/office/powerpoint/2010/main" val="3624528642"/>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715000" y="6164759"/>
            <a:ext cx="2743200" cy="769441"/>
          </a:xfrm>
          <a:prstGeom prst="rect">
            <a:avLst/>
          </a:prstGeom>
          <a:noFill/>
        </p:spPr>
        <p:txBody>
          <a:bodyPr wrap="square" rtlCol="0">
            <a:spAutoFit/>
          </a:bodyPr>
          <a:lstStyle/>
          <a:p>
            <a:r>
              <a:rPr lang="en-US" sz="1600" dirty="0">
                <a:hlinkClick r:id="rId2"/>
              </a:rPr>
              <a:t>Mike </a:t>
            </a:r>
            <a:r>
              <a:rPr lang="en-US" sz="1600" dirty="0" err="1">
                <a:hlinkClick r:id="rId2"/>
              </a:rPr>
              <a:t>Gualtieri's</a:t>
            </a:r>
            <a:r>
              <a:rPr lang="en-US" sz="1600" dirty="0">
                <a:hlinkClick r:id="rId2"/>
              </a:rPr>
              <a:t> blog</a:t>
            </a:r>
            <a:endParaRPr lang="en-US" sz="1600" dirty="0"/>
          </a:p>
          <a:p>
            <a:endParaRPr lang="en-US" dirty="0"/>
          </a:p>
        </p:txBody>
      </p:sp>
      <p:pic>
        <p:nvPicPr>
          <p:cNvPr id="4" name="Picture 2" descr="C:\Users\natashab\Desktop\keep-calm-and-analyze-big-dat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498339"/>
            <a:ext cx="4581525" cy="5597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4728763"/>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0" y="228600"/>
            <a:ext cx="9144000" cy="1041400"/>
          </a:xfrm>
        </p:spPr>
        <p:txBody>
          <a:bodyPr/>
          <a:lstStyle/>
          <a:p>
            <a:r>
              <a:rPr lang="en-US" sz="2800" dirty="0" smtClean="0"/>
              <a:t>Questions?</a:t>
            </a:r>
          </a:p>
        </p:txBody>
      </p:sp>
      <p:sp>
        <p:nvSpPr>
          <p:cNvPr id="26627" name="Content Placeholder 2"/>
          <p:cNvSpPr>
            <a:spLocks noGrp="1"/>
          </p:cNvSpPr>
          <p:nvPr>
            <p:ph idx="1"/>
          </p:nvPr>
        </p:nvSpPr>
        <p:spPr>
          <a:xfrm>
            <a:off x="4343400" y="4191000"/>
            <a:ext cx="4114800" cy="1828800"/>
          </a:xfrm>
        </p:spPr>
        <p:txBody>
          <a:bodyPr/>
          <a:lstStyle/>
          <a:p>
            <a:pPr>
              <a:lnSpc>
                <a:spcPct val="100000"/>
              </a:lnSpc>
            </a:pPr>
            <a:r>
              <a:rPr lang="en-US" sz="2400" dirty="0" smtClean="0">
                <a:hlinkClick r:id="rId2"/>
              </a:rPr>
              <a:t>www.sdsc.edu</a:t>
            </a:r>
            <a:endParaRPr lang="en-US" sz="2400" dirty="0" smtClean="0"/>
          </a:p>
          <a:p>
            <a:pPr>
              <a:lnSpc>
                <a:spcPct val="100000"/>
              </a:lnSpc>
              <a:spcBef>
                <a:spcPts val="1800"/>
              </a:spcBef>
            </a:pPr>
            <a:r>
              <a:rPr lang="en-US" sz="2000" dirty="0" smtClean="0"/>
              <a:t>For further information, contact Natasha Balac (nbalac@ucsd.edu)</a:t>
            </a:r>
          </a:p>
        </p:txBody>
      </p:sp>
      <p:pic>
        <p:nvPicPr>
          <p:cNvPr id="26628" name="Picture 3" descr="new building 3.jpg"/>
          <p:cNvPicPr>
            <a:picLocks noChangeAspect="1"/>
          </p:cNvPicPr>
          <p:nvPr/>
        </p:nvPicPr>
        <p:blipFill>
          <a:blip r:embed="rId3" cstate="print"/>
          <a:srcRect/>
          <a:stretch>
            <a:fillRect/>
          </a:stretch>
        </p:blipFill>
        <p:spPr bwMode="auto">
          <a:xfrm>
            <a:off x="4343400" y="1371600"/>
            <a:ext cx="3733800" cy="2630488"/>
          </a:xfrm>
          <a:prstGeom prst="rect">
            <a:avLst/>
          </a:prstGeom>
          <a:noFill/>
          <a:ln w="9525">
            <a:noFill/>
            <a:miter lim="800000"/>
            <a:headEnd/>
            <a:tailEnd/>
          </a:ln>
        </p:spPr>
      </p:pic>
      <p:pic>
        <p:nvPicPr>
          <p:cNvPr id="26629" name="Picture 4" descr="13_5D_IMG_2654.jpg"/>
          <p:cNvPicPr>
            <a:picLocks noChangeAspect="1"/>
          </p:cNvPicPr>
          <p:nvPr/>
        </p:nvPicPr>
        <p:blipFill>
          <a:blip r:embed="rId4" cstate="print"/>
          <a:srcRect/>
          <a:stretch>
            <a:fillRect/>
          </a:stretch>
        </p:blipFill>
        <p:spPr bwMode="auto">
          <a:xfrm>
            <a:off x="533400" y="1295400"/>
            <a:ext cx="3051175" cy="4572000"/>
          </a:xfrm>
          <a:prstGeom prst="rect">
            <a:avLst/>
          </a:prstGeom>
          <a:noFill/>
          <a:ln w="9525">
            <a:noFill/>
            <a:miter lim="800000"/>
            <a:headEnd/>
            <a:tailEnd/>
          </a:ln>
        </p:spPr>
      </p:pic>
    </p:spTree>
    <p:extLst>
      <p:ext uri="{BB962C8B-B14F-4D97-AF65-F5344CB8AC3E}">
        <p14:creationId xmlns:p14="http://schemas.microsoft.com/office/powerpoint/2010/main" val="2716152471"/>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30200"/>
            <a:ext cx="8839200" cy="4699000"/>
          </a:xfrm>
        </p:spPr>
        <p:txBody>
          <a:bodyPr>
            <a:noAutofit/>
          </a:bodyPr>
          <a:lstStyle/>
          <a:p>
            <a:r>
              <a:rPr lang="en-US" sz="2800" dirty="0" smtClean="0"/>
              <a:t>PACE</a:t>
            </a:r>
            <a:br>
              <a:rPr lang="en-US" sz="2800" dirty="0" smtClean="0"/>
            </a:br>
            <a:r>
              <a:rPr lang="en-US" sz="2800" dirty="0" smtClean="0"/>
              <a:t>Predictive Analytics Center of Excellence</a:t>
            </a:r>
            <a:br>
              <a:rPr lang="en-US" sz="2800" dirty="0" smtClean="0"/>
            </a:br>
            <a:r>
              <a:rPr lang="en-US" sz="2800" dirty="0" smtClean="0"/>
              <a:t/>
            </a:r>
            <a:br>
              <a:rPr lang="en-US" sz="2800" dirty="0" smtClean="0"/>
            </a:br>
            <a:r>
              <a:rPr lang="en-US" sz="2800" dirty="0" smtClean="0"/>
              <a:t/>
            </a:r>
            <a:br>
              <a:rPr lang="en-US" sz="2800" dirty="0" smtClean="0"/>
            </a:br>
            <a:r>
              <a:rPr lang="en-US" sz="2800" dirty="0" smtClean="0"/>
              <a:t>Closing the gap between </a:t>
            </a:r>
            <a:br>
              <a:rPr lang="en-US" sz="2800" dirty="0" smtClean="0"/>
            </a:br>
            <a:r>
              <a:rPr lang="en-US" sz="2800" dirty="0" smtClean="0"/>
              <a:t>Government, Industry and Academia</a:t>
            </a:r>
            <a:endParaRPr lang="en-US" sz="2800" dirty="0"/>
          </a:p>
        </p:txBody>
      </p:sp>
    </p:spTree>
    <p:extLst>
      <p:ext uri="{BB962C8B-B14F-4D97-AF65-F5344CB8AC3E}">
        <p14:creationId xmlns:p14="http://schemas.microsoft.com/office/powerpoint/2010/main" val="82236221"/>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DSC-template4-PC">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DSC-template4-PC">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1000" b="1" i="0" u="none" strike="noStrike" cap="none" normalizeH="0" baseline="0" smtClean="0">
            <a:ln>
              <a:noFill/>
            </a:ln>
            <a:solidFill>
              <a:schemeClr val="tx1"/>
            </a:solidFill>
            <a:effectLst/>
            <a:latin typeface="Helvetica" pitchFamily="34" charset="0"/>
          </a:defRPr>
        </a:defPPr>
      </a:lstStyle>
    </a:spDef>
    <a:lnDef>
      <a:spPr bwMode="auto">
        <a:solidFill>
          <a:schemeClr val="accent1"/>
        </a:solidFill>
        <a:ln w="9525" cap="flat" cmpd="sng" algn="ctr">
          <a:solidFill>
            <a:schemeClr val="tx1"/>
          </a:solidFill>
          <a:prstDash val="solid"/>
          <a:round/>
          <a:headEnd type="none" w="med" len="med"/>
          <a:tailEnd type="none" w="med" len="med"/>
        </a:ln>
        <a:effectLst/>
      </a:spPr>
      <a:bodyPr/>
      <a:lstStyle/>
    </a:lnDef>
  </a:objectDefaults>
  <a:extraClrSchemeLst>
    <a:extraClrScheme>
      <a:clrScheme name="SDSC-template4-P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DSC-template4-PC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DSC-template4-PC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DSC-template4-PC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DSC-template4-PC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DSC-template4-PC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DSC-template4-PC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6EC20291ED8E241906657FC7EE56BA2" ma:contentTypeVersion="0" ma:contentTypeDescription="Create a new document." ma:contentTypeScope="" ma:versionID="d388ecfae49e7cb5c4ad546621f163ee">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0452BB0-E25B-4355-9484-CD30C15DAC9A}">
  <ds:schemaRefs>
    <ds:schemaRef ds:uri="http://schemas.microsoft.com/sharepoint/v3/contenttype/forms"/>
  </ds:schemaRefs>
</ds:datastoreItem>
</file>

<file path=customXml/itemProps2.xml><?xml version="1.0" encoding="utf-8"?>
<ds:datastoreItem xmlns:ds="http://schemas.openxmlformats.org/officeDocument/2006/customXml" ds:itemID="{DA6D14A7-4E47-41BB-AA6E-456F4283680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520F62B2-5D0B-4ABB-A034-B500FAA603AA}">
  <ds:schemaRefs>
    <ds:schemaRef ds:uri="http://www.w3.org/XML/1998/namespace"/>
    <ds:schemaRef ds:uri="http://purl.org/dc/elements/1.1/"/>
    <ds:schemaRef ds:uri="http://schemas.microsoft.com/office/2006/metadata/properties"/>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Gordon Architecture</Template>
  <TotalTime>16101</TotalTime>
  <Pages>1</Pages>
  <Words>8595</Words>
  <Application>Microsoft Office PowerPoint</Application>
  <PresentationFormat>Letter Paper (8.5x11 in)</PresentationFormat>
  <Paragraphs>1080</Paragraphs>
  <Slides>83</Slides>
  <Notes>64</Notes>
  <HiddenSlides>0</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83</vt:i4>
      </vt:variant>
    </vt:vector>
  </HeadingPairs>
  <TitlesOfParts>
    <vt:vector size="86" baseType="lpstr">
      <vt:lpstr>Custom Design</vt:lpstr>
      <vt:lpstr>1_SDSC-template4-PC</vt:lpstr>
      <vt:lpstr>Clip</vt:lpstr>
      <vt:lpstr>MAS Data Science and Engineering Machine Learning </vt:lpstr>
      <vt:lpstr>WELCOME</vt:lpstr>
      <vt:lpstr>Team</vt:lpstr>
      <vt:lpstr>Brief History of SDSC</vt:lpstr>
      <vt:lpstr>Today’s Information Technologies Drive 21st Century Solutions</vt:lpstr>
      <vt:lpstr>What is Gordon?</vt:lpstr>
      <vt:lpstr>Gordon Speeds and Feeds</vt:lpstr>
      <vt:lpstr>SDSC Repertoire of Storage Systems</vt:lpstr>
      <vt:lpstr>PACE Predictive Analytics Center of Excellence   Closing the gap between  Government, Industry and Academia</vt:lpstr>
      <vt:lpstr>PACE: Closing the gap between Government, Industry and Academia</vt:lpstr>
      <vt:lpstr>Foster Research and Collaboration</vt:lpstr>
      <vt:lpstr>CMS Fraud, Waste and Abuse Detection and Prediction</vt:lpstr>
      <vt:lpstr>Predictive Analytics In Action</vt:lpstr>
      <vt:lpstr>UCSD Smart Grid</vt:lpstr>
      <vt:lpstr>Predictive Analytics for Discovering Energy Consumption Patterns</vt:lpstr>
      <vt:lpstr>PowerPoint Presentation</vt:lpstr>
      <vt:lpstr>Big Data</vt:lpstr>
      <vt:lpstr>PowerPoint Presentation</vt:lpstr>
      <vt:lpstr>PowerPoint Presentation</vt:lpstr>
      <vt:lpstr>4 V’s of Big Data</vt:lpstr>
      <vt:lpstr>PowerPoint Presentation</vt:lpstr>
      <vt:lpstr>PowerPoint Presentation</vt:lpstr>
      <vt:lpstr>Big Data – Big Training </vt:lpstr>
      <vt:lpstr>Big Data – Big Data Science </vt:lpstr>
      <vt:lpstr>Data scientist:  The hot new gig in tech</vt:lpstr>
      <vt:lpstr>Data Science Job Growth</vt:lpstr>
      <vt:lpstr>Data Miners: Past and Present</vt:lpstr>
      <vt:lpstr>PowerPoint Presentation</vt:lpstr>
      <vt:lpstr> Successful Data Scientist Characteristics</vt:lpstr>
      <vt:lpstr>To Ph.D or NOT Ph.D? That is the Question!</vt:lpstr>
      <vt:lpstr>PowerPoint Presentation</vt:lpstr>
      <vt:lpstr>PowerPoint Presentation</vt:lpstr>
      <vt:lpstr>PowerPoint Presentation</vt:lpstr>
      <vt:lpstr>Learning and Training Opportunities</vt:lpstr>
      <vt:lpstr>How long does it take for a beginner to become a good data scientist  per Region?  </vt:lpstr>
      <vt:lpstr>Intro to Machine learning    Data mining         Predictive analytics      Data Science </vt:lpstr>
      <vt:lpstr>PowerPoint Presentation</vt:lpstr>
      <vt:lpstr>PowerPoint Presentation</vt:lpstr>
      <vt:lpstr>Predictive Analytics</vt:lpstr>
      <vt:lpstr>PowerPoint Presentation</vt:lpstr>
      <vt:lpstr>DM Enables Predictive Analytics</vt:lpstr>
      <vt:lpstr>What Is Data Mining?</vt:lpstr>
      <vt:lpstr>Data Mining is NOT…</vt:lpstr>
      <vt:lpstr>Multidisciplinary Field</vt:lpstr>
      <vt:lpstr>Data Mining is…</vt:lpstr>
      <vt:lpstr>History of Data Mining</vt:lpstr>
      <vt:lpstr>History</vt:lpstr>
      <vt:lpstr>Statistics</vt:lpstr>
      <vt:lpstr>Artificial Intelligence</vt:lpstr>
      <vt:lpstr>Machine Learning</vt:lpstr>
      <vt:lpstr>Terminology</vt:lpstr>
      <vt:lpstr>TAXONOMY</vt:lpstr>
      <vt:lpstr>What does Data Mining Do?</vt:lpstr>
      <vt:lpstr>What can we do with Data Mining? </vt:lpstr>
      <vt:lpstr>Data Mining Applications</vt:lpstr>
      <vt:lpstr>PowerPoint Presentation</vt:lpstr>
      <vt:lpstr>PowerPoint Presentation</vt:lpstr>
      <vt:lpstr>Data Mining Tasks </vt:lpstr>
      <vt:lpstr>KDD Process</vt:lpstr>
      <vt:lpstr>PowerPoint Presentation</vt:lpstr>
      <vt:lpstr>PowerPoint Presentation</vt:lpstr>
      <vt:lpstr>CRISP-DM - Cross Industry Standard Process for Data Mining</vt:lpstr>
      <vt:lpstr>Learning and Modeling Methods</vt:lpstr>
      <vt:lpstr>Decision Tree Induction</vt:lpstr>
      <vt:lpstr>Decision Tree Induction</vt:lpstr>
      <vt:lpstr>Decision Tree Example</vt:lpstr>
      <vt:lpstr>Regression Tree Induction</vt:lpstr>
      <vt:lpstr>Regression Trees</vt:lpstr>
      <vt:lpstr>PowerPoint Presentation</vt:lpstr>
      <vt:lpstr>Clustering</vt:lpstr>
      <vt:lpstr>PowerPoint Presentation</vt:lpstr>
      <vt:lpstr>Artificial Neural Networks (ANNs)</vt:lpstr>
      <vt:lpstr>Evaluation</vt:lpstr>
      <vt:lpstr>Training and Testing</vt:lpstr>
      <vt:lpstr>Error Estimation Methods</vt:lpstr>
      <vt:lpstr>Data Mining Challenges</vt:lpstr>
      <vt:lpstr>Data Mining Heuristics and Guide</vt:lpstr>
      <vt:lpstr>Available Data Mining Tools</vt:lpstr>
      <vt:lpstr>PowerPoint Presentation</vt:lpstr>
      <vt:lpstr>Summary</vt:lpstr>
      <vt:lpstr>PowerPoint Presentation</vt:lpstr>
      <vt:lpstr>PowerPoint Presentation</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Introduction to the Gordon Architecture   Gordon Summer Institute August 8-11, 2011</dc:title>
  <dc:creator>Shawn Strande</dc:creator>
  <dc:description>The 2 blue colors should print out the same, even if they look different on screen.</dc:description>
  <cp:lastModifiedBy>nbalac</cp:lastModifiedBy>
  <cp:revision>321</cp:revision>
  <cp:lastPrinted>1998-09-03T20:37:06Z</cp:lastPrinted>
  <dcterms:created xsi:type="dcterms:W3CDTF">2012-05-08T20:27:34Z</dcterms:created>
  <dcterms:modified xsi:type="dcterms:W3CDTF">2015-04-02T12:53:31Z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0x01010066EC20291ED8E241906657FC7EE56BA2</vt:lpwstr>
  </property>
</Properties>
</file>